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iipdStuF7zreE+hElxkTHGQEwS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6" name="Google Shape;86;p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87" name="Google Shape;87;p1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4" name="Google Shape;204;p1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05" name="Google Shape;205;p10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0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8" name="Google Shape;208;p10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5" name="Google Shape;95;p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96" name="Google Shape;96;p2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98" name="Google Shape;98;p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9" name="Google Shape;99;p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8" name="Google Shape;108;p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09" name="Google Shape;109;p3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2" name="Google Shape;112;p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8" name="Google Shape;118;p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19" name="Google Shape;119;p4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2" name="Google Shape;122;p4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3" name="Google Shape;133;p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34" name="Google Shape;134;p5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7" name="Google Shape;137;p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7" name="Google Shape;147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48" name="Google Shape;148;p6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1" name="Google Shape;151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2" name="Google Shape;162;p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63" name="Google Shape;163;p7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6" name="Google Shape;166;p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3" name="Google Shape;173;p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74" name="Google Shape;174;p8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7" name="Google Shape;177;p8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9" name="Google Shape;189;p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90" name="Google Shape;190;p9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3" name="Google Shape;193;p9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"/>
          <p:cNvSpPr txBox="1"/>
          <p:nvPr/>
        </p:nvSpPr>
        <p:spPr>
          <a:xfrm>
            <a:off x="4237896" y="430378"/>
            <a:ext cx="10340698" cy="6697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Живая память — Интервью поколений</a:t>
            </a:r>
            <a:endParaRPr/>
          </a:p>
        </p:txBody>
      </p:sp>
      <p:sp>
        <p:nvSpPr>
          <p:cNvPr id="211" name="Google Shape;211;p10"/>
          <p:cNvSpPr/>
          <p:nvPr/>
        </p:nvSpPr>
        <p:spPr>
          <a:xfrm>
            <a:off x="1295114" y="1433474"/>
            <a:ext cx="7869079" cy="5246085"/>
          </a:xfrm>
          <a:custGeom>
            <a:rect b="b" l="l" r="r" t="t"/>
            <a:pathLst>
              <a:path extrusionOk="0" h="6994779" w="10492105">
                <a:moveTo>
                  <a:pt x="0" y="0"/>
                </a:moveTo>
                <a:lnTo>
                  <a:pt x="10492105" y="0"/>
                </a:lnTo>
                <a:lnTo>
                  <a:pt x="10492105" y="6994779"/>
                </a:lnTo>
                <a:lnTo>
                  <a:pt x="0" y="6994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0"/>
          <p:cNvSpPr txBox="1"/>
          <p:nvPr/>
        </p:nvSpPr>
        <p:spPr>
          <a:xfrm>
            <a:off x="9711842" y="2718302"/>
            <a:ext cx="7066445" cy="2487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Запишите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подкаст или аудиоинтервью </a:t>
            </a: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родителями, бабушками, дедушками или другими родственниками о событиях, связанных с обретением независимости Республики Молдова.</a:t>
            </a:r>
            <a:endParaRPr/>
          </a:p>
        </p:txBody>
      </p:sp>
      <p:sp>
        <p:nvSpPr>
          <p:cNvPr id="213" name="Google Shape;213;p10"/>
          <p:cNvSpPr/>
          <p:nvPr/>
        </p:nvSpPr>
        <p:spPr>
          <a:xfrm>
            <a:off x="885511" y="7147065"/>
            <a:ext cx="5045298" cy="2342578"/>
          </a:xfrm>
          <a:custGeom>
            <a:rect b="b" l="l" r="r" t="t"/>
            <a:pathLst>
              <a:path extrusionOk="0" h="3123438" w="6727063">
                <a:moveTo>
                  <a:pt x="0" y="191262"/>
                </a:moveTo>
                <a:cubicBezTo>
                  <a:pt x="0" y="85598"/>
                  <a:pt x="85598" y="0"/>
                  <a:pt x="191262" y="0"/>
                </a:cubicBezTo>
                <a:lnTo>
                  <a:pt x="6535801" y="0"/>
                </a:lnTo>
                <a:cubicBezTo>
                  <a:pt x="6641465" y="0"/>
                  <a:pt x="6727063" y="85598"/>
                  <a:pt x="6727063" y="191262"/>
                </a:cubicBezTo>
                <a:lnTo>
                  <a:pt x="6727063" y="2932176"/>
                </a:lnTo>
                <a:cubicBezTo>
                  <a:pt x="6727063" y="3037840"/>
                  <a:pt x="6641465" y="3123438"/>
                  <a:pt x="6535801" y="3123438"/>
                </a:cubicBezTo>
                <a:lnTo>
                  <a:pt x="191262" y="3123438"/>
                </a:lnTo>
                <a:cubicBezTo>
                  <a:pt x="85598" y="3123438"/>
                  <a:pt x="0" y="3037840"/>
                  <a:pt x="0" y="2932176"/>
                </a:cubicBezTo>
                <a:close/>
              </a:path>
            </a:pathLst>
          </a:custGeom>
          <a:solidFill>
            <a:srgbClr val="FDFBF7"/>
          </a:solidFill>
          <a:ln cap="sq" cmpd="sng" w="14275">
            <a:solidFill>
              <a:srgbClr val="E6DED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0"/>
          <p:cNvSpPr/>
          <p:nvPr/>
        </p:nvSpPr>
        <p:spPr>
          <a:xfrm>
            <a:off x="6474209" y="7132368"/>
            <a:ext cx="5045298" cy="2342578"/>
          </a:xfrm>
          <a:custGeom>
            <a:rect b="b" l="l" r="r" t="t"/>
            <a:pathLst>
              <a:path extrusionOk="0" h="3123438" w="6727063">
                <a:moveTo>
                  <a:pt x="0" y="191262"/>
                </a:moveTo>
                <a:cubicBezTo>
                  <a:pt x="0" y="85598"/>
                  <a:pt x="85598" y="0"/>
                  <a:pt x="191262" y="0"/>
                </a:cubicBezTo>
                <a:lnTo>
                  <a:pt x="6535801" y="0"/>
                </a:lnTo>
                <a:cubicBezTo>
                  <a:pt x="6641465" y="0"/>
                  <a:pt x="6727063" y="85598"/>
                  <a:pt x="6727063" y="191262"/>
                </a:cubicBezTo>
                <a:lnTo>
                  <a:pt x="6727063" y="2932176"/>
                </a:lnTo>
                <a:cubicBezTo>
                  <a:pt x="6727063" y="3037840"/>
                  <a:pt x="6641465" y="3123438"/>
                  <a:pt x="6535801" y="3123438"/>
                </a:cubicBezTo>
                <a:lnTo>
                  <a:pt x="191262" y="3123438"/>
                </a:lnTo>
                <a:cubicBezTo>
                  <a:pt x="85598" y="3123438"/>
                  <a:pt x="0" y="3037840"/>
                  <a:pt x="0" y="2932176"/>
                </a:cubicBezTo>
                <a:close/>
              </a:path>
            </a:pathLst>
          </a:custGeom>
          <a:solidFill>
            <a:srgbClr val="FDFBF7"/>
          </a:solidFill>
          <a:ln cap="sq" cmpd="sng" w="14275">
            <a:solidFill>
              <a:srgbClr val="E6DED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"/>
          <p:cNvSpPr/>
          <p:nvPr/>
        </p:nvSpPr>
        <p:spPr>
          <a:xfrm>
            <a:off x="12006320" y="7154828"/>
            <a:ext cx="5045298" cy="2342578"/>
          </a:xfrm>
          <a:custGeom>
            <a:rect b="b" l="l" r="r" t="t"/>
            <a:pathLst>
              <a:path extrusionOk="0" h="3123438" w="6727063">
                <a:moveTo>
                  <a:pt x="0" y="191262"/>
                </a:moveTo>
                <a:cubicBezTo>
                  <a:pt x="0" y="85598"/>
                  <a:pt x="85598" y="0"/>
                  <a:pt x="191262" y="0"/>
                </a:cubicBezTo>
                <a:lnTo>
                  <a:pt x="6535801" y="0"/>
                </a:lnTo>
                <a:cubicBezTo>
                  <a:pt x="6641465" y="0"/>
                  <a:pt x="6727063" y="85598"/>
                  <a:pt x="6727063" y="191262"/>
                </a:cubicBezTo>
                <a:lnTo>
                  <a:pt x="6727063" y="2932176"/>
                </a:lnTo>
                <a:cubicBezTo>
                  <a:pt x="6727063" y="3037840"/>
                  <a:pt x="6641465" y="3123438"/>
                  <a:pt x="6535801" y="3123438"/>
                </a:cubicBezTo>
                <a:lnTo>
                  <a:pt x="191262" y="3123438"/>
                </a:lnTo>
                <a:cubicBezTo>
                  <a:pt x="85598" y="3123438"/>
                  <a:pt x="0" y="3037840"/>
                  <a:pt x="0" y="2932176"/>
                </a:cubicBezTo>
                <a:close/>
              </a:path>
            </a:pathLst>
          </a:custGeom>
          <a:solidFill>
            <a:srgbClr val="FDFBF7"/>
          </a:solidFill>
          <a:ln cap="sq" cmpd="sng" w="14275">
            <a:solidFill>
              <a:srgbClr val="E6DED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"/>
          <p:cNvSpPr txBox="1"/>
          <p:nvPr/>
        </p:nvSpPr>
        <p:spPr>
          <a:xfrm>
            <a:off x="1084888" y="7367702"/>
            <a:ext cx="2972395" cy="7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🎙️</a:t>
            </a:r>
            <a:r>
              <a:rPr b="1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Что обсуждаем?</a:t>
            </a:r>
            <a:endParaRPr/>
          </a:p>
          <a:p>
            <a:pPr indent="0" lvl="0" marL="0" marR="0" rtl="0" algn="l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4C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0"/>
          <p:cNvSpPr txBox="1"/>
          <p:nvPr/>
        </p:nvSpPr>
        <p:spPr>
          <a:xfrm>
            <a:off x="6850694" y="7367702"/>
            <a:ext cx="2858810" cy="375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💡 Что выбираем?</a:t>
            </a:r>
            <a:endParaRPr/>
          </a:p>
        </p:txBody>
      </p:sp>
      <p:sp>
        <p:nvSpPr>
          <p:cNvPr id="218" name="Google Shape;218;p10"/>
          <p:cNvSpPr txBox="1"/>
          <p:nvPr/>
        </p:nvSpPr>
        <p:spPr>
          <a:xfrm>
            <a:off x="12421038" y="7375970"/>
            <a:ext cx="3413641" cy="375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🌍 Почему это важно?</a:t>
            </a:r>
            <a:endParaRPr/>
          </a:p>
        </p:txBody>
      </p:sp>
      <p:sp>
        <p:nvSpPr>
          <p:cNvPr id="219" name="Google Shape;219;p10"/>
          <p:cNvSpPr txBox="1"/>
          <p:nvPr/>
        </p:nvSpPr>
        <p:spPr>
          <a:xfrm>
            <a:off x="1084888" y="8017750"/>
            <a:ext cx="4799790" cy="1349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Личные переживания и воспоминания, связанные с обретением независимости</a:t>
            </a:r>
            <a:endParaRPr/>
          </a:p>
        </p:txBody>
      </p:sp>
      <p:sp>
        <p:nvSpPr>
          <p:cNvPr id="220" name="Google Shape;220;p10"/>
          <p:cNvSpPr txBox="1"/>
          <p:nvPr/>
        </p:nvSpPr>
        <p:spPr>
          <a:xfrm>
            <a:off x="6715125" y="7765528"/>
            <a:ext cx="4804372" cy="1601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Мысль или послание, которое произвело наибольшее впечатление — значимое для их поколения</a:t>
            </a:r>
            <a:endParaRPr/>
          </a:p>
        </p:txBody>
      </p:sp>
      <p:sp>
        <p:nvSpPr>
          <p:cNvPr id="221" name="Google Shape;221;p10"/>
          <p:cNvSpPr txBox="1"/>
          <p:nvPr/>
        </p:nvSpPr>
        <p:spPr>
          <a:xfrm>
            <a:off x="12421038" y="7911865"/>
            <a:ext cx="4630569" cy="12016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Независимость, рассматриваемая спустя 35 лет — межпоколенческий взгляд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968A2">
                <a:alpha val="80000"/>
              </a:srgbClr>
            </a:gs>
            <a:gs pos="47000">
              <a:srgbClr val="2E75B5">
                <a:alpha val="76863"/>
              </a:srgbClr>
            </a:gs>
            <a:gs pos="58000">
              <a:srgbClr val="FEFE1E">
                <a:alpha val="65098"/>
              </a:srgbClr>
            </a:gs>
            <a:gs pos="89000">
              <a:srgbClr val="E20000">
                <a:alpha val="41961"/>
              </a:srgbClr>
            </a:gs>
            <a:gs pos="100000">
              <a:srgbClr val="E20000">
                <a:alpha val="41961"/>
              </a:srgbClr>
            </a:gs>
          </a:gsLst>
          <a:lin ang="0" scaled="0"/>
        </a:gra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9714668" y="1480712"/>
            <a:ext cx="8216933" cy="3662788"/>
            <a:chOff x="0" y="-66675"/>
            <a:chExt cx="10955910" cy="4883718"/>
          </a:xfrm>
        </p:grpSpPr>
        <p:sp>
          <p:nvSpPr>
            <p:cNvPr id="102" name="Google Shape;102;p2"/>
            <p:cNvSpPr/>
            <p:nvPr/>
          </p:nvSpPr>
          <p:spPr>
            <a:xfrm>
              <a:off x="0" y="0"/>
              <a:ext cx="10955910" cy="4817043"/>
            </a:xfrm>
            <a:custGeom>
              <a:rect b="b" l="l" r="r" t="t"/>
              <a:pathLst>
                <a:path extrusionOk="0" h="4817043" w="10955910">
                  <a:moveTo>
                    <a:pt x="0" y="0"/>
                  </a:moveTo>
                  <a:lnTo>
                    <a:pt x="10955910" y="0"/>
                  </a:lnTo>
                  <a:lnTo>
                    <a:pt x="10955910" y="4817043"/>
                  </a:lnTo>
                  <a:lnTo>
                    <a:pt x="0" y="481704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b="868" l="-11890" r="46" t="0"/>
              </a:stretch>
            </a:blipFill>
            <a:ln>
              <a:noFill/>
            </a:ln>
          </p:spPr>
        </p:sp>
        <p:sp>
          <p:nvSpPr>
            <p:cNvPr id="103" name="Google Shape;103;p2"/>
            <p:cNvSpPr txBox="1"/>
            <p:nvPr/>
          </p:nvSpPr>
          <p:spPr>
            <a:xfrm>
              <a:off x="0" y="-66675"/>
              <a:ext cx="10955905" cy="48837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48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99" u="none" cap="none" strike="noStrike">
                  <a:solidFill>
                    <a:srgbClr val="3A3A3A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НЕЗАВИСИМОСТЬ, КОТОРАЯ ОБЪЕДИНЯЕТ НАС</a:t>
              </a:r>
              <a:endParaRPr/>
            </a:p>
          </p:txBody>
        </p:sp>
      </p:grpSp>
      <p:sp>
        <p:nvSpPr>
          <p:cNvPr id="104" name="Google Shape;104;p2"/>
          <p:cNvSpPr txBox="1"/>
          <p:nvPr/>
        </p:nvSpPr>
        <p:spPr>
          <a:xfrm>
            <a:off x="9828333" y="5969251"/>
            <a:ext cx="7989599" cy="1072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6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29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Класс X</a:t>
            </a:r>
            <a:endParaRPr/>
          </a:p>
          <a:p>
            <a:pPr indent="0" lvl="0" marL="0" marR="0" rtl="0" algn="ctr">
              <a:lnSpc>
                <a:spcPct val="1276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3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1 сентября 2026 г.</a:t>
            </a: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0" y="0"/>
            <a:ext cx="8527733" cy="10287000"/>
          </a:xfrm>
          <a:custGeom>
            <a:rect b="b" l="l" r="r" t="t"/>
            <a:pathLst>
              <a:path extrusionOk="0" h="13716000" w="11370310">
                <a:moveTo>
                  <a:pt x="0" y="0"/>
                </a:moveTo>
                <a:lnTo>
                  <a:pt x="11370310" y="0"/>
                </a:lnTo>
                <a:lnTo>
                  <a:pt x="1137031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072" r="-92805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/>
        </p:nvSpPr>
        <p:spPr>
          <a:xfrm>
            <a:off x="8545230" y="969626"/>
            <a:ext cx="8394049" cy="9278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7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Независимость</a:t>
            </a:r>
            <a:r>
              <a:rPr b="0" i="0" lang="en-US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это историческое достижение и выбор, который мы подтверждаем каждый день тем, как живём вместе. Она приобретает подлинный смысл тогда, когда свобода сопровождается ответственностью, права человека выражаются через уважение к достоинству другого, а разнообразие становится источником единства, а не разделения.</a:t>
            </a:r>
            <a:endParaRPr/>
          </a:p>
          <a:p>
            <a:pPr indent="0" lvl="0" marL="0" marR="0" rtl="0" algn="ctr">
              <a:lnSpc>
                <a:spcPct val="97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Несмотря на то, что у нас разные истории, убеждения и идентичности, нас объединяет общая ответственность — строить инклюзивную, устойчивую и жизнеспособную Республику Молдова.</a:t>
            </a:r>
            <a:endParaRPr/>
          </a:p>
          <a:p>
            <a:pPr indent="0" lvl="0" marL="0" marR="0" rtl="0" algn="ctr">
              <a:lnSpc>
                <a:spcPct val="97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1" y="0"/>
            <a:ext cx="7543800" cy="10287000"/>
          </a:xfrm>
          <a:custGeom>
            <a:rect b="b" l="l" r="r" t="t"/>
            <a:pathLst>
              <a:path extrusionOk="0" h="13716000" w="10058400">
                <a:moveTo>
                  <a:pt x="0" y="0"/>
                </a:moveTo>
                <a:lnTo>
                  <a:pt x="10058400" y="0"/>
                </a:lnTo>
                <a:lnTo>
                  <a:pt x="100584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5510" r="-59085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968A2">
                <a:alpha val="80000"/>
              </a:srgbClr>
            </a:gs>
            <a:gs pos="18000">
              <a:srgbClr val="2E75B5">
                <a:alpha val="76863"/>
              </a:srgbClr>
            </a:gs>
            <a:gs pos="58000">
              <a:srgbClr val="FEFE1E">
                <a:alpha val="65098"/>
              </a:srgbClr>
            </a:gs>
            <a:gs pos="89000">
              <a:srgbClr val="E50000">
                <a:alpha val="41961"/>
              </a:srgbClr>
            </a:gs>
            <a:gs pos="100000">
              <a:srgbClr val="E50000">
                <a:alpha val="41961"/>
              </a:srgbClr>
            </a:gs>
          </a:gsLst>
          <a:lin ang="0" scaled="0"/>
        </a:gra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/>
        </p:nvSpPr>
        <p:spPr>
          <a:xfrm>
            <a:off x="1402375" y="1736112"/>
            <a:ext cx="15773400" cy="6697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Цели</a:t>
            </a:r>
            <a:endParaRPr/>
          </a:p>
        </p:txBody>
      </p:sp>
      <p:sp>
        <p:nvSpPr>
          <p:cNvPr descr="preencoded.png" id="125" name="Google Shape;125;p4"/>
          <p:cNvSpPr/>
          <p:nvPr/>
        </p:nvSpPr>
        <p:spPr>
          <a:xfrm>
            <a:off x="770553" y="4094540"/>
            <a:ext cx="4788123" cy="3844957"/>
          </a:xfrm>
          <a:custGeom>
            <a:rect b="b" l="l" r="r" t="t"/>
            <a:pathLst>
              <a:path extrusionOk="0" h="5126609" w="6384163">
                <a:moveTo>
                  <a:pt x="0" y="0"/>
                </a:moveTo>
                <a:lnTo>
                  <a:pt x="6384163" y="0"/>
                </a:lnTo>
                <a:lnTo>
                  <a:pt x="6384163" y="5126609"/>
                </a:lnTo>
                <a:lnTo>
                  <a:pt x="0" y="5126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6977" t="0"/>
            </a:stretch>
          </a:blipFill>
          <a:ln>
            <a:noFill/>
          </a:ln>
        </p:spPr>
      </p:sp>
      <p:sp>
        <p:nvSpPr>
          <p:cNvPr descr="preencoded.png" id="126" name="Google Shape;126;p4"/>
          <p:cNvSpPr/>
          <p:nvPr/>
        </p:nvSpPr>
        <p:spPr>
          <a:xfrm>
            <a:off x="6175629" y="4094540"/>
            <a:ext cx="4788123" cy="3844957"/>
          </a:xfrm>
          <a:custGeom>
            <a:rect b="b" l="l" r="r" t="t"/>
            <a:pathLst>
              <a:path extrusionOk="0" h="5126609" w="6384163">
                <a:moveTo>
                  <a:pt x="0" y="0"/>
                </a:moveTo>
                <a:lnTo>
                  <a:pt x="6384163" y="0"/>
                </a:lnTo>
                <a:lnTo>
                  <a:pt x="6384163" y="5126609"/>
                </a:lnTo>
                <a:lnTo>
                  <a:pt x="0" y="5126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6977" t="0"/>
            </a:stretch>
          </a:blipFill>
          <a:ln>
            <a:noFill/>
          </a:ln>
        </p:spPr>
      </p:sp>
      <p:sp>
        <p:nvSpPr>
          <p:cNvPr descr="preencoded.png" id="127" name="Google Shape;127;p4"/>
          <p:cNvSpPr/>
          <p:nvPr/>
        </p:nvSpPr>
        <p:spPr>
          <a:xfrm>
            <a:off x="11921766" y="4094540"/>
            <a:ext cx="4788123" cy="3844957"/>
          </a:xfrm>
          <a:custGeom>
            <a:rect b="b" l="l" r="r" t="t"/>
            <a:pathLst>
              <a:path extrusionOk="0" h="5126609" w="6384163">
                <a:moveTo>
                  <a:pt x="0" y="0"/>
                </a:moveTo>
                <a:lnTo>
                  <a:pt x="6384163" y="0"/>
                </a:lnTo>
                <a:lnTo>
                  <a:pt x="6384163" y="5126609"/>
                </a:lnTo>
                <a:lnTo>
                  <a:pt x="0" y="5126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6977" t="0"/>
            </a:stretch>
          </a:blipFill>
          <a:ln>
            <a:noFill/>
          </a:ln>
        </p:spPr>
      </p:sp>
      <p:sp>
        <p:nvSpPr>
          <p:cNvPr id="128" name="Google Shape;128;p4"/>
          <p:cNvSpPr txBox="1"/>
          <p:nvPr/>
        </p:nvSpPr>
        <p:spPr>
          <a:xfrm>
            <a:off x="1028700" y="4230024"/>
            <a:ext cx="4184904" cy="3384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Поддерживать</a:t>
            </a:r>
            <a:endParaRPr/>
          </a:p>
          <a:p>
            <a:pPr indent="0" lvl="0" marL="0" marR="0" rtl="0" algn="l">
              <a:lnSpc>
                <a:spcPct val="15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идею о том, что суверенитет, независимость и демократия являются основополагающими ценностями правового государства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6497793" y="4396116"/>
            <a:ext cx="4143766" cy="30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Аргументировать</a:t>
            </a:r>
            <a:endParaRPr/>
          </a:p>
          <a:p>
            <a:pPr indent="0" lvl="0" marL="0" marR="0" rtl="0" algn="l">
              <a:lnSpc>
                <a:spcPct val="159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собственную точку зрения относительно ценностей независимости, демократии, правосудия и правового государства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12259889" y="4396116"/>
            <a:ext cx="4111847" cy="30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6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Осмысливать</a:t>
            </a:r>
            <a:endParaRPr/>
          </a:p>
          <a:p>
            <a:pPr indent="0" lvl="0" marL="0" marR="0" rtl="0" algn="l">
              <a:lnSpc>
                <a:spcPct val="1596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свой личный вклад в развитие Республики Молдова как независимого и демократического государства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/>
          <p:nvPr/>
        </p:nvSpPr>
        <p:spPr>
          <a:xfrm>
            <a:off x="1257300" y="812921"/>
            <a:ext cx="15773400" cy="6697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Независимость — это…</a:t>
            </a:r>
            <a:endParaRPr/>
          </a:p>
        </p:txBody>
      </p:sp>
      <p:sp>
        <p:nvSpPr>
          <p:cNvPr id="140" name="Google Shape;140;p5"/>
          <p:cNvSpPr/>
          <p:nvPr/>
        </p:nvSpPr>
        <p:spPr>
          <a:xfrm>
            <a:off x="8920534" y="3268704"/>
            <a:ext cx="7881748" cy="4209288"/>
          </a:xfrm>
          <a:custGeom>
            <a:rect b="b" l="l" r="r" t="t"/>
            <a:pathLst>
              <a:path extrusionOk="0" h="5612384" w="10508997">
                <a:moveTo>
                  <a:pt x="0" y="416941"/>
                </a:moveTo>
                <a:cubicBezTo>
                  <a:pt x="0" y="186690"/>
                  <a:pt x="186690" y="0"/>
                  <a:pt x="416941" y="0"/>
                </a:cubicBezTo>
                <a:lnTo>
                  <a:pt x="10092055" y="0"/>
                </a:lnTo>
                <a:cubicBezTo>
                  <a:pt x="10322306" y="0"/>
                  <a:pt x="10508997" y="186690"/>
                  <a:pt x="10508997" y="416941"/>
                </a:cubicBezTo>
                <a:lnTo>
                  <a:pt x="10508997" y="5195443"/>
                </a:lnTo>
                <a:cubicBezTo>
                  <a:pt x="10508997" y="5425694"/>
                  <a:pt x="10322306" y="5612384"/>
                  <a:pt x="10092055" y="5612384"/>
                </a:cubicBezTo>
                <a:lnTo>
                  <a:pt x="416941" y="5612384"/>
                </a:lnTo>
                <a:cubicBezTo>
                  <a:pt x="186690" y="5612384"/>
                  <a:pt x="0" y="5425694"/>
                  <a:pt x="0" y="5195443"/>
                </a:cubicBezTo>
                <a:close/>
              </a:path>
            </a:pathLst>
          </a:custGeom>
          <a:solidFill>
            <a:srgbClr val="E8E6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9636600" y="3088600"/>
            <a:ext cx="6558000" cy="4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Вопрос для рефлексии:</a:t>
            </a:r>
            <a:endParaRPr/>
          </a:p>
          <a:p>
            <a:pPr indent="-388620" lvl="1" marL="77724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Каким образом каждое поколение защищает и укрепляет независимость?</a:t>
            </a:r>
            <a:endParaRPr/>
          </a:p>
          <a:p>
            <a:pPr indent="-388620" lvl="1" marL="77724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Каковы обязанности граждан?</a:t>
            </a:r>
            <a:endParaRPr/>
          </a:p>
        </p:txBody>
      </p:sp>
      <p:sp>
        <p:nvSpPr>
          <p:cNvPr descr="preencoded.png" id="142" name="Google Shape;142;p5"/>
          <p:cNvSpPr/>
          <p:nvPr/>
        </p:nvSpPr>
        <p:spPr>
          <a:xfrm>
            <a:off x="9006564" y="3678088"/>
            <a:ext cx="274891" cy="219932"/>
          </a:xfrm>
          <a:custGeom>
            <a:rect b="b" l="l" r="r" t="t"/>
            <a:pathLst>
              <a:path extrusionOk="0" h="293243" w="366522">
                <a:moveTo>
                  <a:pt x="0" y="0"/>
                </a:moveTo>
                <a:lnTo>
                  <a:pt x="366522" y="0"/>
                </a:lnTo>
                <a:lnTo>
                  <a:pt x="366522" y="293243"/>
                </a:lnTo>
                <a:lnTo>
                  <a:pt x="0" y="293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7" l="0" r="-24" t="0"/>
            </a:stretch>
          </a:blipFill>
          <a:ln>
            <a:noFill/>
          </a:ln>
        </p:spPr>
      </p:sp>
      <p:sp>
        <p:nvSpPr>
          <p:cNvPr id="143" name="Google Shape;143;p5"/>
          <p:cNvSpPr/>
          <p:nvPr/>
        </p:nvSpPr>
        <p:spPr>
          <a:xfrm>
            <a:off x="224209" y="8085982"/>
            <a:ext cx="17839564" cy="1716405"/>
          </a:xfrm>
          <a:custGeom>
            <a:rect b="b" l="l" r="r" t="t"/>
            <a:pathLst>
              <a:path extrusionOk="0" h="2288540" w="23786085">
                <a:moveTo>
                  <a:pt x="0" y="0"/>
                </a:moveTo>
                <a:lnTo>
                  <a:pt x="23786085" y="0"/>
                </a:lnTo>
                <a:lnTo>
                  <a:pt x="23786085" y="2288540"/>
                </a:lnTo>
                <a:lnTo>
                  <a:pt x="0" y="2288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1" l="0" r="0" t="0"/>
            </a:stretch>
          </a:blipFill>
          <a:ln>
            <a:noFill/>
          </a:ln>
        </p:spPr>
      </p:sp>
      <p:sp>
        <p:nvSpPr>
          <p:cNvPr id="144" name="Google Shape;144;p5"/>
          <p:cNvSpPr/>
          <p:nvPr/>
        </p:nvSpPr>
        <p:spPr>
          <a:xfrm>
            <a:off x="525885" y="2094338"/>
            <a:ext cx="8125491" cy="5824442"/>
          </a:xfrm>
          <a:custGeom>
            <a:rect b="b" l="l" r="r" t="t"/>
            <a:pathLst>
              <a:path extrusionOk="0" h="7765923" w="10833989">
                <a:moveTo>
                  <a:pt x="0" y="0"/>
                </a:moveTo>
                <a:lnTo>
                  <a:pt x="10833989" y="0"/>
                </a:lnTo>
                <a:lnTo>
                  <a:pt x="10833989" y="7765923"/>
                </a:lnTo>
                <a:lnTo>
                  <a:pt x="0" y="7765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preencoded.png" id="153" name="Google Shape;153;p6"/>
          <p:cNvSpPr/>
          <p:nvPr/>
        </p:nvSpPr>
        <p:spPr>
          <a:xfrm>
            <a:off x="871871" y="2366962"/>
            <a:ext cx="15046642" cy="6278689"/>
          </a:xfrm>
          <a:custGeom>
            <a:rect b="b" l="l" r="r" t="t"/>
            <a:pathLst>
              <a:path extrusionOk="0" h="8371586" w="20062189">
                <a:moveTo>
                  <a:pt x="0" y="0"/>
                </a:moveTo>
                <a:lnTo>
                  <a:pt x="20062189" y="0"/>
                </a:lnTo>
                <a:lnTo>
                  <a:pt x="20062189" y="8371586"/>
                </a:lnTo>
                <a:lnTo>
                  <a:pt x="0" y="83715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30" l="0" r="0" t="0"/>
            </a:stretch>
          </a:blipFill>
          <a:ln>
            <a:noFill/>
          </a:ln>
        </p:spPr>
      </p:sp>
      <p:sp>
        <p:nvSpPr>
          <p:cNvPr id="154" name="Google Shape;154;p6"/>
          <p:cNvSpPr txBox="1"/>
          <p:nvPr/>
        </p:nvSpPr>
        <p:spPr>
          <a:xfrm>
            <a:off x="9605324" y="2768698"/>
            <a:ext cx="7653976" cy="4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Ценности, провозглашённые Декларацией</a:t>
            </a:r>
            <a:endParaRPr/>
          </a:p>
        </p:txBody>
      </p:sp>
      <p:sp>
        <p:nvSpPr>
          <p:cNvPr id="155" name="Google Shape;155;p6"/>
          <p:cNvSpPr txBox="1"/>
          <p:nvPr/>
        </p:nvSpPr>
        <p:spPr>
          <a:xfrm>
            <a:off x="9605324" y="3498075"/>
            <a:ext cx="6773399" cy="958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Принципы и фундаментальные ценности</a:t>
            </a:r>
            <a:endParaRPr/>
          </a:p>
        </p:txBody>
      </p:sp>
      <p:sp>
        <p:nvSpPr>
          <p:cNvPr id="156" name="Google Shape;156;p6"/>
          <p:cNvSpPr txBox="1"/>
          <p:nvPr/>
        </p:nvSpPr>
        <p:spPr>
          <a:xfrm>
            <a:off x="9605324" y="4772025"/>
            <a:ext cx="3275647" cy="4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Идеалы поколения</a:t>
            </a:r>
            <a:endParaRPr/>
          </a:p>
        </p:txBody>
      </p:sp>
      <p:sp>
        <p:nvSpPr>
          <p:cNvPr id="157" name="Google Shape;157;p6"/>
          <p:cNvSpPr txBox="1"/>
          <p:nvPr/>
        </p:nvSpPr>
        <p:spPr>
          <a:xfrm>
            <a:off x="9605324" y="5544341"/>
            <a:ext cx="7295719" cy="501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Устремления людей 1991 года</a:t>
            </a: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9605324" y="7479040"/>
            <a:ext cx="6313046" cy="958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Актуальность для сегодняшнего общества</a:t>
            </a:r>
            <a:endParaRPr/>
          </a:p>
        </p:txBody>
      </p:sp>
      <p:sp>
        <p:nvSpPr>
          <p:cNvPr id="159" name="Google Shape;159;p6"/>
          <p:cNvSpPr txBox="1"/>
          <p:nvPr/>
        </p:nvSpPr>
        <p:spPr>
          <a:xfrm>
            <a:off x="9610449" y="6938772"/>
            <a:ext cx="4024670" cy="4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Значение суверенитета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/>
          <p:nvPr/>
        </p:nvSpPr>
        <p:spPr>
          <a:xfrm>
            <a:off x="744179" y="1178757"/>
            <a:ext cx="7631668" cy="770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A3A3A"/>
                </a:solidFill>
                <a:latin typeface="Times"/>
                <a:ea typeface="Times"/>
                <a:cs typeface="Times"/>
                <a:sym typeface="Times"/>
              </a:rPr>
              <a:t>Декларация независимости</a:t>
            </a:r>
            <a:endParaRPr/>
          </a:p>
        </p:txBody>
      </p:sp>
      <p:sp>
        <p:nvSpPr>
          <p:cNvPr id="169" name="Google Shape;169;p7"/>
          <p:cNvSpPr txBox="1"/>
          <p:nvPr/>
        </p:nvSpPr>
        <p:spPr>
          <a:xfrm>
            <a:off x="557212" y="3349304"/>
            <a:ext cx="8213836" cy="4704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3390" lvl="1" marL="90678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Какие принципы и ценности отражены?</a:t>
            </a:r>
            <a:endParaRPr/>
          </a:p>
          <a:p>
            <a:pPr indent="-453390" lvl="1" marL="90678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Какой выбор сделали люди в тот период?</a:t>
            </a:r>
            <a:endParaRPr/>
          </a:p>
          <a:p>
            <a:pPr indent="-453390" lvl="1" marL="906780" marR="0" rtl="0" algn="l">
              <a:lnSpc>
                <a:spcPct val="12478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стремления отражены в Декларации?</a:t>
            </a:r>
            <a:endParaRPr/>
          </a:p>
          <a:p>
            <a:pPr indent="-453390" lvl="1" marL="906780" marR="0" rtl="0" algn="l">
              <a:lnSpc>
                <a:spcPct val="15838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они проявляются сегодня?</a:t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9347311" y="1246394"/>
            <a:ext cx="8701659" cy="8129588"/>
          </a:xfrm>
          <a:custGeom>
            <a:rect b="b" l="l" r="r" t="t"/>
            <a:pathLst>
              <a:path extrusionOk="0" h="10839450" w="11602212">
                <a:moveTo>
                  <a:pt x="0" y="0"/>
                </a:moveTo>
                <a:lnTo>
                  <a:pt x="11602212" y="0"/>
                </a:lnTo>
                <a:lnTo>
                  <a:pt x="11602212" y="10839450"/>
                </a:lnTo>
                <a:lnTo>
                  <a:pt x="0" y="108394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179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968A2"/>
            </a:gs>
            <a:gs pos="7000">
              <a:srgbClr val="2E75B5"/>
            </a:gs>
            <a:gs pos="47000">
              <a:srgbClr val="FFFF00"/>
            </a:gs>
            <a:gs pos="98000">
              <a:srgbClr val="FF0000"/>
            </a:gs>
            <a:gs pos="100000">
              <a:srgbClr val="FF0000"/>
            </a:gs>
          </a:gsLst>
          <a:lin ang="0" scaled="0"/>
        </a:gra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/>
          <p:nvPr/>
        </p:nvSpPr>
        <p:spPr>
          <a:xfrm>
            <a:off x="744188" y="2093138"/>
            <a:ext cx="7372350" cy="5156073"/>
          </a:xfrm>
          <a:custGeom>
            <a:rect b="b" l="l" r="r" t="t"/>
            <a:pathLst>
              <a:path extrusionOk="0" h="6874764" w="9829800">
                <a:moveTo>
                  <a:pt x="0" y="281178"/>
                </a:moveTo>
                <a:cubicBezTo>
                  <a:pt x="0" y="125857"/>
                  <a:pt x="125857" y="0"/>
                  <a:pt x="281178" y="0"/>
                </a:cubicBezTo>
                <a:lnTo>
                  <a:pt x="9548622" y="0"/>
                </a:lnTo>
                <a:cubicBezTo>
                  <a:pt x="9703943" y="0"/>
                  <a:pt x="9829800" y="125857"/>
                  <a:pt x="9829800" y="281178"/>
                </a:cubicBezTo>
                <a:lnTo>
                  <a:pt x="9829800" y="6593586"/>
                </a:lnTo>
                <a:cubicBezTo>
                  <a:pt x="9829800" y="6748907"/>
                  <a:pt x="9703943" y="6874764"/>
                  <a:pt x="9548622" y="6874764"/>
                </a:cubicBezTo>
                <a:lnTo>
                  <a:pt x="281178" y="6874764"/>
                </a:lnTo>
                <a:cubicBezTo>
                  <a:pt x="125857" y="6874764"/>
                  <a:pt x="0" y="6748907"/>
                  <a:pt x="0" y="6593586"/>
                </a:cubicBezTo>
                <a:close/>
              </a:path>
            </a:pathLst>
          </a:custGeom>
          <a:solidFill>
            <a:srgbClr val="9C928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"/>
          <p:cNvSpPr txBox="1"/>
          <p:nvPr/>
        </p:nvSpPr>
        <p:spPr>
          <a:xfrm>
            <a:off x="5278841" y="785022"/>
            <a:ext cx="8143416" cy="697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7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Поколения Независимости</a:t>
            </a:r>
            <a:endParaRPr/>
          </a:p>
        </p:txBody>
      </p:sp>
      <p:sp>
        <p:nvSpPr>
          <p:cNvPr id="181" name="Google Shape;181;p8"/>
          <p:cNvSpPr txBox="1"/>
          <p:nvPr/>
        </p:nvSpPr>
        <p:spPr>
          <a:xfrm>
            <a:off x="987409" y="2330701"/>
            <a:ext cx="6741452" cy="541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Послание поколению 1991 года</a:t>
            </a:r>
            <a:endParaRPr/>
          </a:p>
        </p:txBody>
      </p:sp>
      <p:sp>
        <p:nvSpPr>
          <p:cNvPr id="182" name="Google Shape;182;p8"/>
          <p:cNvSpPr txBox="1"/>
          <p:nvPr/>
        </p:nvSpPr>
        <p:spPr>
          <a:xfrm>
            <a:off x="980665" y="3076575"/>
            <a:ext cx="6899396" cy="3587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1462" lvl="1" marL="54292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Какие ценности вы унаследовали от этого поколения?</a:t>
            </a:r>
            <a:endParaRPr/>
          </a:p>
          <a:p>
            <a:pPr indent="-271462" lvl="1" marL="54292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 какие достижения вы благодарны?</a:t>
            </a:r>
            <a:endParaRPr/>
          </a:p>
          <a:p>
            <a:pPr indent="-271462" lvl="1" marL="54292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права и свободы, которыми мы пользуемся сегодня, стали возможны благодаря выбору, сделанному тогда?</a:t>
            </a:r>
            <a:endParaRPr/>
          </a:p>
        </p:txBody>
      </p:sp>
      <p:sp>
        <p:nvSpPr>
          <p:cNvPr id="183" name="Google Shape;183;p8"/>
          <p:cNvSpPr txBox="1"/>
          <p:nvPr/>
        </p:nvSpPr>
        <p:spPr>
          <a:xfrm>
            <a:off x="9520723" y="2214258"/>
            <a:ext cx="7738577" cy="578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Послание поколению 2026 года</a:t>
            </a:r>
            <a:endParaRPr/>
          </a:p>
        </p:txBody>
      </p:sp>
      <p:sp>
        <p:nvSpPr>
          <p:cNvPr id="184" name="Google Shape;184;p8"/>
          <p:cNvSpPr txBox="1"/>
          <p:nvPr/>
        </p:nvSpPr>
        <p:spPr>
          <a:xfrm>
            <a:off x="9144000" y="2806389"/>
            <a:ext cx="8156581" cy="41875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1938" lvl="1" marL="52387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для нас означает жить в свободном и независимом государстве?</a:t>
            </a:r>
            <a:endParaRPr/>
          </a:p>
          <a:p>
            <a:pPr indent="-261938" lvl="1" marL="52387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Каков наш вклад в укрепление демократии?</a:t>
            </a:r>
            <a:endParaRPr/>
          </a:p>
          <a:p>
            <a:pPr indent="-261938" lvl="1" marL="52387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обязанности мы несём за сохранение независимости?</a:t>
            </a:r>
            <a:endParaRPr/>
          </a:p>
          <a:p>
            <a:pPr indent="-261938" lvl="1" marL="523875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мы можем создать для поколений, которые придут после нас?</a:t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980665" y="8260804"/>
            <a:ext cx="16447771" cy="1467993"/>
          </a:xfrm>
          <a:custGeom>
            <a:rect b="b" l="l" r="r" t="t"/>
            <a:pathLst>
              <a:path extrusionOk="0" h="1957324" w="21930361">
                <a:moveTo>
                  <a:pt x="0" y="148336"/>
                </a:moveTo>
                <a:cubicBezTo>
                  <a:pt x="0" y="66421"/>
                  <a:pt x="66421" y="0"/>
                  <a:pt x="148336" y="0"/>
                </a:cubicBezTo>
                <a:lnTo>
                  <a:pt x="21782024" y="0"/>
                </a:lnTo>
                <a:cubicBezTo>
                  <a:pt x="21863938" y="0"/>
                  <a:pt x="21930361" y="66421"/>
                  <a:pt x="21930361" y="148336"/>
                </a:cubicBezTo>
                <a:lnTo>
                  <a:pt x="21930361" y="1808988"/>
                </a:lnTo>
                <a:cubicBezTo>
                  <a:pt x="21930361" y="1890903"/>
                  <a:pt x="21863938" y="1957324"/>
                  <a:pt x="21782024" y="1957324"/>
                </a:cubicBezTo>
                <a:lnTo>
                  <a:pt x="148336" y="1957324"/>
                </a:lnTo>
                <a:cubicBezTo>
                  <a:pt x="66421" y="1957197"/>
                  <a:pt x="0" y="1890903"/>
                  <a:pt x="0" y="1808988"/>
                </a:cubicBezTo>
                <a:close/>
              </a:path>
            </a:pathLst>
          </a:custGeom>
          <a:solidFill>
            <a:srgbClr val="E8E6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"/>
          <p:cNvSpPr txBox="1"/>
          <p:nvPr/>
        </p:nvSpPr>
        <p:spPr>
          <a:xfrm>
            <a:off x="1924717" y="8286531"/>
            <a:ext cx="15075208" cy="1187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общего между этими двумя посланиями? Чем они уникальны?</a:t>
            </a:r>
            <a:endParaRPr/>
          </a:p>
          <a:p>
            <a:pPr indent="0" lvl="0" marL="0" marR="0" rtl="0" algn="l">
              <a:lnSpc>
                <a:spcPct val="158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бы мы хотели, чтобы будущие поколения сказали о нашем поколении?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 txBox="1"/>
          <p:nvPr/>
        </p:nvSpPr>
        <p:spPr>
          <a:xfrm>
            <a:off x="744179" y="562394"/>
            <a:ext cx="9054903" cy="171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7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Обязательство перед Республикой Молдова</a:t>
            </a:r>
            <a:endParaRPr/>
          </a:p>
        </p:txBody>
      </p:sp>
      <p:sp>
        <p:nvSpPr>
          <p:cNvPr id="196" name="Google Shape;196;p9"/>
          <p:cNvSpPr txBox="1"/>
          <p:nvPr/>
        </p:nvSpPr>
        <p:spPr>
          <a:xfrm>
            <a:off x="935441" y="2414378"/>
            <a:ext cx="9054903" cy="450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3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«Я, как гражданин(ка) Республики Молдова, обязуюсь...»</a:t>
            </a:r>
            <a:endParaRPr/>
          </a:p>
        </p:txBody>
      </p:sp>
      <p:sp>
        <p:nvSpPr>
          <p:cNvPr id="197" name="Google Shape;197;p9"/>
          <p:cNvSpPr txBox="1"/>
          <p:nvPr/>
        </p:nvSpPr>
        <p:spPr>
          <a:xfrm>
            <a:off x="432737" y="3361039"/>
            <a:ext cx="4474588" cy="31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3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Сформулируй обязательство</a:t>
            </a:r>
            <a:endParaRPr/>
          </a:p>
          <a:p>
            <a:pPr indent="0" lvl="0" marL="0" marR="0" rtl="0" algn="ctr">
              <a:lnSpc>
                <a:spcPct val="153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из этих обязательств можно осуществить уже сейчас, в настоящем?</a:t>
            </a:r>
            <a:endParaRPr/>
          </a:p>
          <a:p>
            <a:pPr indent="0" lvl="0" marL="0" marR="0" rtl="0" algn="ctr">
              <a:lnSpc>
                <a:spcPct val="153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98" name="Google Shape;198;p9"/>
          <p:cNvSpPr txBox="1"/>
          <p:nvPr/>
        </p:nvSpPr>
        <p:spPr>
          <a:xfrm>
            <a:off x="6021600" y="3361039"/>
            <a:ext cx="4188419" cy="31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3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Каждый учащийся пишет личное конкретное обязательство для развития независимого и демократического государства</a:t>
            </a:r>
            <a:endParaRPr/>
          </a:p>
        </p:txBody>
      </p:sp>
      <p:sp>
        <p:nvSpPr>
          <p:cNvPr id="199" name="Google Shape;199;p9"/>
          <p:cNvSpPr txBox="1"/>
          <p:nvPr/>
        </p:nvSpPr>
        <p:spPr>
          <a:xfrm>
            <a:off x="1920821" y="6930910"/>
            <a:ext cx="7084143" cy="375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Свяжи настоящее с будущим</a:t>
            </a:r>
            <a:endParaRPr/>
          </a:p>
        </p:txBody>
      </p:sp>
      <p:sp>
        <p:nvSpPr>
          <p:cNvPr id="200" name="Google Shape;200;p9"/>
          <p:cNvSpPr txBox="1"/>
          <p:nvPr/>
        </p:nvSpPr>
        <p:spPr>
          <a:xfrm>
            <a:off x="1281070" y="7320496"/>
            <a:ext cx="8363645" cy="138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4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3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Каким образом будущее Республики Молдова зависит от участия каждого гражданина?</a:t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10809389" y="1745971"/>
            <a:ext cx="7258050" cy="6958012"/>
          </a:xfrm>
          <a:custGeom>
            <a:rect b="b" l="l" r="r" t="t"/>
            <a:pathLst>
              <a:path extrusionOk="0" h="9277350" w="9677400">
                <a:moveTo>
                  <a:pt x="0" y="0"/>
                </a:moveTo>
                <a:lnTo>
                  <a:pt x="9677400" y="0"/>
                </a:lnTo>
                <a:lnTo>
                  <a:pt x="9677400" y="9277350"/>
                </a:lnTo>
                <a:lnTo>
                  <a:pt x="0" y="9277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