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iHiFXi4o9iKQm+fTwllURYiSdL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3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Arial"/>
              <a:buNone/>
            </a:pPr>
            <a:r>
              <a:rPr lang="en-US" sz="2800" b="1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Memorie vie — Interviul generațiilor</a:t>
            </a:r>
            <a:endParaRPr sz="2800" b="1"/>
          </a:p>
        </p:txBody>
      </p:sp>
      <p:pic>
        <p:nvPicPr>
          <p:cNvPr id="239" name="Google Shape;23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410" y="955650"/>
            <a:ext cx="5246077" cy="349738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1"/>
          <p:cNvSpPr/>
          <p:nvPr/>
        </p:nvSpPr>
        <p:spPr>
          <a:xfrm>
            <a:off x="6474561" y="1850298"/>
            <a:ext cx="4710961" cy="1578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ealiz</a:t>
            </a:r>
            <a:r>
              <a:rPr lang="ro-RO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ați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un podcast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sau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interviu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audio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părinții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bunicii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sau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rudele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despre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evenimentele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obținere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independenței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Republicii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Moldova</a:t>
            </a:r>
            <a:r>
              <a:rPr lang="ro-RO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595100" y="4769475"/>
            <a:ext cx="3354000" cy="1552200"/>
          </a:xfrm>
          <a:prstGeom prst="roundRect">
            <a:avLst>
              <a:gd name="adj" fmla="val 6122"/>
            </a:avLst>
          </a:prstGeom>
          <a:solidFill>
            <a:srgbClr val="FDFBF7"/>
          </a:solidFill>
          <a:ln w="9525" cap="flat" cmpd="sng">
            <a:solidFill>
              <a:srgbClr val="E6DED2"/>
            </a:solidFill>
            <a:prstDash val="solid"/>
            <a:round/>
            <a:headEnd type="none" w="sm" len="sm"/>
            <a:tailEnd type="none" w="sm" len="sm"/>
          </a:ln>
          <a:effectLst>
            <a:outerShdw blurRad="127" dist="11430" dir="2700000" algn="bl" rotWithShape="0">
              <a:srgbClr val="E6DED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1"/>
          <p:cNvSpPr/>
          <p:nvPr/>
        </p:nvSpPr>
        <p:spPr>
          <a:xfrm>
            <a:off x="4320900" y="4759675"/>
            <a:ext cx="3354000" cy="1552200"/>
          </a:xfrm>
          <a:prstGeom prst="roundRect">
            <a:avLst>
              <a:gd name="adj" fmla="val 6122"/>
            </a:avLst>
          </a:prstGeom>
          <a:solidFill>
            <a:srgbClr val="FDFBF7"/>
          </a:solidFill>
          <a:ln w="9525" cap="flat" cmpd="sng">
            <a:solidFill>
              <a:srgbClr val="E6DED2"/>
            </a:solidFill>
            <a:prstDash val="solid"/>
            <a:round/>
            <a:headEnd type="none" w="sm" len="sm"/>
            <a:tailEnd type="none" w="sm" len="sm"/>
          </a:ln>
          <a:effectLst>
            <a:outerShdw blurRad="127" dist="11430" dir="2700000" algn="bl" rotWithShape="0">
              <a:srgbClr val="E6DED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1"/>
          <p:cNvSpPr/>
          <p:nvPr/>
        </p:nvSpPr>
        <p:spPr>
          <a:xfrm>
            <a:off x="8008975" y="4774650"/>
            <a:ext cx="3354000" cy="1552200"/>
          </a:xfrm>
          <a:prstGeom prst="roundRect">
            <a:avLst>
              <a:gd name="adj" fmla="val 6122"/>
            </a:avLst>
          </a:prstGeom>
          <a:solidFill>
            <a:srgbClr val="FDFBF7"/>
          </a:solidFill>
          <a:ln w="9525" cap="flat" cmpd="sng">
            <a:solidFill>
              <a:srgbClr val="E6DED2"/>
            </a:solidFill>
            <a:prstDash val="solid"/>
            <a:round/>
            <a:headEnd type="none" w="sm" len="sm"/>
            <a:tailEnd type="none" w="sm" len="sm"/>
          </a:ln>
          <a:effectLst>
            <a:outerShdw blurRad="127" dist="11430" dir="2700000" algn="bl" rotWithShape="0">
              <a:srgbClr val="E6DED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1"/>
          <p:cNvSpPr/>
          <p:nvPr/>
        </p:nvSpPr>
        <p:spPr>
          <a:xfrm>
            <a:off x="723257" y="4924501"/>
            <a:ext cx="2471440" cy="15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🎙️</a:t>
            </a:r>
            <a:r>
              <a:rPr lang="en-US" sz="16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Ce discutăm?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>
            <a:off x="4567130" y="4924501"/>
            <a:ext cx="2471514" cy="15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💡</a:t>
            </a:r>
            <a:r>
              <a:rPr lang="en-US" sz="9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Ce selectăm?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"/>
          <p:cNvSpPr/>
          <p:nvPr/>
        </p:nvSpPr>
        <p:spPr>
          <a:xfrm>
            <a:off x="8280694" y="4930013"/>
            <a:ext cx="2471440" cy="15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🌍</a:t>
            </a:r>
            <a:r>
              <a:rPr lang="en-US" sz="16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De ce contează?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/>
          <p:nvPr/>
        </p:nvSpPr>
        <p:spPr>
          <a:xfrm>
            <a:off x="754006" y="5226134"/>
            <a:ext cx="2947555" cy="1095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Experiențe și amintiri personale legate de obținerea independenței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>
            <a:off x="4476750" y="5299975"/>
            <a:ext cx="30369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O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idee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sau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mesaj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care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-a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impresionat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— relevant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pentru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generația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lor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/>
          <p:nvPr/>
        </p:nvSpPr>
        <p:spPr>
          <a:xfrm>
            <a:off x="8280694" y="5299978"/>
            <a:ext cx="2876743" cy="1127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Independența privită după 35 de ani — perspective intergeneraționale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968A2">
                <a:alpha val="80000"/>
              </a:srgbClr>
            </a:gs>
            <a:gs pos="47000">
              <a:srgbClr val="2E75B5">
                <a:alpha val="76863"/>
              </a:srgbClr>
            </a:gs>
            <a:gs pos="58000">
              <a:srgbClr val="FEFE1E">
                <a:alpha val="65098"/>
              </a:srgbClr>
            </a:gs>
            <a:gs pos="89000">
              <a:srgbClr val="E20000">
                <a:alpha val="41961"/>
              </a:srgbClr>
            </a:gs>
            <a:gs pos="100000">
              <a:srgbClr val="E20000">
                <a:alpha val="41961"/>
              </a:srgbClr>
            </a:gs>
          </a:gsLst>
          <a:lin ang="0" scaled="0"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610541" y="1120070"/>
            <a:ext cx="482404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6000"/>
              <a:buFont typeface="Times New Roman"/>
              <a:buNone/>
            </a:pPr>
            <a:r>
              <a:rPr lang="en-US">
                <a:solidFill>
                  <a:srgbClr val="3A3A3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Independența care ne unește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91271" y="3974433"/>
            <a:ext cx="5448300" cy="102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ct val="100000"/>
              <a:buNone/>
            </a:pPr>
            <a:r>
              <a:rPr lang="en-US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Clasa a X-a  </a:t>
            </a:r>
            <a:endParaRPr/>
          </a:p>
          <a:p>
            <a:pPr marL="0" lvl="0" indent="0" algn="ctr" rtl="0">
              <a:lnSpc>
                <a:spcPct val="133000"/>
              </a:lnSpc>
              <a:spcBef>
                <a:spcPts val="1000"/>
              </a:spcBef>
              <a:spcAft>
                <a:spcPts val="0"/>
              </a:spcAft>
              <a:buClr>
                <a:srgbClr val="4C4C4C"/>
              </a:buClr>
              <a:buSzPct val="100000"/>
              <a:buNone/>
            </a:pPr>
            <a:r>
              <a:rPr lang="en-US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1 septembrie 2026</a:t>
            </a:r>
            <a:endParaRPr/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l="553" r="43083"/>
          <a:stretch/>
        </p:blipFill>
        <p:spPr>
          <a:xfrm>
            <a:off x="0" y="0"/>
            <a:ext cx="568518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635870" y="571499"/>
            <a:ext cx="5717930" cy="530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ro-RO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o-RO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Independența este o mare realizare</a:t>
            </a:r>
            <a:r>
              <a:rPr lang="en-US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istorică și o responsabilitate comună. Ea se consolidează atunci când oamenii respectă demnitatea și drepturile celorlalți, prețuiesc diversitatea, participă la viața comunității și contribuie, prin alegerile și acțiunile lor, la binele comun.</a:t>
            </a:r>
          </a:p>
          <a:p>
            <a:pPr marL="0" lvl="0" indent="0" algn="ctr">
              <a:spcBef>
                <a:spcPts val="0"/>
              </a:spcBef>
              <a:buSzPts val="2400"/>
              <a:buNone/>
            </a:pPr>
            <a:r>
              <a:rPr lang="ro-RO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Deși avem experiențe, opinii și tradiții diferite — toți suntem Moldova. Independența ne unește în jurul libertății, al apartenenței și al responsabilității de a construi împreună țara.</a:t>
            </a:r>
          </a:p>
        </p:txBody>
      </p:sp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l="22244" r="28879"/>
          <a:stretch/>
        </p:blipFill>
        <p:spPr>
          <a:xfrm>
            <a:off x="1" y="0"/>
            <a:ext cx="5029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968A2">
                <a:alpha val="80000"/>
              </a:srgbClr>
            </a:gs>
            <a:gs pos="18000">
              <a:srgbClr val="2E75B5">
                <a:alpha val="76863"/>
              </a:srgbClr>
            </a:gs>
            <a:gs pos="58000">
              <a:srgbClr val="FEFE1E">
                <a:alpha val="65098"/>
              </a:srgbClr>
            </a:gs>
            <a:gs pos="89000">
              <a:srgbClr val="E50000">
                <a:alpha val="41961"/>
              </a:srgbClr>
            </a:gs>
            <a:gs pos="100000">
              <a:srgbClr val="E50000">
                <a:alpha val="41961"/>
              </a:srgbClr>
            </a:gs>
          </a:gsLst>
          <a:lin ang="0" scaled="0"/>
        </a:gra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"/>
          <p:cNvSpPr txBox="1">
            <a:spLocks noGrp="1"/>
          </p:cNvSpPr>
          <p:nvPr>
            <p:ph type="title"/>
          </p:nvPr>
        </p:nvSpPr>
        <p:spPr>
          <a:xfrm>
            <a:off x="934916" y="1182809"/>
            <a:ext cx="10515600" cy="49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Arial"/>
              <a:buNone/>
            </a:pPr>
            <a:r>
              <a:rPr lang="en-US" sz="2800" b="1" dirty="0" err="1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Obiective</a:t>
            </a:r>
            <a:endParaRPr sz="2800" b="1" dirty="0"/>
          </a:p>
        </p:txBody>
      </p:sp>
      <p:pic>
        <p:nvPicPr>
          <p:cNvPr id="147" name="Google Shape;147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702" y="2729691"/>
            <a:ext cx="3192064" cy="25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7084" y="2729691"/>
            <a:ext cx="3192064" cy="25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7847" y="2729691"/>
            <a:ext cx="3192064" cy="2563278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5"/>
          <p:cNvSpPr/>
          <p:nvPr/>
        </p:nvSpPr>
        <p:spPr>
          <a:xfrm>
            <a:off x="741920" y="2908085"/>
            <a:ext cx="2224906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Să susțină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4350464" y="2908085"/>
            <a:ext cx="2224906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Să argumenteze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8029346" y="2889865"/>
            <a:ext cx="2224906" cy="22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Să reflecteze</a:t>
            </a:r>
            <a:endParaRPr sz="1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/>
          <p:nvPr/>
        </p:nvSpPr>
        <p:spPr>
          <a:xfrm>
            <a:off x="741920" y="3213268"/>
            <a:ext cx="2546404" cy="114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Că suveranitatea, independența și democrația sunt valori fundamentale ale statului de drept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/>
          <p:nvPr/>
        </p:nvSpPr>
        <p:spPr>
          <a:xfrm>
            <a:off x="4350463" y="3303999"/>
            <a:ext cx="2762513" cy="180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Propria perspectivă asupra valorilor independenței, democrației, justiției și statului de drept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8213983" y="3303999"/>
            <a:ext cx="2741231" cy="164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Asupra contribuției personale la dezvoltarea Republicii Moldova ca stat independent și democratic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838200" y="567349"/>
            <a:ext cx="10515600" cy="514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Independența este…</a:t>
            </a:r>
            <a:endParaRPr sz="2800"/>
          </a:p>
        </p:txBody>
      </p:sp>
      <p:sp>
        <p:nvSpPr>
          <p:cNvPr id="162" name="Google Shape;162;p6"/>
          <p:cNvSpPr/>
          <p:nvPr/>
        </p:nvSpPr>
        <p:spPr>
          <a:xfrm>
            <a:off x="5947023" y="2179137"/>
            <a:ext cx="5254500" cy="2806200"/>
          </a:xfrm>
          <a:prstGeom prst="roundRect">
            <a:avLst>
              <a:gd name="adj" fmla="val 7429"/>
            </a:avLst>
          </a:prstGeom>
          <a:solidFill>
            <a:srgbClr val="E8E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"/>
          <p:cNvSpPr/>
          <p:nvPr/>
        </p:nvSpPr>
        <p:spPr>
          <a:xfrm>
            <a:off x="6424405" y="2408557"/>
            <a:ext cx="4371900" cy="20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Întrebare de reflecție: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Cum fiecare generație apără și consolidează independența? 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Care sunt responsabilitățile cetățenilor?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4374" y="2452057"/>
            <a:ext cx="183247" cy="14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471" y="5390657"/>
            <a:ext cx="11893061" cy="114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592" y="1396227"/>
            <a:ext cx="5417001" cy="3882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249" y="1577977"/>
            <a:ext cx="10031066" cy="418576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/>
          <p:nvPr/>
        </p:nvSpPr>
        <p:spPr>
          <a:xfrm>
            <a:off x="6403550" y="1864850"/>
            <a:ext cx="3577800" cy="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Valori promovate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6403550" y="2306649"/>
            <a:ext cx="45156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Principii și valori fundamentale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6403550" y="3200399"/>
            <a:ext cx="3661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Idealurile generației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6403550" y="3670825"/>
            <a:ext cx="4305600" cy="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Aspirațiile oamenilor din 1991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6403550" y="4960625"/>
            <a:ext cx="4208700" cy="10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en-US" sz="24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Relevanța</a:t>
            </a:r>
            <a:r>
              <a:rPr lang="en-US" sz="24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pentru</a:t>
            </a:r>
            <a:r>
              <a:rPr lang="en-US" sz="24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societatea</a:t>
            </a:r>
            <a:r>
              <a:rPr lang="en-US" sz="24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b="0" i="0" u="none" strike="noStrike" cap="none" dirty="0">
              <a:solidFill>
                <a:srgbClr val="4C4C4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sz="2400" b="0" i="0" u="none" strike="noStrike" cap="none" dirty="0" err="1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astăzi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6406967" y="4644901"/>
            <a:ext cx="3952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Importanța suveranității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/>
          <p:nvPr/>
        </p:nvSpPr>
        <p:spPr>
          <a:xfrm>
            <a:off x="496119" y="817587"/>
            <a:ext cx="5130958" cy="436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3A3A3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Declarația</a:t>
            </a:r>
            <a:r>
              <a:rPr lang="en-US" sz="3200" b="1" i="0" u="none" strike="noStrike" cap="none" dirty="0">
                <a:solidFill>
                  <a:srgbClr val="3A3A3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3A3A3A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Independență</a:t>
            </a:r>
            <a:endParaRPr sz="32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8" name="Google Shape;188;p8"/>
          <p:cNvSpPr txBox="1">
            <a:spLocks noGrp="1"/>
          </p:cNvSpPr>
          <p:nvPr>
            <p:ph type="body" idx="1"/>
          </p:nvPr>
        </p:nvSpPr>
        <p:spPr>
          <a:xfrm>
            <a:off x="371476" y="2258272"/>
            <a:ext cx="5475892" cy="2085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2400"/>
              <a:buNone/>
            </a:pPr>
            <a:r>
              <a:rPr lang="en-US" dirty="0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Ce principii </a:t>
            </a:r>
            <a:r>
              <a:rPr lang="en-US" dirty="0" err="1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și</a:t>
            </a:r>
            <a:r>
              <a:rPr lang="en-US" dirty="0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dirty="0" err="1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valori</a:t>
            </a:r>
            <a:r>
              <a:rPr lang="en-US" dirty="0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sunt </a:t>
            </a:r>
            <a:r>
              <a:rPr lang="en-US" dirty="0" err="1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evidențiate</a:t>
            </a:r>
            <a:r>
              <a:rPr lang="ro-RO" dirty="0">
                <a:solidFill>
                  <a:srgbClr val="4C4C4C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?</a:t>
            </a:r>
          </a:p>
          <a:p>
            <a:pPr marL="0" lvl="0" indent="0">
              <a:lnSpc>
                <a:spcPct val="132000"/>
              </a:lnSpc>
              <a:spcBef>
                <a:spcPts val="0"/>
              </a:spcBef>
              <a:buClr>
                <a:srgbClr val="4C4C4C"/>
              </a:buClr>
              <a:buSzPts val="1600"/>
              <a:buNone/>
            </a:pPr>
            <a:r>
              <a:rPr lang="ro-RO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 ce au optat oamenii atunci?</a:t>
            </a:r>
          </a:p>
          <a:p>
            <a:pPr marL="0" lvl="0" indent="0">
              <a:lnSpc>
                <a:spcPct val="132000"/>
              </a:lnSpc>
              <a:spcBef>
                <a:spcPts val="0"/>
              </a:spcBef>
              <a:buClr>
                <a:srgbClr val="4C4C4C"/>
              </a:buClr>
              <a:buSzPts val="1600"/>
              <a:buNone/>
            </a:pPr>
            <a:r>
              <a:rPr lang="ro-RO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aspirații se regăsesc în Declarație?</a:t>
            </a:r>
          </a:p>
          <a:p>
            <a:pPr marL="0" lvl="0" indent="0">
              <a:lnSpc>
                <a:spcPct val="132000"/>
              </a:lnSpc>
              <a:spcBef>
                <a:spcPts val="0"/>
              </a:spcBef>
              <a:buClr>
                <a:srgbClr val="4C4C4C"/>
              </a:buClr>
              <a:buSzPts val="1600"/>
              <a:buNone/>
            </a:pPr>
            <a:r>
              <a:rPr lang="ro-RO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Cum sunt prezente azi?</a:t>
            </a:r>
            <a:endParaRPr lang="it-IT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0" name="Google Shape;20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1543" y="830929"/>
            <a:ext cx="5801134" cy="541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968A2"/>
            </a:gs>
            <a:gs pos="7000">
              <a:srgbClr val="2E75B5"/>
            </a:gs>
            <a:gs pos="47000">
              <a:srgbClr val="FFFF00"/>
            </a:gs>
            <a:gs pos="98000">
              <a:srgbClr val="FF0000"/>
            </a:gs>
            <a:gs pos="100000">
              <a:srgbClr val="FF0000"/>
            </a:gs>
          </a:gsLst>
          <a:lin ang="0" scaled="0"/>
        </a:gra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"/>
          <p:cNvSpPr/>
          <p:nvPr/>
        </p:nvSpPr>
        <p:spPr>
          <a:xfrm>
            <a:off x="496125" y="1395426"/>
            <a:ext cx="4914900" cy="3437400"/>
          </a:xfrm>
          <a:prstGeom prst="roundRect">
            <a:avLst>
              <a:gd name="adj" fmla="val 4090"/>
            </a:avLst>
          </a:prstGeom>
          <a:solidFill>
            <a:srgbClr val="9C92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9"/>
          <p:cNvSpPr/>
          <p:nvPr/>
        </p:nvSpPr>
        <p:spPr>
          <a:xfrm>
            <a:off x="3519225" y="548749"/>
            <a:ext cx="45996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700"/>
              <a:buFont typeface="Arial"/>
              <a:buNone/>
            </a:pPr>
            <a:r>
              <a:rPr lang="en-US" sz="2900" b="1" i="0" u="none" strike="noStrike" cap="none">
                <a:solidFill>
                  <a:srgbClr val="3A3A3A"/>
                </a:solidFill>
              </a:rPr>
              <a:t>Generațiile Independenței</a:t>
            </a:r>
            <a:endParaRPr sz="29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658275" y="1585548"/>
            <a:ext cx="44943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Mesaj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către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generația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1991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653775" y="2139948"/>
            <a:ext cx="4599600" cy="2327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3360" marR="0" lvl="0" indent="-2133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valori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ați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moștenit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la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această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generație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13360" marR="0" lvl="0" indent="-2133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realizări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sunteți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recunoscători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13360" marR="0" lvl="0" indent="-2133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drepturi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libertăți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care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beneficiem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astăzi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au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devenit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posibile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datorită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alegerilor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făcute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atunci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09" name="Google Shape;209;p9"/>
          <p:cNvSpPr/>
          <p:nvPr/>
        </p:nvSpPr>
        <p:spPr>
          <a:xfrm>
            <a:off x="6347150" y="1501573"/>
            <a:ext cx="4207800" cy="5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Mesaj</a:t>
            </a:r>
            <a:r>
              <a:rPr lang="en-US" sz="2400" b="1" i="0" u="none" strike="noStrike" cap="none" dirty="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către</a:t>
            </a:r>
            <a:r>
              <a:rPr lang="en-US" sz="2400" b="1" i="0" u="none" strike="noStrike" cap="none" dirty="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generația</a:t>
            </a:r>
            <a:r>
              <a:rPr lang="en-US" sz="2400" b="1" i="0" u="none" strike="noStrike" cap="none" dirty="0">
                <a:solidFill>
                  <a:srgbClr val="3A3A3A"/>
                </a:solidFill>
                <a:latin typeface="Arial"/>
                <a:ea typeface="Arial"/>
                <a:cs typeface="Arial"/>
                <a:sym typeface="Arial"/>
              </a:rPr>
              <a:t> 2026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6096001" y="1959825"/>
            <a:ext cx="5437724" cy="25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3360" marR="0" lvl="0" indent="-2260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înseamnă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noi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trăim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într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-un stat liber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independent?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13360" marR="0" lvl="0" indent="-2260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Care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este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contribuția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noastră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la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consolidarea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democrației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13360" marR="0" lvl="0" indent="-2260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responsabilități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avem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păstrarea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independenței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13360" marR="0" lvl="0" indent="-22606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8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putem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construi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noi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generațiile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care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vor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veni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după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noi</a:t>
            </a:r>
            <a:r>
              <a:rPr lang="en-US" sz="2000" b="0" i="0" u="none" strike="noStrike" cap="none" dirty="0">
                <a:solidFill>
                  <a:srgbClr val="4C4C4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653775" y="5507205"/>
            <a:ext cx="10965153" cy="978630"/>
          </a:xfrm>
          <a:prstGeom prst="roundRect">
            <a:avLst>
              <a:gd name="adj" fmla="val 7577"/>
            </a:avLst>
          </a:prstGeom>
          <a:solidFill>
            <a:srgbClr val="E8E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9"/>
          <p:cNvSpPr/>
          <p:nvPr/>
        </p:nvSpPr>
        <p:spPr>
          <a:xfrm>
            <a:off x="1283147" y="5613253"/>
            <a:ext cx="10050138" cy="646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au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comun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cele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două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mesaje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Prin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sunt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unice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 </a:t>
            </a:r>
            <a:endParaRPr sz="20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 am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dori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ca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generațiile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viitoare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spună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despre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generația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noastră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"/>
          <p:cNvSpPr/>
          <p:nvPr/>
        </p:nvSpPr>
        <p:spPr>
          <a:xfrm>
            <a:off x="496119" y="413027"/>
            <a:ext cx="60366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Un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angajament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600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pentru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endParaRPr sz="36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0" u="none" strike="noStrike" cap="none" dirty="0" err="1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Republica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Moldova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0" name="Google Shape;220;p10"/>
          <p:cNvSpPr/>
          <p:nvPr/>
        </p:nvSpPr>
        <p:spPr>
          <a:xfrm>
            <a:off x="623625" y="1666735"/>
            <a:ext cx="60366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4C4C4C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Eu,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calitate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cetățean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al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Republicii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Moldova,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angajez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să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…"</a:t>
            </a:r>
            <a:endParaRPr sz="16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>
            <a:off x="639371" y="2591027"/>
            <a:ext cx="2684854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Formulează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angajamentul</a:t>
            </a:r>
            <a:endParaRPr sz="20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4329425" y="2724294"/>
            <a:ext cx="23013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8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Identifică</a:t>
            </a:r>
            <a:r>
              <a:rPr lang="en-US" sz="18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acțiunile</a:t>
            </a:r>
            <a:r>
              <a:rPr lang="en-US" sz="18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imediate</a:t>
            </a:r>
            <a:endParaRPr sz="18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639371" y="3329818"/>
            <a:ext cx="2983060" cy="1400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Fiecare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elev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scrie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un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angajament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personal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concret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pentru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dezvoltarea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statului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independent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și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democratic</a:t>
            </a:r>
            <a:endParaRPr sz="18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4285530" y="3329245"/>
            <a:ext cx="2792278" cy="1181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Care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dintre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aceste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angajamente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pot fi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realizate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chiar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acum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prezent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18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639371" y="5024732"/>
            <a:ext cx="4722763" cy="36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Conectează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prezentul</a:t>
            </a:r>
            <a:r>
              <a:rPr lang="en-US" sz="16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cu </a:t>
            </a:r>
            <a:r>
              <a:rPr lang="en-US" sz="1600" b="1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viitorul</a:t>
            </a:r>
            <a:endParaRPr sz="1600" b="1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639371" y="5389146"/>
            <a:ext cx="6165875" cy="68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Arial"/>
              <a:buNone/>
            </a:pP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În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mod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viitorul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Republicii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Moldova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depinde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implicarea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fiecărui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cetățean</a:t>
            </a:r>
            <a:r>
              <a:rPr lang="en-US" sz="1600" b="0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sz="16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33" name="Google Shape;23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06259" y="1163978"/>
            <a:ext cx="4838700" cy="463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442</Words>
  <Application>Microsoft Office PowerPoint</Application>
  <PresentationFormat>Ecran lat</PresentationFormat>
  <Paragraphs>59</Paragraphs>
  <Slides>10</Slides>
  <Notes>10</Notes>
  <HiddenSlides>0</HiddenSlides>
  <MMClips>0</MMClips>
  <ScaleCrop>false</ScaleCrop>
  <HeadingPairs>
    <vt:vector size="6" baseType="variant">
      <vt:variant>
        <vt:lpstr>Fonturi utilizate</vt:lpstr>
      </vt:variant>
      <vt:variant>
        <vt:i4>3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Prezentare PowerPoint</vt:lpstr>
      <vt:lpstr>Independența care ne unește</vt:lpstr>
      <vt:lpstr>Prezentare PowerPoint</vt:lpstr>
      <vt:lpstr>Obiective</vt:lpstr>
      <vt:lpstr>Independența este…</vt:lpstr>
      <vt:lpstr>Prezentare PowerPoint</vt:lpstr>
      <vt:lpstr>Prezentare PowerPoint</vt:lpstr>
      <vt:lpstr>Prezentare PowerPoint</vt:lpstr>
      <vt:lpstr>Prezentare PowerPoint</vt:lpstr>
      <vt:lpstr>Memorie vie — Interviul generațiilor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PC</dc:creator>
  <cp:lastModifiedBy>Petru Golban</cp:lastModifiedBy>
  <cp:revision>2</cp:revision>
  <dcterms:created xsi:type="dcterms:W3CDTF">2026-07-31T16:21:12Z</dcterms:created>
  <dcterms:modified xsi:type="dcterms:W3CDTF">2026-08-03T12:41:15Z</dcterms:modified>
</cp:coreProperties>
</file>