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75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ubstituent ante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ubstituent dată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C22540-D8C8-45DE-B306-DBF12AD3520A}" type="datetimeFigureOut">
              <a:rPr lang="en-US" smtClean="0"/>
              <a:t>8/2/2026</a:t>
            </a:fld>
            <a:endParaRPr lang="en-US"/>
          </a:p>
        </p:txBody>
      </p:sp>
      <p:sp>
        <p:nvSpPr>
          <p:cNvPr id="4" name="Substituent imagine diapozitiv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Substituent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6" name="Substituent subsol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ubstituent număr diapozitiv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65B05D-05B6-40B4-8D37-28CE7D996EB9}" type="slidenum">
              <a:rPr lang="en-US" smtClean="0"/>
              <a:t>‹#›</a:t>
            </a:fld>
            <a:endParaRPr lang="en-US"/>
          </a:p>
        </p:txBody>
      </p:sp>
    </p:spTree>
    <p:extLst>
      <p:ext uri="{BB962C8B-B14F-4D97-AF65-F5344CB8AC3E}">
        <p14:creationId xmlns:p14="http://schemas.microsoft.com/office/powerpoint/2010/main" val="1938330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lstStyle/>
          <a:p>
            <a:r>
              <a:rPr lang="en-US" dirty="0"/>
              <a:t>https://arhiva.gov.md/galeria-virtuala-de-fotografii-miscarea-de-emancipare-nationala-din-basarabia/</a:t>
            </a:r>
          </a:p>
        </p:txBody>
      </p:sp>
      <p:sp>
        <p:nvSpPr>
          <p:cNvPr id="4" name="Substituent număr diapozitiv 3"/>
          <p:cNvSpPr>
            <a:spLocks noGrp="1"/>
          </p:cNvSpPr>
          <p:nvPr>
            <p:ph type="sldNum" sz="quarter" idx="5"/>
          </p:nvPr>
        </p:nvSpPr>
        <p:spPr/>
        <p:txBody>
          <a:bodyPr/>
          <a:lstStyle/>
          <a:p>
            <a:fld id="{6865B05D-05B6-40B4-8D37-28CE7D996EB9}" type="slidenum">
              <a:rPr lang="en-US" smtClean="0"/>
              <a:t>3</a:t>
            </a:fld>
            <a:endParaRPr lang="en-US"/>
          </a:p>
        </p:txBody>
      </p:sp>
    </p:spTree>
    <p:extLst>
      <p:ext uri="{BB962C8B-B14F-4D97-AF65-F5344CB8AC3E}">
        <p14:creationId xmlns:p14="http://schemas.microsoft.com/office/powerpoint/2010/main" val="721604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lstStyle/>
          <a:p>
            <a:r>
              <a:rPr lang="en-US" dirty="0"/>
              <a:t>https://constcourt.md/pageview.php?l=ro&amp;id=276&amp;idc=11</a:t>
            </a:r>
            <a:endParaRPr lang="ro-RO" dirty="0"/>
          </a:p>
        </p:txBody>
      </p:sp>
      <p:sp>
        <p:nvSpPr>
          <p:cNvPr id="4" name="Substituent număr diapozitiv 3"/>
          <p:cNvSpPr>
            <a:spLocks noGrp="1"/>
          </p:cNvSpPr>
          <p:nvPr>
            <p:ph type="sldNum" sz="quarter" idx="5"/>
          </p:nvPr>
        </p:nvSpPr>
        <p:spPr/>
        <p:txBody>
          <a:bodyPr/>
          <a:lstStyle/>
          <a:p>
            <a:fld id="{6865B05D-05B6-40B4-8D37-28CE7D996EB9}" type="slidenum">
              <a:rPr lang="en-US" smtClean="0"/>
              <a:t>5</a:t>
            </a:fld>
            <a:endParaRPr lang="en-US"/>
          </a:p>
        </p:txBody>
      </p:sp>
    </p:spTree>
    <p:extLst>
      <p:ext uri="{BB962C8B-B14F-4D97-AF65-F5344CB8AC3E}">
        <p14:creationId xmlns:p14="http://schemas.microsoft.com/office/powerpoint/2010/main" val="328279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lstStyle/>
          <a:p>
            <a:pPr>
              <a:lnSpc>
                <a:spcPct val="107000"/>
              </a:lnSpc>
              <a:spcAft>
                <a:spcPts val="800"/>
              </a:spcAft>
            </a:pPr>
            <a:r>
              <a:rPr lang="ro-MD" sz="1200" b="1" dirty="0">
                <a:effectLst/>
                <a:latin typeface="Times New Roman" panose="02020603050405020304" pitchFamily="18" charset="0"/>
                <a:ea typeface="Times New Roman" panose="02020603050405020304" pitchFamily="18" charset="0"/>
                <a:cs typeface="Times New Roman" panose="02020603050405020304" pitchFamily="18" charset="0"/>
              </a:rPr>
              <a:t>Activitatea: Independența este responsabilitate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o-MD" sz="1200" dirty="0">
                <a:effectLst/>
                <a:latin typeface="Times New Roman" panose="02020603050405020304" pitchFamily="18" charset="0"/>
                <a:ea typeface="Times New Roman" panose="02020603050405020304" pitchFamily="18" charset="0"/>
                <a:cs typeface="Times New Roman" panose="02020603050405020304" pitchFamily="18" charset="0"/>
              </a:rPr>
              <a:t>Elevii analizează afirmațiile și argumentează una dintre poziții (de acord, dezacord, depinde)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ubstituent număr diapozitiv 3"/>
          <p:cNvSpPr>
            <a:spLocks noGrp="1"/>
          </p:cNvSpPr>
          <p:nvPr>
            <p:ph type="sldNum" sz="quarter" idx="5"/>
          </p:nvPr>
        </p:nvSpPr>
        <p:spPr/>
        <p:txBody>
          <a:bodyPr/>
          <a:lstStyle/>
          <a:p>
            <a:fld id="{6865B05D-05B6-40B4-8D37-28CE7D996EB9}" type="slidenum">
              <a:rPr lang="en-US" smtClean="0"/>
              <a:t>6</a:t>
            </a:fld>
            <a:endParaRPr lang="en-US"/>
          </a:p>
        </p:txBody>
      </p:sp>
    </p:spTree>
    <p:extLst>
      <p:ext uri="{BB962C8B-B14F-4D97-AF65-F5344CB8AC3E}">
        <p14:creationId xmlns:p14="http://schemas.microsoft.com/office/powerpoint/2010/main" val="7614833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lstStyle/>
          <a:p>
            <a:r>
              <a:rPr lang="ro-RO" dirty="0"/>
              <a:t>Extindere: </a:t>
            </a:r>
            <a:r>
              <a:rPr lang="ro-MD" sz="1200" dirty="0">
                <a:effectLst/>
                <a:latin typeface="Times New Roman" panose="02020603050405020304" pitchFamily="18" charset="0"/>
                <a:ea typeface="Calibri" panose="020F0502020204030204" pitchFamily="34" charset="0"/>
              </a:rPr>
              <a:t>Elevii reflectează asupra angajamentului personal și al clasei, până la finalul anului de studii, referitor la valorizarea și promovarea independenței Republicii Moldova. </a:t>
            </a:r>
            <a:endParaRPr lang="en-US" dirty="0"/>
          </a:p>
        </p:txBody>
      </p:sp>
      <p:sp>
        <p:nvSpPr>
          <p:cNvPr id="4" name="Substituent număr diapozitiv 3"/>
          <p:cNvSpPr>
            <a:spLocks noGrp="1"/>
          </p:cNvSpPr>
          <p:nvPr>
            <p:ph type="sldNum" sz="quarter" idx="5"/>
          </p:nvPr>
        </p:nvSpPr>
        <p:spPr/>
        <p:txBody>
          <a:bodyPr/>
          <a:lstStyle/>
          <a:p>
            <a:fld id="{6865B05D-05B6-40B4-8D37-28CE7D996EB9}" type="slidenum">
              <a:rPr lang="en-US" smtClean="0"/>
              <a:t>7</a:t>
            </a:fld>
            <a:endParaRPr lang="en-US"/>
          </a:p>
        </p:txBody>
      </p:sp>
    </p:spTree>
    <p:extLst>
      <p:ext uri="{BB962C8B-B14F-4D97-AF65-F5344CB8AC3E}">
        <p14:creationId xmlns:p14="http://schemas.microsoft.com/office/powerpoint/2010/main" val="20595370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zitiv titlu">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o-RO"/>
              <a:t>Faceți clic pentru a edita stilul de titlu coordonator</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o-RO"/>
              <a:t>Faceți clic pentru a edita stilul de subtitlu coordonator</a:t>
            </a:r>
            <a:endParaRPr lang="en-US" dirty="0"/>
          </a:p>
        </p:txBody>
      </p:sp>
      <p:sp>
        <p:nvSpPr>
          <p:cNvPr id="4" name="Date Placeholder 3"/>
          <p:cNvSpPr>
            <a:spLocks noGrp="1"/>
          </p:cNvSpPr>
          <p:nvPr>
            <p:ph type="dt" sz="half" idx="10"/>
          </p:nvPr>
        </p:nvSpPr>
        <p:spPr/>
        <p:txBody>
          <a:bodyPr/>
          <a:lstStyle/>
          <a:p>
            <a:fld id="{FEE0F36C-00DF-4D35-BBBA-13AA8B359C41}" type="datetimeFigureOut">
              <a:rPr lang="en-US" smtClean="0"/>
              <a:t>8/2/2026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A86DD07-7709-4F70-9AA4-7CADDEB73315}" type="slidenum">
              <a:rPr lang="en-US" smtClean="0"/>
              <a:t>‹#›</a:t>
            </a:fld>
            <a:endParaRPr lang="en-US"/>
          </a:p>
        </p:txBody>
      </p:sp>
    </p:spTree>
    <p:extLst>
      <p:ext uri="{BB962C8B-B14F-4D97-AF65-F5344CB8AC3E}">
        <p14:creationId xmlns:p14="http://schemas.microsoft.com/office/powerpoint/2010/main" val="77536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u și legendă">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o-RO"/>
              <a:t>Faceți clic pentru a edita stilul de titlu coordonator</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o-RO"/>
              <a:t>Faceţi clic pentru a edita Master stiluri text</a:t>
            </a:r>
          </a:p>
        </p:txBody>
      </p:sp>
      <p:sp>
        <p:nvSpPr>
          <p:cNvPr id="4" name="Date Placeholder 3"/>
          <p:cNvSpPr>
            <a:spLocks noGrp="1"/>
          </p:cNvSpPr>
          <p:nvPr>
            <p:ph type="dt" sz="half" idx="10"/>
          </p:nvPr>
        </p:nvSpPr>
        <p:spPr/>
        <p:txBody>
          <a:bodyPr/>
          <a:lstStyle/>
          <a:p>
            <a:fld id="{FEE0F36C-00DF-4D35-BBBA-13AA8B359C41}" type="datetimeFigureOut">
              <a:rPr lang="en-US" smtClean="0"/>
              <a:t>8/2/2026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A86DD07-7709-4F70-9AA4-7CADDEB73315}" type="slidenum">
              <a:rPr lang="en-US" smtClean="0"/>
              <a:t>‹#›</a:t>
            </a:fld>
            <a:endParaRPr lang="en-US"/>
          </a:p>
        </p:txBody>
      </p:sp>
    </p:spTree>
    <p:extLst>
      <p:ext uri="{BB962C8B-B14F-4D97-AF65-F5344CB8AC3E}">
        <p14:creationId xmlns:p14="http://schemas.microsoft.com/office/powerpoint/2010/main" val="22333555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 cu legendă">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o-RO"/>
              <a:t>Faceți clic pentru a edita stilul de titlu coordonator</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o-RO"/>
              <a:t>Faceţi clic pentru a edita Master stiluri text</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o-RO"/>
              <a:t>Faceţi clic pentru a edita Master stiluri text</a:t>
            </a:r>
          </a:p>
        </p:txBody>
      </p:sp>
      <p:sp>
        <p:nvSpPr>
          <p:cNvPr id="4" name="Date Placeholder 3"/>
          <p:cNvSpPr>
            <a:spLocks noGrp="1"/>
          </p:cNvSpPr>
          <p:nvPr>
            <p:ph type="dt" sz="half" idx="10"/>
          </p:nvPr>
        </p:nvSpPr>
        <p:spPr/>
        <p:txBody>
          <a:bodyPr/>
          <a:lstStyle/>
          <a:p>
            <a:fld id="{FEE0F36C-00DF-4D35-BBBA-13AA8B359C41}" type="datetimeFigureOut">
              <a:rPr lang="en-US" smtClean="0"/>
              <a:t>8/2/2026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A86DD07-7709-4F70-9AA4-7CADDEB73315}"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939288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de vizită">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o-RO"/>
              <a:t>Faceți clic pentru a edita stilul de titlu coordonator</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o-RO"/>
              <a:t>Faceţi clic pentru a edita Master stiluri text</a:t>
            </a:r>
          </a:p>
        </p:txBody>
      </p:sp>
      <p:sp>
        <p:nvSpPr>
          <p:cNvPr id="5" name="Date Placeholder 4"/>
          <p:cNvSpPr>
            <a:spLocks noGrp="1"/>
          </p:cNvSpPr>
          <p:nvPr>
            <p:ph type="dt" sz="half" idx="10"/>
          </p:nvPr>
        </p:nvSpPr>
        <p:spPr/>
        <p:txBody>
          <a:bodyPr/>
          <a:lstStyle/>
          <a:p>
            <a:fld id="{FEE0F36C-00DF-4D35-BBBA-13AA8B359C41}" type="datetimeFigureOut">
              <a:rPr lang="en-US" smtClean="0"/>
              <a:t>8/2/2026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A86DD07-7709-4F70-9AA4-7CADDEB73315}" type="slidenum">
              <a:rPr lang="en-US" smtClean="0"/>
              <a:t>‹#›</a:t>
            </a:fld>
            <a:endParaRPr lang="en-US"/>
          </a:p>
        </p:txBody>
      </p:sp>
    </p:spTree>
    <p:extLst>
      <p:ext uri="{BB962C8B-B14F-4D97-AF65-F5344CB8AC3E}">
        <p14:creationId xmlns:p14="http://schemas.microsoft.com/office/powerpoint/2010/main" val="42902514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t carte de vizită">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o-RO"/>
              <a:t>Faceți clic pentru a edita stilul de titlu coordonator</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o-RO"/>
              <a:t>Faceţi clic pentru a edita Master stiluri text</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o-RO"/>
              <a:t>Faceţi clic pentru a edita Master stiluri text</a:t>
            </a:r>
          </a:p>
        </p:txBody>
      </p:sp>
      <p:sp>
        <p:nvSpPr>
          <p:cNvPr id="5" name="Date Placeholder 4"/>
          <p:cNvSpPr>
            <a:spLocks noGrp="1"/>
          </p:cNvSpPr>
          <p:nvPr>
            <p:ph type="dt" sz="half" idx="10"/>
          </p:nvPr>
        </p:nvSpPr>
        <p:spPr/>
        <p:txBody>
          <a:bodyPr/>
          <a:lstStyle/>
          <a:p>
            <a:fld id="{FEE0F36C-00DF-4D35-BBBA-13AA8B359C41}" type="datetimeFigureOut">
              <a:rPr lang="en-US" smtClean="0"/>
              <a:t>8/2/2026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A86DD07-7709-4F70-9AA4-7CADDEB73315}"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038448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devărat sau fals">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o-RO"/>
              <a:t>Faceți clic pentru a edita stilul de titlu coordonator</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o-RO"/>
              <a:t>Faceţi clic pentru a edita Master stiluri text</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o-RO"/>
              <a:t>Faceţi clic pentru a edita Master stiluri text</a:t>
            </a:r>
          </a:p>
        </p:txBody>
      </p:sp>
      <p:sp>
        <p:nvSpPr>
          <p:cNvPr id="5" name="Date Placeholder 4"/>
          <p:cNvSpPr>
            <a:spLocks noGrp="1"/>
          </p:cNvSpPr>
          <p:nvPr>
            <p:ph type="dt" sz="half" idx="10"/>
          </p:nvPr>
        </p:nvSpPr>
        <p:spPr/>
        <p:txBody>
          <a:bodyPr/>
          <a:lstStyle/>
          <a:p>
            <a:fld id="{FEE0F36C-00DF-4D35-BBBA-13AA8B359C41}" type="datetimeFigureOut">
              <a:rPr lang="en-US" smtClean="0"/>
              <a:t>8/2/2026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A86DD07-7709-4F70-9AA4-7CADDEB73315}" type="slidenum">
              <a:rPr lang="en-US" smtClean="0"/>
              <a:t>‹#›</a:t>
            </a:fld>
            <a:endParaRPr lang="en-US"/>
          </a:p>
        </p:txBody>
      </p:sp>
    </p:spTree>
    <p:extLst>
      <p:ext uri="{BB962C8B-B14F-4D97-AF65-F5344CB8AC3E}">
        <p14:creationId xmlns:p14="http://schemas.microsoft.com/office/powerpoint/2010/main" val="14598575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a:t>Faceți clic pentru a edita stilul de titlu coordonator</a:t>
            </a:r>
            <a:endParaRPr lang="en-US" dirty="0"/>
          </a:p>
        </p:txBody>
      </p:sp>
      <p:sp>
        <p:nvSpPr>
          <p:cNvPr id="3" name="Vertical Text Placeholder 2"/>
          <p:cNvSpPr>
            <a:spLocks noGrp="1"/>
          </p:cNvSpPr>
          <p:nvPr>
            <p:ph type="body" orient="vert" idx="1"/>
          </p:nvPr>
        </p:nvSpPr>
        <p:spPr/>
        <p:txBody>
          <a:bodyPr vert="eaVert" ancho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Date Placeholder 3"/>
          <p:cNvSpPr>
            <a:spLocks noGrp="1"/>
          </p:cNvSpPr>
          <p:nvPr>
            <p:ph type="dt" sz="half" idx="10"/>
          </p:nvPr>
        </p:nvSpPr>
        <p:spPr/>
        <p:txBody>
          <a:bodyPr/>
          <a:lstStyle/>
          <a:p>
            <a:fld id="{FEE0F36C-00DF-4D35-BBBA-13AA8B359C41}" type="datetimeFigureOut">
              <a:rPr lang="en-US" smtClean="0"/>
              <a:t>8/2/2026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A86DD07-7709-4F70-9AA4-7CADDEB73315}" type="slidenum">
              <a:rPr lang="en-US" smtClean="0"/>
              <a:t>‹#›</a:t>
            </a:fld>
            <a:endParaRPr lang="en-US"/>
          </a:p>
        </p:txBody>
      </p:sp>
    </p:spTree>
    <p:extLst>
      <p:ext uri="{BB962C8B-B14F-4D97-AF65-F5344CB8AC3E}">
        <p14:creationId xmlns:p14="http://schemas.microsoft.com/office/powerpoint/2010/main" val="19164088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o-RO"/>
              <a:t>Faceți clic pentru a edita stilul de titlu coordonator</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Date Placeholder 3"/>
          <p:cNvSpPr>
            <a:spLocks noGrp="1"/>
          </p:cNvSpPr>
          <p:nvPr>
            <p:ph type="dt" sz="half" idx="10"/>
          </p:nvPr>
        </p:nvSpPr>
        <p:spPr/>
        <p:txBody>
          <a:bodyPr/>
          <a:lstStyle/>
          <a:p>
            <a:fld id="{FEE0F36C-00DF-4D35-BBBA-13AA8B359C41}" type="datetimeFigureOut">
              <a:rPr lang="en-US" smtClean="0"/>
              <a:t>8/2/2026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A86DD07-7709-4F70-9AA4-7CADDEB73315}" type="slidenum">
              <a:rPr lang="en-US" smtClean="0"/>
              <a:t>‹#›</a:t>
            </a:fld>
            <a:endParaRPr lang="en-US"/>
          </a:p>
        </p:txBody>
      </p:sp>
    </p:spTree>
    <p:extLst>
      <p:ext uri="{BB962C8B-B14F-4D97-AF65-F5344CB8AC3E}">
        <p14:creationId xmlns:p14="http://schemas.microsoft.com/office/powerpoint/2010/main" val="1028217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o-RO"/>
              <a:t>Faceți clic pentru a edita stilul de titlu coordonator</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Date Placeholder 3"/>
          <p:cNvSpPr>
            <a:spLocks noGrp="1"/>
          </p:cNvSpPr>
          <p:nvPr>
            <p:ph type="dt" sz="half" idx="10"/>
          </p:nvPr>
        </p:nvSpPr>
        <p:spPr/>
        <p:txBody>
          <a:bodyPr/>
          <a:lstStyle/>
          <a:p>
            <a:fld id="{FEE0F36C-00DF-4D35-BBBA-13AA8B359C41}" type="datetimeFigureOut">
              <a:rPr lang="en-US" smtClean="0"/>
              <a:t>8/2/2026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A86DD07-7709-4F70-9AA4-7CADDEB73315}" type="slidenum">
              <a:rPr lang="en-US" smtClean="0"/>
              <a:t>‹#›</a:t>
            </a:fld>
            <a:endParaRPr lang="en-US"/>
          </a:p>
        </p:txBody>
      </p:sp>
    </p:spTree>
    <p:extLst>
      <p:ext uri="{BB962C8B-B14F-4D97-AF65-F5344CB8AC3E}">
        <p14:creationId xmlns:p14="http://schemas.microsoft.com/office/powerpoint/2010/main" val="551111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ntet secțiu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o-RO"/>
              <a:t>Faceți clic pentru a edita stilul de titlu coordonator</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o-RO"/>
              <a:t>Faceţi clic pentru a edita Master stiluri text</a:t>
            </a:r>
          </a:p>
        </p:txBody>
      </p:sp>
      <p:sp>
        <p:nvSpPr>
          <p:cNvPr id="4" name="Date Placeholder 3"/>
          <p:cNvSpPr>
            <a:spLocks noGrp="1"/>
          </p:cNvSpPr>
          <p:nvPr>
            <p:ph type="dt" sz="half" idx="10"/>
          </p:nvPr>
        </p:nvSpPr>
        <p:spPr/>
        <p:txBody>
          <a:bodyPr/>
          <a:lstStyle/>
          <a:p>
            <a:fld id="{FEE0F36C-00DF-4D35-BBBA-13AA8B359C41}" type="datetimeFigureOut">
              <a:rPr lang="en-US" smtClean="0"/>
              <a:t>8/2/2026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A86DD07-7709-4F70-9AA4-7CADDEB73315}" type="slidenum">
              <a:rPr lang="en-US" smtClean="0"/>
              <a:t>‹#›</a:t>
            </a:fld>
            <a:endParaRPr lang="en-US"/>
          </a:p>
        </p:txBody>
      </p:sp>
    </p:spTree>
    <p:extLst>
      <p:ext uri="{BB962C8B-B14F-4D97-AF65-F5344CB8AC3E}">
        <p14:creationId xmlns:p14="http://schemas.microsoft.com/office/powerpoint/2010/main" val="20670293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o-RO"/>
              <a:t>Faceți clic pentru a edita stilul de titlu coordonator</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5" name="Date Placeholder 4"/>
          <p:cNvSpPr>
            <a:spLocks noGrp="1"/>
          </p:cNvSpPr>
          <p:nvPr>
            <p:ph type="dt" sz="half" idx="10"/>
          </p:nvPr>
        </p:nvSpPr>
        <p:spPr/>
        <p:txBody>
          <a:bodyPr/>
          <a:lstStyle/>
          <a:p>
            <a:fld id="{FEE0F36C-00DF-4D35-BBBA-13AA8B359C41}" type="datetimeFigureOut">
              <a:rPr lang="en-US" smtClean="0"/>
              <a:t>8/2/2026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A86DD07-7709-4F70-9AA4-7CADDEB73315}" type="slidenum">
              <a:rPr lang="en-US" smtClean="0"/>
              <a:t>‹#›</a:t>
            </a:fld>
            <a:endParaRPr lang="en-US"/>
          </a:p>
        </p:txBody>
      </p:sp>
    </p:spTree>
    <p:extLst>
      <p:ext uri="{BB962C8B-B14F-4D97-AF65-F5344CB8AC3E}">
        <p14:creationId xmlns:p14="http://schemas.microsoft.com/office/powerpoint/2010/main" val="33436745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o-RO"/>
              <a:t>Faceți clic pentru a edita stilul de titlu coordonator</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7" name="Date Placeholder 6"/>
          <p:cNvSpPr>
            <a:spLocks noGrp="1"/>
          </p:cNvSpPr>
          <p:nvPr>
            <p:ph type="dt" sz="half" idx="10"/>
          </p:nvPr>
        </p:nvSpPr>
        <p:spPr/>
        <p:txBody>
          <a:bodyPr/>
          <a:lstStyle/>
          <a:p>
            <a:fld id="{FEE0F36C-00DF-4D35-BBBA-13AA8B359C41}" type="datetimeFigureOut">
              <a:rPr lang="en-US" smtClean="0"/>
              <a:t>8/2/2026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A86DD07-7709-4F70-9AA4-7CADDEB73315}" type="slidenum">
              <a:rPr lang="en-US" smtClean="0"/>
              <a:t>‹#›</a:t>
            </a:fld>
            <a:endParaRPr lang="en-US"/>
          </a:p>
        </p:txBody>
      </p:sp>
    </p:spTree>
    <p:extLst>
      <p:ext uri="{BB962C8B-B14F-4D97-AF65-F5344CB8AC3E}">
        <p14:creationId xmlns:p14="http://schemas.microsoft.com/office/powerpoint/2010/main" val="1044411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a:t>Faceți clic pentru a edita stilul de titlu coordonator</a:t>
            </a:r>
            <a:endParaRPr lang="en-US" dirty="0"/>
          </a:p>
        </p:txBody>
      </p:sp>
      <p:sp>
        <p:nvSpPr>
          <p:cNvPr id="3" name="Date Placeholder 2"/>
          <p:cNvSpPr>
            <a:spLocks noGrp="1"/>
          </p:cNvSpPr>
          <p:nvPr>
            <p:ph type="dt" sz="half" idx="10"/>
          </p:nvPr>
        </p:nvSpPr>
        <p:spPr/>
        <p:txBody>
          <a:bodyPr/>
          <a:lstStyle/>
          <a:p>
            <a:fld id="{FEE0F36C-00DF-4D35-BBBA-13AA8B359C41}" type="datetimeFigureOut">
              <a:rPr lang="en-US" smtClean="0"/>
              <a:t>8/2/2026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A86DD07-7709-4F70-9AA4-7CADDEB73315}" type="slidenum">
              <a:rPr lang="en-US" smtClean="0"/>
              <a:t>‹#›</a:t>
            </a:fld>
            <a:endParaRPr lang="en-US"/>
          </a:p>
        </p:txBody>
      </p:sp>
    </p:spTree>
    <p:extLst>
      <p:ext uri="{BB962C8B-B14F-4D97-AF65-F5344CB8AC3E}">
        <p14:creationId xmlns:p14="http://schemas.microsoft.com/office/powerpoint/2010/main" val="995430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E0F36C-00DF-4D35-BBBA-13AA8B359C41}" type="datetimeFigureOut">
              <a:rPr lang="en-US" smtClean="0"/>
              <a:t>8/2/2026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A86DD07-7709-4F70-9AA4-7CADDEB73315}" type="slidenum">
              <a:rPr lang="en-US" smtClean="0"/>
              <a:t>‹#›</a:t>
            </a:fld>
            <a:endParaRPr lang="en-US"/>
          </a:p>
        </p:txBody>
      </p:sp>
    </p:spTree>
    <p:extLst>
      <p:ext uri="{BB962C8B-B14F-4D97-AF65-F5344CB8AC3E}">
        <p14:creationId xmlns:p14="http://schemas.microsoft.com/office/powerpoint/2010/main" val="7729781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o-RO"/>
              <a:t>Faceți clic pentru a edita stilul de titlu coordonator</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a:t>Faceţi clic pentru a edita Master stiluri text</a:t>
            </a:r>
          </a:p>
        </p:txBody>
      </p:sp>
      <p:sp>
        <p:nvSpPr>
          <p:cNvPr id="5" name="Date Placeholder 4"/>
          <p:cNvSpPr>
            <a:spLocks noGrp="1"/>
          </p:cNvSpPr>
          <p:nvPr>
            <p:ph type="dt" sz="half" idx="10"/>
          </p:nvPr>
        </p:nvSpPr>
        <p:spPr/>
        <p:txBody>
          <a:bodyPr/>
          <a:lstStyle/>
          <a:p>
            <a:fld id="{FEE0F36C-00DF-4D35-BBBA-13AA8B359C41}" type="datetimeFigureOut">
              <a:rPr lang="en-US" smtClean="0"/>
              <a:t>8/2/2026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A86DD07-7709-4F70-9AA4-7CADDEB73315}" type="slidenum">
              <a:rPr lang="en-US" smtClean="0"/>
              <a:t>‹#›</a:t>
            </a:fld>
            <a:endParaRPr lang="en-US"/>
          </a:p>
        </p:txBody>
      </p:sp>
    </p:spTree>
    <p:extLst>
      <p:ext uri="{BB962C8B-B14F-4D97-AF65-F5344CB8AC3E}">
        <p14:creationId xmlns:p14="http://schemas.microsoft.com/office/powerpoint/2010/main" val="2430933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o-RO"/>
              <a:t>Faceți clic pentru a edita stilul de titlu coordonator</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o-RO"/>
              <a:t>Faceți clic pe pictogramă pentru a adăuga o imagine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a:t>Faceţi clic pentru a edita Master stiluri text</a:t>
            </a:r>
          </a:p>
        </p:txBody>
      </p:sp>
      <p:sp>
        <p:nvSpPr>
          <p:cNvPr id="5" name="Date Placeholder 4"/>
          <p:cNvSpPr>
            <a:spLocks noGrp="1"/>
          </p:cNvSpPr>
          <p:nvPr>
            <p:ph type="dt" sz="half" idx="10"/>
          </p:nvPr>
        </p:nvSpPr>
        <p:spPr/>
        <p:txBody>
          <a:bodyPr/>
          <a:lstStyle/>
          <a:p>
            <a:fld id="{FEE0F36C-00DF-4D35-BBBA-13AA8B359C41}" type="datetimeFigureOut">
              <a:rPr lang="en-US" smtClean="0"/>
              <a:t>8/2/2026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A86DD07-7709-4F70-9AA4-7CADDEB73315}" type="slidenum">
              <a:rPr lang="en-US" smtClean="0"/>
              <a:t>‹#›</a:t>
            </a:fld>
            <a:endParaRPr lang="en-US"/>
          </a:p>
        </p:txBody>
      </p:sp>
    </p:spTree>
    <p:extLst>
      <p:ext uri="{BB962C8B-B14F-4D97-AF65-F5344CB8AC3E}">
        <p14:creationId xmlns:p14="http://schemas.microsoft.com/office/powerpoint/2010/main" val="29024582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o-RO"/>
              <a:t>Faceți clic pentru a edita stilul de titlu coordonator</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EE0F36C-00DF-4D35-BBBA-13AA8B359C41}" type="datetimeFigureOut">
              <a:rPr lang="en-US" smtClean="0"/>
              <a:t>8/2/2026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A86DD07-7709-4F70-9AA4-7CADDEB73315}" type="slidenum">
              <a:rPr lang="en-US" smtClean="0"/>
              <a:t>‹#›</a:t>
            </a:fld>
            <a:endParaRPr lang="en-US"/>
          </a:p>
        </p:txBody>
      </p:sp>
    </p:spTree>
    <p:extLst>
      <p:ext uri="{BB962C8B-B14F-4D97-AF65-F5344CB8AC3E}">
        <p14:creationId xmlns:p14="http://schemas.microsoft.com/office/powerpoint/2010/main" val="26391328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E6E7F607-3B2E-46EE-A2D1-36802C6AF35A}"/>
              </a:ext>
            </a:extLst>
          </p:cNvPr>
          <p:cNvSpPr>
            <a:spLocks noGrp="1"/>
          </p:cNvSpPr>
          <p:nvPr>
            <p:ph type="title"/>
          </p:nvPr>
        </p:nvSpPr>
        <p:spPr/>
        <p:txBody>
          <a:bodyPr/>
          <a:lstStyle/>
          <a:p>
            <a:pPr algn="ctr"/>
            <a:r>
              <a:rPr lang="ro-MD" b="1" dirty="0">
                <a:solidFill>
                  <a:srgbClr val="000000"/>
                </a:solidFill>
                <a:latin typeface="Times New Roman" panose="02020603050405020304" pitchFamily="18" charset="0"/>
                <a:ea typeface="Times New Roman" panose="02020603050405020304" pitchFamily="18" charset="0"/>
              </a:rPr>
              <a:t>Independența care ne unește</a:t>
            </a:r>
            <a:endParaRPr lang="en-US" dirty="0"/>
          </a:p>
        </p:txBody>
      </p:sp>
      <p:pic>
        <p:nvPicPr>
          <p:cNvPr id="12" name="Substituent conținut 11">
            <a:extLst>
              <a:ext uri="{FF2B5EF4-FFF2-40B4-BE49-F238E27FC236}">
                <a16:creationId xmlns:a16="http://schemas.microsoft.com/office/drawing/2014/main" id="{59AE0C5A-B039-4D14-AD4C-3916E68FE8D4}"/>
              </a:ext>
            </a:extLst>
          </p:cNvPr>
          <p:cNvPicPr>
            <a:picLocks noGrp="1" noChangeAspect="1"/>
          </p:cNvPicPr>
          <p:nvPr>
            <p:ph idx="1"/>
          </p:nvPr>
        </p:nvPicPr>
        <p:blipFill>
          <a:blip r:embed="rId2"/>
          <a:stretch>
            <a:fillRect/>
          </a:stretch>
        </p:blipFill>
        <p:spPr>
          <a:xfrm>
            <a:off x="2095501" y="1438883"/>
            <a:ext cx="9115424" cy="4756785"/>
          </a:xfrm>
          <a:prstGeom prst="rect">
            <a:avLst/>
          </a:prstGeom>
        </p:spPr>
      </p:pic>
      <p:sp>
        <p:nvSpPr>
          <p:cNvPr id="13" name="Dreptunghi 12">
            <a:extLst>
              <a:ext uri="{FF2B5EF4-FFF2-40B4-BE49-F238E27FC236}">
                <a16:creationId xmlns:a16="http://schemas.microsoft.com/office/drawing/2014/main" id="{02FB225F-B2F2-4158-8B92-F13EEE16F028}"/>
              </a:ext>
            </a:extLst>
          </p:cNvPr>
          <p:cNvSpPr/>
          <p:nvPr/>
        </p:nvSpPr>
        <p:spPr>
          <a:xfrm>
            <a:off x="2171699" y="5918669"/>
            <a:ext cx="3505201" cy="276999"/>
          </a:xfrm>
          <a:prstGeom prst="rect">
            <a:avLst/>
          </a:prstGeom>
        </p:spPr>
        <p:txBody>
          <a:bodyPr wrap="square">
            <a:spAutoFit/>
          </a:bodyPr>
          <a:lstStyle/>
          <a:p>
            <a:r>
              <a:rPr lang="en-US" sz="600" dirty="0"/>
              <a:t>https://trm.md/ro/social/independenta-republicii-moldova-semnificatia-simbolurilor-de-stat</a:t>
            </a:r>
          </a:p>
        </p:txBody>
      </p:sp>
    </p:spTree>
    <p:extLst>
      <p:ext uri="{BB962C8B-B14F-4D97-AF65-F5344CB8AC3E}">
        <p14:creationId xmlns:p14="http://schemas.microsoft.com/office/powerpoint/2010/main" val="13751993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u 2">
            <a:extLst>
              <a:ext uri="{FF2B5EF4-FFF2-40B4-BE49-F238E27FC236}">
                <a16:creationId xmlns:a16="http://schemas.microsoft.com/office/drawing/2014/main" id="{1CC916DC-D42C-4A68-AF83-E39BB7D90C76}"/>
              </a:ext>
            </a:extLst>
          </p:cNvPr>
          <p:cNvSpPr>
            <a:spLocks noGrp="1"/>
          </p:cNvSpPr>
          <p:nvPr>
            <p:ph type="subTitle" idx="1"/>
          </p:nvPr>
        </p:nvSpPr>
        <p:spPr>
          <a:xfrm>
            <a:off x="1628775" y="895351"/>
            <a:ext cx="9875837" cy="5008312"/>
          </a:xfrm>
        </p:spPr>
        <p:txBody>
          <a:bodyPr>
            <a:normAutofit/>
          </a:bodyPr>
          <a:lstStyle/>
          <a:p>
            <a:pPr algn="just">
              <a:lnSpc>
                <a:spcPct val="115000"/>
              </a:lnSpc>
            </a:pPr>
            <a:r>
              <a:rPr lang="ro-MD"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Obiectivele lecției</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buSzPts val="1000"/>
              <a:buFont typeface="Calibri" panose="020F0502020204030204" pitchFamily="34" charset="0"/>
              <a:buChar char="-"/>
              <a:tabLst>
                <a:tab pos="457200" algn="l"/>
              </a:tabLst>
            </a:pPr>
            <a:r>
              <a:rPr lang="ro-MD" sz="2000" dirty="0">
                <a:latin typeface="Times New Roman" panose="02020603050405020304" pitchFamily="18" charset="0"/>
                <a:ea typeface="Times New Roman" panose="02020603050405020304" pitchFamily="18" charset="0"/>
                <a:cs typeface="Times New Roman" panose="02020603050405020304" pitchFamily="18" charset="0"/>
              </a:rPr>
              <a:t>Să susțină ideea că proclamarea independenței Republicii Moldova reprezintă dreptul poporului la autoguvernare;</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buSzPts val="1000"/>
              <a:buFont typeface="Calibri" panose="020F0502020204030204" pitchFamily="34" charset="0"/>
              <a:buChar char="-"/>
              <a:tabLst>
                <a:tab pos="457200" algn="l"/>
              </a:tabLst>
            </a:pPr>
            <a:r>
              <a:rPr lang="ro-MD" sz="2000" dirty="0">
                <a:latin typeface="Times New Roman" panose="02020603050405020304" pitchFamily="18" charset="0"/>
                <a:ea typeface="Times New Roman" panose="02020603050405020304" pitchFamily="18" charset="0"/>
                <a:cs typeface="Times New Roman" panose="02020603050405020304" pitchFamily="18" charset="0"/>
              </a:rPr>
              <a:t>Să analizeze evoluția independenței Republicii Moldova;</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buSzPts val="1000"/>
              <a:buFont typeface="Calibri" panose="020F0502020204030204" pitchFamily="34" charset="0"/>
              <a:buChar char="-"/>
              <a:tabLst>
                <a:tab pos="457200" algn="l"/>
              </a:tabLst>
            </a:pPr>
            <a:r>
              <a:rPr lang="ro-MD" sz="2000" dirty="0">
                <a:latin typeface="Times New Roman" panose="02020603050405020304" pitchFamily="18" charset="0"/>
                <a:ea typeface="Times New Roman" panose="02020603050405020304" pitchFamily="18" charset="0"/>
                <a:cs typeface="Times New Roman" panose="02020603050405020304" pitchFamily="18" charset="0"/>
              </a:rPr>
              <a:t>Să reflecteze asupra responsabilității personale și comune față de Republica Moldova.</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pic>
        <p:nvPicPr>
          <p:cNvPr id="4" name="Imagine 3">
            <a:extLst>
              <a:ext uri="{FF2B5EF4-FFF2-40B4-BE49-F238E27FC236}">
                <a16:creationId xmlns:a16="http://schemas.microsoft.com/office/drawing/2014/main" id="{53012E08-F077-4D3F-A4E7-7860D04BE1A2}"/>
              </a:ext>
            </a:extLst>
          </p:cNvPr>
          <p:cNvPicPr>
            <a:picLocks noChangeAspect="1"/>
          </p:cNvPicPr>
          <p:nvPr/>
        </p:nvPicPr>
        <p:blipFill>
          <a:blip r:embed="rId2"/>
          <a:stretch>
            <a:fillRect/>
          </a:stretch>
        </p:blipFill>
        <p:spPr>
          <a:xfrm>
            <a:off x="4257674" y="4219575"/>
            <a:ext cx="3381375" cy="2254250"/>
          </a:xfrm>
          <a:prstGeom prst="rect">
            <a:avLst/>
          </a:prstGeom>
        </p:spPr>
      </p:pic>
      <p:sp>
        <p:nvSpPr>
          <p:cNvPr id="5" name="Dreptunghi 4">
            <a:extLst>
              <a:ext uri="{FF2B5EF4-FFF2-40B4-BE49-F238E27FC236}">
                <a16:creationId xmlns:a16="http://schemas.microsoft.com/office/drawing/2014/main" id="{2601BEEF-20C5-4B27-9C4C-0C9679F0AF46}"/>
              </a:ext>
            </a:extLst>
          </p:cNvPr>
          <p:cNvSpPr/>
          <p:nvPr/>
        </p:nvSpPr>
        <p:spPr>
          <a:xfrm>
            <a:off x="4572986" y="6219909"/>
            <a:ext cx="3046027" cy="253916"/>
          </a:xfrm>
          <a:prstGeom prst="rect">
            <a:avLst/>
          </a:prstGeom>
        </p:spPr>
        <p:txBody>
          <a:bodyPr wrap="none">
            <a:spAutoFit/>
          </a:bodyPr>
          <a:lstStyle/>
          <a:p>
            <a:r>
              <a:rPr lang="en-US" sz="1050" dirty="0"/>
              <a:t>https://www.obiectivesmart.ro/specific.html</a:t>
            </a:r>
          </a:p>
        </p:txBody>
      </p:sp>
    </p:spTree>
    <p:extLst>
      <p:ext uri="{BB962C8B-B14F-4D97-AF65-F5344CB8AC3E}">
        <p14:creationId xmlns:p14="http://schemas.microsoft.com/office/powerpoint/2010/main" val="7872969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80315300-8B7F-4E76-8210-5E98B360164F}"/>
              </a:ext>
            </a:extLst>
          </p:cNvPr>
          <p:cNvSpPr>
            <a:spLocks noGrp="1"/>
          </p:cNvSpPr>
          <p:nvPr>
            <p:ph type="title"/>
          </p:nvPr>
        </p:nvSpPr>
        <p:spPr>
          <a:xfrm>
            <a:off x="1828800" y="90710"/>
            <a:ext cx="9266237" cy="1280890"/>
          </a:xfrm>
        </p:spPr>
        <p:txBody>
          <a:bodyPr>
            <a:normAutofit fontScale="90000"/>
          </a:bodyPr>
          <a:lstStyle/>
          <a:p>
            <a:pPr>
              <a:lnSpc>
                <a:spcPct val="107000"/>
              </a:lnSpc>
              <a:spcAft>
                <a:spcPts val="800"/>
              </a:spcAft>
            </a:pPr>
            <a:r>
              <a:rPr lang="ro-MD" sz="2400" dirty="0">
                <a:latin typeface="Times New Roman" panose="02020603050405020304" pitchFamily="18" charset="0"/>
                <a:ea typeface="Calibri" panose="020F0502020204030204" pitchFamily="34" charset="0"/>
                <a:cs typeface="Times New Roman" panose="02020603050405020304" pitchFamily="18" charset="0"/>
              </a:rPr>
              <a:t>Ce vedeți?</a:t>
            </a:r>
            <a:br>
              <a:rPr lang="en-US" sz="2400" dirty="0">
                <a:latin typeface="Times New Roman" panose="02020603050405020304" pitchFamily="18" charset="0"/>
                <a:ea typeface="Calibri" panose="020F0502020204030204" pitchFamily="34" charset="0"/>
                <a:cs typeface="Times New Roman" panose="02020603050405020304" pitchFamily="18" charset="0"/>
              </a:rPr>
            </a:br>
            <a:r>
              <a:rPr lang="ro-MD" sz="2400" dirty="0">
                <a:latin typeface="Times New Roman" panose="02020603050405020304" pitchFamily="18" charset="0"/>
                <a:ea typeface="Calibri" panose="020F0502020204030204" pitchFamily="34" charset="0"/>
                <a:cs typeface="Times New Roman" panose="02020603050405020304" pitchFamily="18" charset="0"/>
              </a:rPr>
              <a:t>Ce simțiți?</a:t>
            </a:r>
            <a:br>
              <a:rPr lang="en-US" sz="2400" dirty="0">
                <a:latin typeface="Times New Roman" panose="02020603050405020304" pitchFamily="18" charset="0"/>
                <a:ea typeface="Calibri" panose="020F0502020204030204" pitchFamily="34" charset="0"/>
                <a:cs typeface="Times New Roman" panose="02020603050405020304" pitchFamily="18" charset="0"/>
              </a:rPr>
            </a:br>
            <a:r>
              <a:rPr lang="ro-MD" sz="2400" dirty="0">
                <a:latin typeface="Times New Roman" panose="02020603050405020304" pitchFamily="18" charset="0"/>
                <a:ea typeface="Calibri" panose="020F0502020204030204" pitchFamily="34" charset="0"/>
                <a:cs typeface="Times New Roman" panose="02020603050405020304" pitchFamily="18" charset="0"/>
              </a:rPr>
              <a:t>Ce element din aceste fotografii vi se pare cel mai puternic simbol al libertății?</a:t>
            </a:r>
            <a:endParaRPr lang="en-US" sz="2400" dirty="0">
              <a:latin typeface="Times New Roman" panose="02020603050405020304" pitchFamily="18" charset="0"/>
              <a:cs typeface="Times New Roman" panose="02020603050405020304" pitchFamily="18" charset="0"/>
            </a:endParaRPr>
          </a:p>
        </p:txBody>
      </p:sp>
      <p:pic>
        <p:nvPicPr>
          <p:cNvPr id="4" name="Imagine 3">
            <a:extLst>
              <a:ext uri="{FF2B5EF4-FFF2-40B4-BE49-F238E27FC236}">
                <a16:creationId xmlns:a16="http://schemas.microsoft.com/office/drawing/2014/main" id="{340F470C-58AA-4F46-A771-9D52085FE4AA}"/>
              </a:ext>
            </a:extLst>
          </p:cNvPr>
          <p:cNvPicPr>
            <a:picLocks noChangeAspect="1"/>
          </p:cNvPicPr>
          <p:nvPr/>
        </p:nvPicPr>
        <p:blipFill>
          <a:blip r:embed="rId3"/>
          <a:stretch>
            <a:fillRect/>
          </a:stretch>
        </p:blipFill>
        <p:spPr>
          <a:xfrm>
            <a:off x="2854598" y="1428305"/>
            <a:ext cx="5800106" cy="5338985"/>
          </a:xfrm>
          <a:prstGeom prst="rect">
            <a:avLst/>
          </a:prstGeom>
        </p:spPr>
      </p:pic>
      <p:pic>
        <p:nvPicPr>
          <p:cNvPr id="5" name="Imagine 4">
            <a:extLst>
              <a:ext uri="{FF2B5EF4-FFF2-40B4-BE49-F238E27FC236}">
                <a16:creationId xmlns:a16="http://schemas.microsoft.com/office/drawing/2014/main" id="{1AEE344C-E9D9-4FFD-82CD-6528B245B85B}"/>
              </a:ext>
            </a:extLst>
          </p:cNvPr>
          <p:cNvPicPr>
            <a:picLocks noChangeAspect="1"/>
          </p:cNvPicPr>
          <p:nvPr/>
        </p:nvPicPr>
        <p:blipFill>
          <a:blip r:embed="rId4"/>
          <a:stretch>
            <a:fillRect/>
          </a:stretch>
        </p:blipFill>
        <p:spPr>
          <a:xfrm>
            <a:off x="7604069" y="2276477"/>
            <a:ext cx="4587931" cy="3429000"/>
          </a:xfrm>
          <a:prstGeom prst="rect">
            <a:avLst/>
          </a:prstGeom>
        </p:spPr>
      </p:pic>
      <p:pic>
        <p:nvPicPr>
          <p:cNvPr id="6" name="Imagine 5">
            <a:extLst>
              <a:ext uri="{FF2B5EF4-FFF2-40B4-BE49-F238E27FC236}">
                <a16:creationId xmlns:a16="http://schemas.microsoft.com/office/drawing/2014/main" id="{72B73B9C-58D4-4FDA-B7A4-696C5CAC0312}"/>
              </a:ext>
            </a:extLst>
          </p:cNvPr>
          <p:cNvPicPr>
            <a:picLocks noChangeAspect="1"/>
          </p:cNvPicPr>
          <p:nvPr/>
        </p:nvPicPr>
        <p:blipFill>
          <a:blip r:embed="rId5"/>
          <a:stretch>
            <a:fillRect/>
          </a:stretch>
        </p:blipFill>
        <p:spPr>
          <a:xfrm>
            <a:off x="138522" y="1140127"/>
            <a:ext cx="3220901" cy="4198858"/>
          </a:xfrm>
          <a:prstGeom prst="rect">
            <a:avLst/>
          </a:prstGeom>
        </p:spPr>
      </p:pic>
    </p:spTree>
    <p:extLst>
      <p:ext uri="{BB962C8B-B14F-4D97-AF65-F5344CB8AC3E}">
        <p14:creationId xmlns:p14="http://schemas.microsoft.com/office/powerpoint/2010/main" val="561999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reptunghi 3">
            <a:extLst>
              <a:ext uri="{FF2B5EF4-FFF2-40B4-BE49-F238E27FC236}">
                <a16:creationId xmlns:a16="http://schemas.microsoft.com/office/drawing/2014/main" id="{B4905B00-F7B0-4FA6-8F05-19BF2B0041E2}"/>
              </a:ext>
            </a:extLst>
          </p:cNvPr>
          <p:cNvSpPr/>
          <p:nvPr/>
        </p:nvSpPr>
        <p:spPr>
          <a:xfrm>
            <a:off x="1743074" y="717837"/>
            <a:ext cx="9450085" cy="5252785"/>
          </a:xfrm>
          <a:prstGeom prst="rect">
            <a:avLst/>
          </a:prstGeom>
        </p:spPr>
        <p:txBody>
          <a:bodyPr wrap="square">
            <a:spAutoFit/>
          </a:bodyPr>
          <a:lstStyle/>
          <a:p>
            <a:pPr algn="just">
              <a:lnSpc>
                <a:spcPct val="107000"/>
              </a:lnSpc>
              <a:spcAft>
                <a:spcPts val="800"/>
              </a:spcAft>
            </a:pPr>
            <a:r>
              <a:rPr lang="ro-MD" sz="3200" dirty="0">
                <a:latin typeface="Times New Roman" panose="02020603050405020304" pitchFamily="18" charset="0"/>
                <a:ea typeface="Calibri" panose="020F0502020204030204" pitchFamily="34" charset="0"/>
                <a:cs typeface="Times New Roman" panose="02020603050405020304" pitchFamily="18" charset="0"/>
              </a:rPr>
              <a:t>Ce ați auzit despre proclamarea independenței?</a:t>
            </a:r>
          </a:p>
          <a:p>
            <a:pPr algn="just">
              <a:lnSpc>
                <a:spcPct val="107000"/>
              </a:lnSpc>
              <a:spcAft>
                <a:spcPts val="800"/>
              </a:spcAft>
            </a:pPr>
            <a:r>
              <a:rPr lang="ro-MD" sz="3200" dirty="0">
                <a:latin typeface="Times New Roman" panose="02020603050405020304" pitchFamily="18" charset="0"/>
                <a:ea typeface="Calibri" panose="020F0502020204030204" pitchFamily="34" charset="0"/>
                <a:cs typeface="Times New Roman" panose="02020603050405020304" pitchFamily="18" charset="0"/>
              </a:rPr>
              <a:t>Ce i-a motivat pe oameni să iasă în stradă?</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o-MD" sz="3200" dirty="0">
                <a:latin typeface="Times New Roman" panose="02020603050405020304" pitchFamily="18" charset="0"/>
                <a:ea typeface="Calibri" panose="020F0502020204030204" pitchFamily="34" charset="0"/>
                <a:cs typeface="Times New Roman" panose="02020603050405020304" pitchFamily="18" charset="0"/>
              </a:rPr>
              <a:t>Prin ce te inspiră aceste imagini?</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o-MD" sz="3200" dirty="0">
                <a:latin typeface="Times New Roman" panose="02020603050405020304" pitchFamily="18" charset="0"/>
                <a:ea typeface="Calibri" panose="020F0502020204030204" pitchFamily="34" charset="0"/>
                <a:cs typeface="Times New Roman" panose="02020603050405020304" pitchFamily="18" charset="0"/>
              </a:rPr>
              <a:t>Ce înseamnă pentru voi expresia „Noi decidem calea”?</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o-MD" sz="3200" dirty="0">
                <a:latin typeface="Times New Roman" panose="02020603050405020304" pitchFamily="18" charset="0"/>
                <a:ea typeface="Calibri" panose="020F0502020204030204" pitchFamily="34" charset="0"/>
                <a:cs typeface="Times New Roman" panose="02020603050405020304" pitchFamily="18" charset="0"/>
              </a:rPr>
              <a:t>Care este prețul independenței?</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r>
              <a:rPr lang="ro-MD" sz="3200" dirty="0">
                <a:latin typeface="Times New Roman" panose="02020603050405020304" pitchFamily="18" charset="0"/>
                <a:ea typeface="Times New Roman" panose="02020603050405020304" pitchFamily="18" charset="0"/>
              </a:rPr>
              <a:t>Ce ați descoperit despre independentă Republicii Moldova? </a:t>
            </a:r>
            <a:endParaRPr lang="en-US" sz="3200" dirty="0"/>
          </a:p>
          <a:p>
            <a:pPr algn="just">
              <a:lnSpc>
                <a:spcPct val="107000"/>
              </a:lnSpc>
              <a:spcAft>
                <a:spcPts val="800"/>
              </a:spcAft>
            </a:pPr>
            <a:r>
              <a:rPr lang="ro-MD" sz="3200" dirty="0">
                <a:latin typeface="Times New Roman" panose="02020603050405020304" pitchFamily="18" charset="0"/>
                <a:ea typeface="Times New Roman" panose="02020603050405020304" pitchFamily="18" charset="0"/>
              </a:rPr>
              <a:t>Dacă generația din 1991 a avut de câștigat libertatea, care este misiunea generației voastre?</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51333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text 2">
            <a:extLst>
              <a:ext uri="{FF2B5EF4-FFF2-40B4-BE49-F238E27FC236}">
                <a16:creationId xmlns:a16="http://schemas.microsoft.com/office/drawing/2014/main" id="{6495B2B6-559D-496D-816D-36C68F46CB98}"/>
              </a:ext>
            </a:extLst>
          </p:cNvPr>
          <p:cNvSpPr>
            <a:spLocks noGrp="1"/>
          </p:cNvSpPr>
          <p:nvPr>
            <p:ph type="body" idx="1"/>
          </p:nvPr>
        </p:nvSpPr>
        <p:spPr>
          <a:xfrm>
            <a:off x="1646238" y="1581150"/>
            <a:ext cx="5688012" cy="2933700"/>
          </a:xfrm>
        </p:spPr>
        <p:txBody>
          <a:bodyPr>
            <a:normAutofit/>
          </a:bodyPr>
          <a:lstStyle/>
          <a:p>
            <a:r>
              <a:rPr lang="ro-MD" sz="2800" dirty="0">
                <a:latin typeface="Times New Roman" panose="02020603050405020304" pitchFamily="18" charset="0"/>
                <a:ea typeface="Times New Roman" panose="02020603050405020304" pitchFamily="18" charset="0"/>
              </a:rPr>
              <a:t>Prin Declarația de independență, buneii și părinții îmi/ne transmit... </a:t>
            </a:r>
            <a:endParaRPr lang="en-US" sz="2800" dirty="0"/>
          </a:p>
          <a:p>
            <a:r>
              <a:rPr lang="ro-MD" sz="2800" dirty="0">
                <a:latin typeface="Times New Roman" panose="02020603050405020304" pitchFamily="18" charset="0"/>
                <a:ea typeface="Times New Roman" panose="02020603050405020304" pitchFamily="18" charset="0"/>
              </a:rPr>
              <a:t>Declarație de independență este o resursă prețioasă prin...</a:t>
            </a:r>
            <a:endParaRPr lang="en-US" sz="2800" dirty="0"/>
          </a:p>
          <a:p>
            <a:r>
              <a:rPr lang="ro-MD" sz="2800" dirty="0">
                <a:latin typeface="Times New Roman" panose="02020603050405020304" pitchFamily="18" charset="0"/>
                <a:ea typeface="Times New Roman" panose="02020603050405020304" pitchFamily="18" charset="0"/>
              </a:rPr>
              <a:t>Declarația de independență mă motivează să...</a:t>
            </a:r>
            <a:endParaRPr lang="en-US" sz="2800" dirty="0"/>
          </a:p>
        </p:txBody>
      </p:sp>
      <p:pic>
        <p:nvPicPr>
          <p:cNvPr id="4" name="Imagine 3">
            <a:extLst>
              <a:ext uri="{FF2B5EF4-FFF2-40B4-BE49-F238E27FC236}">
                <a16:creationId xmlns:a16="http://schemas.microsoft.com/office/drawing/2014/main" id="{04103CE7-C926-4656-A50B-4E592961B7DB}"/>
              </a:ext>
            </a:extLst>
          </p:cNvPr>
          <p:cNvPicPr>
            <a:picLocks noChangeAspect="1"/>
          </p:cNvPicPr>
          <p:nvPr/>
        </p:nvPicPr>
        <p:blipFill>
          <a:blip r:embed="rId3"/>
          <a:stretch>
            <a:fillRect/>
          </a:stretch>
        </p:blipFill>
        <p:spPr>
          <a:xfrm>
            <a:off x="8039100" y="0"/>
            <a:ext cx="4152900" cy="6858000"/>
          </a:xfrm>
          <a:prstGeom prst="rect">
            <a:avLst/>
          </a:prstGeom>
        </p:spPr>
      </p:pic>
    </p:spTree>
    <p:extLst>
      <p:ext uri="{BB962C8B-B14F-4D97-AF65-F5344CB8AC3E}">
        <p14:creationId xmlns:p14="http://schemas.microsoft.com/office/powerpoint/2010/main" val="440264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u 2">
            <a:extLst>
              <a:ext uri="{FF2B5EF4-FFF2-40B4-BE49-F238E27FC236}">
                <a16:creationId xmlns:a16="http://schemas.microsoft.com/office/drawing/2014/main" id="{45539E65-4BF9-4C7B-BECA-88E03EA17EB2}"/>
              </a:ext>
            </a:extLst>
          </p:cNvPr>
          <p:cNvSpPr>
            <a:spLocks noGrp="1"/>
          </p:cNvSpPr>
          <p:nvPr>
            <p:ph type="subTitle" idx="1"/>
          </p:nvPr>
        </p:nvSpPr>
        <p:spPr>
          <a:xfrm>
            <a:off x="1609725" y="1047751"/>
            <a:ext cx="9894887" cy="4855912"/>
          </a:xfrm>
        </p:spPr>
        <p:txBody>
          <a:bodyPr>
            <a:noAutofit/>
          </a:bodyPr>
          <a:lstStyle/>
          <a:p>
            <a:pPr marL="342900" lvl="0" indent="-342900">
              <a:lnSpc>
                <a:spcPct val="107000"/>
              </a:lnSpc>
              <a:spcAft>
                <a:spcPts val="800"/>
              </a:spcAft>
              <a:buSzPts val="1000"/>
              <a:buFont typeface="Symbol" panose="05050102010706020507" pitchFamily="18" charset="2"/>
              <a:buChar char=""/>
              <a:tabLst>
                <a:tab pos="457200" algn="l"/>
              </a:tabLst>
            </a:pPr>
            <a:r>
              <a:rPr lang="ro-MD" sz="2400" dirty="0">
                <a:latin typeface="Times New Roman" panose="02020603050405020304" pitchFamily="18" charset="0"/>
                <a:ea typeface="Times New Roman" panose="02020603050405020304" pitchFamily="18" charset="0"/>
                <a:cs typeface="Times New Roman" panose="02020603050405020304" pitchFamily="18" charset="0"/>
              </a:rPr>
              <a:t>Independența garantează automat prosperitatea.</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ro-MD" sz="2400" dirty="0">
                <a:latin typeface="Times New Roman" panose="02020603050405020304" pitchFamily="18" charset="0"/>
                <a:ea typeface="Times New Roman" panose="02020603050405020304" pitchFamily="18" charset="0"/>
                <a:cs typeface="Times New Roman" panose="02020603050405020304" pitchFamily="18" charset="0"/>
              </a:rPr>
              <a:t>Independența înseamnă libertate.</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ro-MD" sz="2400" dirty="0">
                <a:latin typeface="Times New Roman" panose="02020603050405020304" pitchFamily="18" charset="0"/>
                <a:ea typeface="Times New Roman" panose="02020603050405020304" pitchFamily="18" charset="0"/>
                <a:cs typeface="Times New Roman" panose="02020603050405020304" pitchFamily="18" charset="0"/>
              </a:rPr>
              <a:t>Patriotismul înseamnă să fii întotdeauna de acord cu autoritățile.</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ro-MD" sz="2400" dirty="0">
                <a:latin typeface="Times New Roman" panose="02020603050405020304" pitchFamily="18" charset="0"/>
                <a:ea typeface="Times New Roman" panose="02020603050405020304" pitchFamily="18" charset="0"/>
                <a:cs typeface="Times New Roman" panose="02020603050405020304" pitchFamily="18" charset="0"/>
              </a:rPr>
              <a:t>Criticarea problemelor țării nu este patriotism.</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ro-MD" sz="2400" dirty="0">
                <a:latin typeface="Times New Roman" panose="02020603050405020304" pitchFamily="18" charset="0"/>
                <a:ea typeface="Times New Roman" panose="02020603050405020304" pitchFamily="18" charset="0"/>
                <a:cs typeface="Times New Roman" panose="02020603050405020304" pitchFamily="18" charset="0"/>
              </a:rPr>
              <a:t>Este responsabilitatea guvernului să protejeze independența.</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ro-MD" sz="2400" dirty="0">
                <a:latin typeface="Times New Roman" panose="02020603050405020304" pitchFamily="18" charset="0"/>
                <a:ea typeface="Times New Roman" panose="02020603050405020304" pitchFamily="18" charset="0"/>
                <a:cs typeface="Times New Roman" panose="02020603050405020304" pitchFamily="18" charset="0"/>
              </a:rPr>
              <a:t>Un cetățean care nu participă la viața publică nu influențează viitorul țării.</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ro-MD" sz="2400" dirty="0">
                <a:latin typeface="Times New Roman" panose="02020603050405020304" pitchFamily="18" charset="0"/>
                <a:ea typeface="Times New Roman" panose="02020603050405020304" pitchFamily="18" charset="0"/>
                <a:cs typeface="Times New Roman" panose="02020603050405020304" pitchFamily="18" charset="0"/>
              </a:rPr>
              <a:t>Dezinformarea poate afecta libertatea unei societăți de a lua propriile decizii.</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ro-MD" sz="2400" dirty="0">
                <a:latin typeface="Times New Roman" panose="02020603050405020304" pitchFamily="18" charset="0"/>
                <a:ea typeface="Times New Roman" panose="02020603050405020304" pitchFamily="18" charset="0"/>
                <a:cs typeface="Times New Roman" panose="02020603050405020304" pitchFamily="18" charset="0"/>
              </a:rPr>
              <a:t>Independența poate fi slăbită chiar și fără ca teritoriul unui stat să fie atacat.</a:t>
            </a:r>
            <a:endParaRPr lang="en-US" sz="2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20201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ine 2">
            <a:extLst>
              <a:ext uri="{FF2B5EF4-FFF2-40B4-BE49-F238E27FC236}">
                <a16:creationId xmlns:a16="http://schemas.microsoft.com/office/drawing/2014/main" id="{4109D96F-F71A-4F46-B581-AAB54394F41D}"/>
              </a:ext>
            </a:extLst>
          </p:cNvPr>
          <p:cNvPicPr>
            <a:picLocks noChangeAspect="1"/>
          </p:cNvPicPr>
          <p:nvPr/>
        </p:nvPicPr>
        <p:blipFill>
          <a:blip r:embed="rId3"/>
          <a:stretch>
            <a:fillRect/>
          </a:stretch>
        </p:blipFill>
        <p:spPr>
          <a:xfrm>
            <a:off x="8496300" y="3162300"/>
            <a:ext cx="3695700" cy="3695700"/>
          </a:xfrm>
          <a:prstGeom prst="rect">
            <a:avLst/>
          </a:prstGeom>
        </p:spPr>
      </p:pic>
      <p:sp>
        <p:nvSpPr>
          <p:cNvPr id="2" name="Titlu 1">
            <a:extLst>
              <a:ext uri="{FF2B5EF4-FFF2-40B4-BE49-F238E27FC236}">
                <a16:creationId xmlns:a16="http://schemas.microsoft.com/office/drawing/2014/main" id="{86A452A9-CF50-4429-AB0C-B2B3E1E64CAE}"/>
              </a:ext>
            </a:extLst>
          </p:cNvPr>
          <p:cNvSpPr>
            <a:spLocks noGrp="1"/>
          </p:cNvSpPr>
          <p:nvPr>
            <p:ph type="title"/>
          </p:nvPr>
        </p:nvSpPr>
        <p:spPr>
          <a:xfrm>
            <a:off x="1320800" y="624110"/>
            <a:ext cx="10183811" cy="5228050"/>
          </a:xfrm>
        </p:spPr>
        <p:txBody>
          <a:bodyPr>
            <a:noAutofit/>
          </a:bodyPr>
          <a:lstStyle/>
          <a:p>
            <a:pPr>
              <a:lnSpc>
                <a:spcPct val="107000"/>
              </a:lnSpc>
              <a:spcAft>
                <a:spcPts val="800"/>
              </a:spcAft>
            </a:pPr>
            <a:r>
              <a:rPr lang="ro-MD"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Care dintre afirmații te-a făcut să-ți reconsideri poziția? De ce?</a:t>
            </a:r>
            <a:br>
              <a:rPr lang="en-US" sz="2800" dirty="0">
                <a:solidFill>
                  <a:schemeClr val="tx1"/>
                </a:solidFill>
                <a:latin typeface="Calibri" panose="020F0502020204030204" pitchFamily="34" charset="0"/>
                <a:ea typeface="Calibri" panose="020F0502020204030204" pitchFamily="34" charset="0"/>
                <a:cs typeface="Times New Roman" panose="02020603050405020304" pitchFamily="18" charset="0"/>
              </a:rPr>
            </a:br>
            <a:r>
              <a:rPr lang="ro-MD"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Ce ai aflat nou despre independență și responsabilitate?</a:t>
            </a:r>
            <a:br>
              <a:rPr lang="en-US" sz="2800" dirty="0">
                <a:solidFill>
                  <a:schemeClr val="tx1"/>
                </a:solidFill>
                <a:latin typeface="Calibri" panose="020F0502020204030204" pitchFamily="34" charset="0"/>
                <a:ea typeface="Calibri" panose="020F0502020204030204" pitchFamily="34" charset="0"/>
                <a:cs typeface="Times New Roman" panose="02020603050405020304" pitchFamily="18" charset="0"/>
              </a:rPr>
            </a:br>
            <a:r>
              <a:rPr lang="ro-MD"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Ce înseamnă independența pentru tine?</a:t>
            </a:r>
            <a:br>
              <a:rPr lang="en-US" sz="2800" dirty="0">
                <a:solidFill>
                  <a:schemeClr val="tx1"/>
                </a:solidFill>
                <a:latin typeface="Calibri" panose="020F0502020204030204" pitchFamily="34" charset="0"/>
                <a:ea typeface="Calibri" panose="020F0502020204030204" pitchFamily="34" charset="0"/>
                <a:cs typeface="Times New Roman" panose="02020603050405020304" pitchFamily="18" charset="0"/>
              </a:rPr>
            </a:br>
            <a:r>
              <a:rPr lang="ro-MD"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Cum se simte libertatea/independența pentru fiecare dintre noi astăzi?</a:t>
            </a:r>
            <a:br>
              <a:rPr lang="en-US" sz="2800" dirty="0">
                <a:solidFill>
                  <a:schemeClr val="tx1"/>
                </a:solidFill>
                <a:latin typeface="Calibri" panose="020F0502020204030204" pitchFamily="34" charset="0"/>
                <a:ea typeface="Calibri" panose="020F0502020204030204" pitchFamily="34" charset="0"/>
                <a:cs typeface="Times New Roman" panose="02020603050405020304" pitchFamily="18" charset="0"/>
              </a:rPr>
            </a:br>
            <a:r>
              <a:rPr lang="ro-MD"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Ce este patriotismul pentru tine?</a:t>
            </a:r>
            <a:br>
              <a:rPr lang="en-US" sz="2800" dirty="0">
                <a:solidFill>
                  <a:schemeClr val="tx1"/>
                </a:solidFill>
                <a:latin typeface="Calibri" panose="020F0502020204030204" pitchFamily="34" charset="0"/>
                <a:ea typeface="Calibri" panose="020F0502020204030204" pitchFamily="34" charset="0"/>
                <a:cs typeface="Times New Roman" panose="02020603050405020304" pitchFamily="18" charset="0"/>
              </a:rPr>
            </a:br>
            <a:r>
              <a:rPr lang="ro-MD"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Ce responsabilități avem referitor la protejarea și consolidarea independenței?</a:t>
            </a:r>
            <a:br>
              <a:rPr lang="en-US" sz="2800" dirty="0">
                <a:solidFill>
                  <a:schemeClr val="tx1"/>
                </a:solidFill>
                <a:latin typeface="Calibri" panose="020F0502020204030204" pitchFamily="34" charset="0"/>
                <a:ea typeface="Calibri" panose="020F0502020204030204" pitchFamily="34" charset="0"/>
                <a:cs typeface="Times New Roman" panose="02020603050405020304" pitchFamily="18" charset="0"/>
              </a:rPr>
            </a:br>
            <a:r>
              <a:rPr lang="ro-MD"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Ce acțiuni implică păstrarea independenței țării?</a:t>
            </a:r>
            <a:br>
              <a:rPr lang="en-US" sz="2800" dirty="0">
                <a:solidFill>
                  <a:schemeClr val="tx1"/>
                </a:solidFill>
                <a:latin typeface="Calibri" panose="020F0502020204030204" pitchFamily="34" charset="0"/>
                <a:ea typeface="Calibri" panose="020F0502020204030204" pitchFamily="34" charset="0"/>
                <a:cs typeface="Times New Roman" panose="02020603050405020304" pitchFamily="18" charset="0"/>
              </a:rPr>
            </a:br>
            <a:r>
              <a:rPr lang="ro-MD" sz="2800" dirty="0">
                <a:solidFill>
                  <a:schemeClr val="tx1"/>
                </a:solidFill>
                <a:latin typeface="Times New Roman" panose="02020603050405020304" pitchFamily="18" charset="0"/>
                <a:ea typeface="Calibri" panose="020F0502020204030204" pitchFamily="34" charset="0"/>
              </a:rPr>
              <a:t>Ce alegere făcută astăzi de generația voastră poate influența Republica Moldova de peste 20 de ani?</a:t>
            </a:r>
            <a:endParaRPr lang="en-US" sz="2800" dirty="0">
              <a:solidFill>
                <a:schemeClr val="tx1"/>
              </a:solidFill>
            </a:endParaRPr>
          </a:p>
        </p:txBody>
      </p:sp>
    </p:spTree>
    <p:extLst>
      <p:ext uri="{BB962C8B-B14F-4D97-AF65-F5344CB8AC3E}">
        <p14:creationId xmlns:p14="http://schemas.microsoft.com/office/powerpoint/2010/main" val="2143049003"/>
      </p:ext>
    </p:extLst>
  </p:cSld>
  <p:clrMapOvr>
    <a:masterClrMapping/>
  </p:clrMapOvr>
</p:sld>
</file>

<file path=ppt/theme/theme1.xml><?xml version="1.0" encoding="utf-8"?>
<a:theme xmlns:a="http://schemas.openxmlformats.org/drawingml/2006/main" name="Adiere">
  <a:themeElements>
    <a:clrScheme name="Adiere">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Adier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Adiere">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ă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Adiere</Template>
  <TotalTime>107</TotalTime>
  <Words>324</Words>
  <Application>Microsoft Office PowerPoint</Application>
  <PresentationFormat>Ecran lat</PresentationFormat>
  <Paragraphs>36</Paragraphs>
  <Slides>7</Slides>
  <Notes>4</Notes>
  <HiddenSlides>0</HiddenSlides>
  <MMClips>0</MMClips>
  <ScaleCrop>false</ScaleCrop>
  <HeadingPairs>
    <vt:vector size="6" baseType="variant">
      <vt:variant>
        <vt:lpstr>Fonturi utilizate</vt:lpstr>
      </vt:variant>
      <vt:variant>
        <vt:i4>6</vt:i4>
      </vt:variant>
      <vt:variant>
        <vt:lpstr>Temă</vt:lpstr>
      </vt:variant>
      <vt:variant>
        <vt:i4>1</vt:i4>
      </vt:variant>
      <vt:variant>
        <vt:lpstr>Titluri diapozitive</vt:lpstr>
      </vt:variant>
      <vt:variant>
        <vt:i4>7</vt:i4>
      </vt:variant>
    </vt:vector>
  </HeadingPairs>
  <TitlesOfParts>
    <vt:vector size="14" baseType="lpstr">
      <vt:lpstr>Arial</vt:lpstr>
      <vt:lpstr>Calibri</vt:lpstr>
      <vt:lpstr>Century Gothic</vt:lpstr>
      <vt:lpstr>Symbol</vt:lpstr>
      <vt:lpstr>Times New Roman</vt:lpstr>
      <vt:lpstr>Wingdings 3</vt:lpstr>
      <vt:lpstr>Adiere</vt:lpstr>
      <vt:lpstr>Independența care ne unește</vt:lpstr>
      <vt:lpstr>Prezentare PowerPoint</vt:lpstr>
      <vt:lpstr>Ce vedeți? Ce simțiți? Ce element din aceste fotografii vi se pare cel mai puternic simbol al libertății?</vt:lpstr>
      <vt:lpstr>Prezentare PowerPoint</vt:lpstr>
      <vt:lpstr>Prezentare PowerPoint</vt:lpstr>
      <vt:lpstr>Prezentare PowerPoint</vt:lpstr>
      <vt:lpstr>Care dintre afirmații te-a făcut să-ți reconsideri poziția? De ce? Ce ai aflat nou despre independență și responsabilitate? Ce înseamnă independența pentru tine? Cum se simte libertatea/independența pentru fiecare dintre noi astăzi? Ce este patriotismul pentru tine? Ce responsabilități avem referitor la protejarea și consolidarea independenței? Ce acțiuni implică păstrarea independenței țării? Ce alegere făcută astăzi de generația voastră poate influența Republica Moldova de peste 20 de ani?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Independența care ne unește</dc:title>
  <dc:creator>Petru Golban</dc:creator>
  <cp:lastModifiedBy>Petru Golban</cp:lastModifiedBy>
  <cp:revision>8</cp:revision>
  <dcterms:created xsi:type="dcterms:W3CDTF">2026-07-31T10:43:16Z</dcterms:created>
  <dcterms:modified xsi:type="dcterms:W3CDTF">2026-08-02T08:38:47Z</dcterms:modified>
</cp:coreProperties>
</file>