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10287000" cx="18288000"/>
  <p:notesSz cx="6858000" cy="9144000"/>
  <p:embeddedFontLst>
    <p:embeddedFont>
      <p:font typeface="Century Gothic"/>
      <p:regular r:id="rId13"/>
      <p:bold r:id="rId14"/>
      <p:italic r:id="rId15"/>
      <p:boldItalic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17" roundtripDataSignature="AMtx7mjzxvQ6+ZuI2+Xrvul6rLH7+kd5/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CenturyGothic-regular.fntdata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CenturyGothic-italic.fntdata"/><Relationship Id="rId14" Type="http://schemas.openxmlformats.org/officeDocument/2006/relationships/font" Target="fonts/CenturyGothic-bold.fntdata"/><Relationship Id="rId17" Type="http://customschemas.google.com/relationships/presentationmetadata" Target="metadata"/><Relationship Id="rId16" Type="http://schemas.openxmlformats.org/officeDocument/2006/relationships/font" Target="fonts/CenturyGothic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2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11" name="Google Shape;111;p3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112" name="Google Shape;112;p3:notes"/>
          <p:cNvSpPr/>
          <p:nvPr>
            <p:ph idx="3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3" name="Google Shape;113;p3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https://arhiva.gov.md/galeria-virtuala-de-fotografii-miscarea-de-emancipare-nationala-din-basarabia/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3</a:t>
            </a:r>
            <a:endParaRPr/>
          </a:p>
        </p:txBody>
      </p:sp>
      <p:sp>
        <p:nvSpPr>
          <p:cNvPr id="114" name="Google Shape;114;p3:notes"/>
          <p:cNvSpPr txBox="1"/>
          <p:nvPr>
            <p:ph idx="11" type="ftr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15" name="Google Shape;115;p3:notes"/>
          <p:cNvSpPr txBox="1"/>
          <p:nvPr>
            <p:ph idx="12" type="sldNum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4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4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5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38" name="Google Shape;138;p5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139" name="Google Shape;139;p5:notes"/>
          <p:cNvSpPr/>
          <p:nvPr>
            <p:ph idx="3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0" name="Google Shape;140;p5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https://constcourt.md/pageview.php?l=ro&amp;id=276&amp;idc=11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5</a:t>
            </a:r>
            <a:endParaRPr/>
          </a:p>
        </p:txBody>
      </p:sp>
      <p:sp>
        <p:nvSpPr>
          <p:cNvPr id="141" name="Google Shape;141;p5:notes"/>
          <p:cNvSpPr txBox="1"/>
          <p:nvPr>
            <p:ph idx="11" type="ftr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42" name="Google Shape;142;p5:notes"/>
          <p:cNvSpPr txBox="1"/>
          <p:nvPr>
            <p:ph idx="12" type="sldNum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6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53" name="Google Shape;153;p6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154" name="Google Shape;154;p6:notes"/>
          <p:cNvSpPr/>
          <p:nvPr>
            <p:ph idx="3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5" name="Google Shape;155;p6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Activitatea: Independența este responsabilitate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Elevii analizează afirmațiile și argumentează una dintre poziții (de acord, dezacord, depinde)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6</a:t>
            </a:r>
            <a:endParaRPr/>
          </a:p>
        </p:txBody>
      </p:sp>
      <p:sp>
        <p:nvSpPr>
          <p:cNvPr id="156" name="Google Shape;156;p6:notes"/>
          <p:cNvSpPr txBox="1"/>
          <p:nvPr>
            <p:ph idx="11" type="ftr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57" name="Google Shape;157;p6:notes"/>
          <p:cNvSpPr txBox="1"/>
          <p:nvPr>
            <p:ph idx="12" type="sldNum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7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67" name="Google Shape;167;p7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168" name="Google Shape;168;p7:notes"/>
          <p:cNvSpPr/>
          <p:nvPr>
            <p:ph idx="3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9" name="Google Shape;169;p7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Extindere: Elevii reflectează asupra angajamentului personal și al clasei, până la finalul anului de studii, referitor la valorizarea și promovarea independenței Republicii Moldova.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7</a:t>
            </a:r>
            <a:endParaRPr/>
          </a:p>
        </p:txBody>
      </p:sp>
      <p:sp>
        <p:nvSpPr>
          <p:cNvPr id="170" name="Google Shape;170;p7:notes"/>
          <p:cNvSpPr txBox="1"/>
          <p:nvPr>
            <p:ph idx="11" type="ftr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71" name="Google Shape;171;p7:notes"/>
          <p:cNvSpPr txBox="1"/>
          <p:nvPr>
            <p:ph idx="12" type="sldNum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8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9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9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0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0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2" name="Google Shape;22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2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2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4" name="Google Shape;34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3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0" name="Google Shape;40;p13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1" name="Google Shape;41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4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14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8" name="Google Shape;48;p14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14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0" name="Google Shape;50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6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6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16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7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7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9" name="Google Shape;89;p1"/>
          <p:cNvSpPr/>
          <p:nvPr/>
        </p:nvSpPr>
        <p:spPr>
          <a:xfrm>
            <a:off x="1" y="342900"/>
            <a:ext cx="4277277" cy="9957940"/>
          </a:xfrm>
          <a:custGeom>
            <a:rect b="b" l="l" r="r" t="t"/>
            <a:pathLst>
              <a:path extrusionOk="0" h="9957940" w="4277277">
                <a:moveTo>
                  <a:pt x="0" y="0"/>
                </a:moveTo>
                <a:lnTo>
                  <a:pt x="4277278" y="0"/>
                </a:lnTo>
                <a:lnTo>
                  <a:pt x="4277278" y="9957940"/>
                </a:lnTo>
                <a:lnTo>
                  <a:pt x="0" y="9957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0" name="Google Shape;90;p1"/>
          <p:cNvSpPr/>
          <p:nvPr/>
        </p:nvSpPr>
        <p:spPr>
          <a:xfrm>
            <a:off x="40834" y="-1181"/>
            <a:ext cx="3535013" cy="10281056"/>
          </a:xfrm>
          <a:custGeom>
            <a:rect b="b" l="l" r="r" t="t"/>
            <a:pathLst>
              <a:path extrusionOk="0" h="10281056" w="3535013">
                <a:moveTo>
                  <a:pt x="0" y="0"/>
                </a:moveTo>
                <a:lnTo>
                  <a:pt x="3535013" y="0"/>
                </a:lnTo>
                <a:lnTo>
                  <a:pt x="3535013" y="10281056"/>
                </a:lnTo>
                <a:lnTo>
                  <a:pt x="0" y="1028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1" name="Google Shape;91;p1"/>
          <p:cNvSpPr/>
          <p:nvPr/>
        </p:nvSpPr>
        <p:spPr>
          <a:xfrm>
            <a:off x="0" y="0"/>
            <a:ext cx="274320" cy="10287000"/>
          </a:xfrm>
          <a:custGeom>
            <a:rect b="b" l="l" r="r" t="t"/>
            <a:pathLst>
              <a:path extrusionOk="0" h="13716000" w="365760">
                <a:moveTo>
                  <a:pt x="0" y="0"/>
                </a:moveTo>
                <a:lnTo>
                  <a:pt x="365760" y="0"/>
                </a:lnTo>
                <a:lnTo>
                  <a:pt x="365760" y="13716000"/>
                </a:lnTo>
                <a:lnTo>
                  <a:pt x="0" y="13716000"/>
                </a:lnTo>
                <a:close/>
              </a:path>
            </a:pathLst>
          </a:custGeom>
          <a:solidFill>
            <a:srgbClr val="766F54"/>
          </a:solidFill>
          <a:ln>
            <a:noFill/>
          </a:ln>
        </p:spPr>
      </p:sp>
      <p:sp>
        <p:nvSpPr>
          <p:cNvPr id="92" name="Google Shape;92;p1"/>
          <p:cNvSpPr/>
          <p:nvPr/>
        </p:nvSpPr>
        <p:spPr>
          <a:xfrm>
            <a:off x="-6286" y="1071562"/>
            <a:ext cx="2393418" cy="760953"/>
          </a:xfrm>
          <a:custGeom>
            <a:rect b="b" l="l" r="r" t="t"/>
            <a:pathLst>
              <a:path extrusionOk="0" h="1014603" w="3191224">
                <a:moveTo>
                  <a:pt x="3177032" y="537591"/>
                </a:moveTo>
                <a:lnTo>
                  <a:pt x="2719070" y="995553"/>
                </a:lnTo>
                <a:cubicBezTo>
                  <a:pt x="2716022" y="998855"/>
                  <a:pt x="2712212" y="1001903"/>
                  <a:pt x="2709164" y="1005078"/>
                </a:cubicBezTo>
                <a:cubicBezTo>
                  <a:pt x="2699893" y="1014603"/>
                  <a:pt x="2690241" y="1014603"/>
                  <a:pt x="2680589" y="1014603"/>
                </a:cubicBezTo>
                <a:lnTo>
                  <a:pt x="2499233" y="1014603"/>
                </a:lnTo>
                <a:lnTo>
                  <a:pt x="0" y="1007491"/>
                </a:lnTo>
                <a:cubicBezTo>
                  <a:pt x="2794" y="671703"/>
                  <a:pt x="5842" y="335788"/>
                  <a:pt x="8636" y="0"/>
                </a:cubicBezTo>
                <a:lnTo>
                  <a:pt x="2499233" y="3429"/>
                </a:lnTo>
                <a:lnTo>
                  <a:pt x="2680589" y="3429"/>
                </a:lnTo>
                <a:cubicBezTo>
                  <a:pt x="2690241" y="3429"/>
                  <a:pt x="2699766" y="12954"/>
                  <a:pt x="2709164" y="12954"/>
                </a:cubicBezTo>
                <a:cubicBezTo>
                  <a:pt x="2709164" y="22479"/>
                  <a:pt x="2719070" y="22479"/>
                  <a:pt x="2719070" y="22479"/>
                </a:cubicBezTo>
                <a:lnTo>
                  <a:pt x="3177032" y="480314"/>
                </a:lnTo>
                <a:cubicBezTo>
                  <a:pt x="3195955" y="499364"/>
                  <a:pt x="3195955" y="518414"/>
                  <a:pt x="3177032" y="537591"/>
                </a:cubicBezTo>
                <a:close/>
              </a:path>
            </a:pathLst>
          </a:custGeom>
          <a:solidFill>
            <a:srgbClr val="A5301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1"/>
          <p:cNvSpPr txBox="1"/>
          <p:nvPr/>
        </p:nvSpPr>
        <p:spPr>
          <a:xfrm>
            <a:off x="3980831" y="953310"/>
            <a:ext cx="13184648" cy="847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Независимость, которая объединяет нас</a:t>
            </a:r>
            <a:endParaRPr/>
          </a:p>
        </p:txBody>
      </p:sp>
      <p:sp>
        <p:nvSpPr>
          <p:cNvPr id="94" name="Google Shape;94;p1"/>
          <p:cNvSpPr/>
          <p:nvPr/>
        </p:nvSpPr>
        <p:spPr>
          <a:xfrm>
            <a:off x="3143250" y="2158327"/>
            <a:ext cx="13673138" cy="7135178"/>
          </a:xfrm>
          <a:custGeom>
            <a:rect b="b" l="l" r="r" t="t"/>
            <a:pathLst>
              <a:path extrusionOk="0" h="9513570" w="18230850">
                <a:moveTo>
                  <a:pt x="0" y="0"/>
                </a:moveTo>
                <a:lnTo>
                  <a:pt x="18230850" y="0"/>
                </a:lnTo>
                <a:lnTo>
                  <a:pt x="18230850" y="9513570"/>
                </a:lnTo>
                <a:lnTo>
                  <a:pt x="0" y="95135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5" name="Google Shape;95;p1"/>
          <p:cNvSpPr txBox="1"/>
          <p:nvPr/>
        </p:nvSpPr>
        <p:spPr>
          <a:xfrm>
            <a:off x="3348990" y="8923725"/>
            <a:ext cx="5074920" cy="3240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https://trm.md/ro/social/independenta-republicii-moldova-semnificatia-simbolurilor-de-stat</a:t>
            </a:r>
            <a:endParaRPr/>
          </a:p>
        </p:txBody>
      </p:sp>
      <p:sp>
        <p:nvSpPr>
          <p:cNvPr id="96" name="Google Shape;96;p1"/>
          <p:cNvSpPr txBox="1"/>
          <p:nvPr/>
        </p:nvSpPr>
        <p:spPr>
          <a:xfrm>
            <a:off x="3143250" y="9417995"/>
            <a:ext cx="13673138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99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Класс: XI, Дата: 1 сентября 2026 г.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2" name="Google Shape;102;p2"/>
          <p:cNvSpPr/>
          <p:nvPr/>
        </p:nvSpPr>
        <p:spPr>
          <a:xfrm>
            <a:off x="1" y="342900"/>
            <a:ext cx="4277277" cy="9957940"/>
          </a:xfrm>
          <a:custGeom>
            <a:rect b="b" l="l" r="r" t="t"/>
            <a:pathLst>
              <a:path extrusionOk="0" h="9957940" w="4277277">
                <a:moveTo>
                  <a:pt x="0" y="0"/>
                </a:moveTo>
                <a:lnTo>
                  <a:pt x="4277278" y="0"/>
                </a:lnTo>
                <a:lnTo>
                  <a:pt x="4277278" y="9957940"/>
                </a:lnTo>
                <a:lnTo>
                  <a:pt x="0" y="9957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3" name="Google Shape;103;p2"/>
          <p:cNvSpPr/>
          <p:nvPr/>
        </p:nvSpPr>
        <p:spPr>
          <a:xfrm>
            <a:off x="40834" y="-1181"/>
            <a:ext cx="3535013" cy="10281056"/>
          </a:xfrm>
          <a:custGeom>
            <a:rect b="b" l="l" r="r" t="t"/>
            <a:pathLst>
              <a:path extrusionOk="0" h="10281056" w="3535013">
                <a:moveTo>
                  <a:pt x="0" y="0"/>
                </a:moveTo>
                <a:lnTo>
                  <a:pt x="3535013" y="0"/>
                </a:lnTo>
                <a:lnTo>
                  <a:pt x="3535013" y="10281056"/>
                </a:lnTo>
                <a:lnTo>
                  <a:pt x="0" y="1028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4" name="Google Shape;104;p2"/>
          <p:cNvSpPr/>
          <p:nvPr/>
        </p:nvSpPr>
        <p:spPr>
          <a:xfrm>
            <a:off x="0" y="0"/>
            <a:ext cx="274320" cy="10287000"/>
          </a:xfrm>
          <a:custGeom>
            <a:rect b="b" l="l" r="r" t="t"/>
            <a:pathLst>
              <a:path extrusionOk="0" h="13716000" w="365760">
                <a:moveTo>
                  <a:pt x="0" y="0"/>
                </a:moveTo>
                <a:lnTo>
                  <a:pt x="365760" y="0"/>
                </a:lnTo>
                <a:lnTo>
                  <a:pt x="365760" y="13716000"/>
                </a:lnTo>
                <a:lnTo>
                  <a:pt x="0" y="13716000"/>
                </a:lnTo>
                <a:close/>
              </a:path>
            </a:pathLst>
          </a:custGeom>
          <a:solidFill>
            <a:srgbClr val="766F54"/>
          </a:solidFill>
          <a:ln>
            <a:noFill/>
          </a:ln>
        </p:spPr>
      </p:sp>
      <p:sp>
        <p:nvSpPr>
          <p:cNvPr id="105" name="Google Shape;105;p2"/>
          <p:cNvSpPr/>
          <p:nvPr/>
        </p:nvSpPr>
        <p:spPr>
          <a:xfrm>
            <a:off x="0" y="6485715"/>
            <a:ext cx="2613470" cy="1167860"/>
          </a:xfrm>
          <a:custGeom>
            <a:rect b="b" l="l" r="r" t="t"/>
            <a:pathLst>
              <a:path extrusionOk="0" h="1557147" w="3484626">
                <a:moveTo>
                  <a:pt x="2692019" y="1557147"/>
                </a:moveTo>
                <a:cubicBezTo>
                  <a:pt x="2720213" y="1557147"/>
                  <a:pt x="2738882" y="1547749"/>
                  <a:pt x="2748280" y="1538351"/>
                </a:cubicBezTo>
                <a:cubicBezTo>
                  <a:pt x="2748280" y="1528953"/>
                  <a:pt x="2757678" y="1528953"/>
                  <a:pt x="2757678" y="1528953"/>
                </a:cubicBezTo>
                <a:cubicBezTo>
                  <a:pt x="3470529" y="815975"/>
                  <a:pt x="3470529" y="815975"/>
                  <a:pt x="3470529" y="815975"/>
                </a:cubicBezTo>
                <a:cubicBezTo>
                  <a:pt x="3489325" y="797179"/>
                  <a:pt x="3489325" y="759714"/>
                  <a:pt x="3470529" y="731520"/>
                </a:cubicBezTo>
                <a:cubicBezTo>
                  <a:pt x="2757678" y="27940"/>
                  <a:pt x="2757678" y="27940"/>
                  <a:pt x="2757678" y="27940"/>
                </a:cubicBezTo>
                <a:cubicBezTo>
                  <a:pt x="2757678" y="18542"/>
                  <a:pt x="2748280" y="18542"/>
                  <a:pt x="2748280" y="18542"/>
                </a:cubicBezTo>
                <a:cubicBezTo>
                  <a:pt x="2738882" y="9398"/>
                  <a:pt x="2720213" y="0"/>
                  <a:pt x="2692019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557147"/>
                  <a:pt x="0" y="1557147"/>
                  <a:pt x="0" y="1557147"/>
                </a:cubicBezTo>
                <a:lnTo>
                  <a:pt x="2692019" y="1557147"/>
                </a:lnTo>
                <a:close/>
              </a:path>
            </a:pathLst>
          </a:custGeom>
          <a:solidFill>
            <a:srgbClr val="A5301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2"/>
          <p:cNvSpPr txBox="1"/>
          <p:nvPr/>
        </p:nvSpPr>
        <p:spPr>
          <a:xfrm>
            <a:off x="2534602" y="1274445"/>
            <a:ext cx="14630876" cy="49731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8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899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Цели урока</a:t>
            </a:r>
            <a:endParaRPr/>
          </a:p>
          <a:p>
            <a:pPr indent="-307657" lvl="1" marL="615313" marR="0" rtl="0" algn="l">
              <a:lnSpc>
                <a:spcPct val="138011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399"/>
              <a:buFont typeface="Arial"/>
              <a:buChar char="•"/>
            </a:pPr>
            <a:r>
              <a:rPr b="0" i="0" lang="en-US" sz="3399" u="none" cap="none" strike="noStrike">
                <a:solidFill>
                  <a:srgbClr val="59595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Поддерживать идею о том, что провозглашение независимости Республики Молдова является выражением права народа на самоуправление;</a:t>
            </a:r>
            <a:endParaRPr/>
          </a:p>
          <a:p>
            <a:pPr indent="-307657" lvl="1" marL="615313" marR="0" rtl="0" algn="l">
              <a:lnSpc>
                <a:spcPct val="138011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399"/>
              <a:buFont typeface="Arial"/>
              <a:buChar char="•"/>
            </a:pPr>
            <a:r>
              <a:rPr b="0" i="0" lang="en-US" sz="3399" u="none" cap="none" strike="noStrike">
                <a:solidFill>
                  <a:srgbClr val="59595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Анализировать этапы становления и развития независимости Республики Молдова;</a:t>
            </a:r>
            <a:endParaRPr/>
          </a:p>
          <a:p>
            <a:pPr indent="-307657" lvl="1" marL="615313" marR="0" rtl="0" algn="l">
              <a:lnSpc>
                <a:spcPct val="138011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399"/>
              <a:buFont typeface="Arial"/>
              <a:buChar char="•"/>
            </a:pPr>
            <a:r>
              <a:rPr b="0" i="0" lang="en-US" sz="3399" u="none" cap="none" strike="noStrike">
                <a:solidFill>
                  <a:srgbClr val="59595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Осмысливать личную и общую ответственность за будущее Республики Молдова.</a:t>
            </a:r>
            <a:endParaRPr/>
          </a:p>
          <a:p>
            <a:pPr indent="-307657" lvl="1" marL="615313" marR="0" rtl="0" algn="l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399" u="none" cap="none" strike="noStrike">
              <a:solidFill>
                <a:srgbClr val="59595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7" name="Google Shape;107;p2"/>
          <p:cNvSpPr/>
          <p:nvPr/>
        </p:nvSpPr>
        <p:spPr>
          <a:xfrm>
            <a:off x="6386512" y="6329362"/>
            <a:ext cx="5072062" cy="3381375"/>
          </a:xfrm>
          <a:custGeom>
            <a:rect b="b" l="l" r="r" t="t"/>
            <a:pathLst>
              <a:path extrusionOk="0" h="4508500" w="6762750">
                <a:moveTo>
                  <a:pt x="0" y="0"/>
                </a:moveTo>
                <a:lnTo>
                  <a:pt x="6762750" y="0"/>
                </a:lnTo>
                <a:lnTo>
                  <a:pt x="6762750" y="4508500"/>
                </a:lnTo>
                <a:lnTo>
                  <a:pt x="0" y="45085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8" name="Google Shape;108;p2"/>
          <p:cNvSpPr txBox="1"/>
          <p:nvPr/>
        </p:nvSpPr>
        <p:spPr>
          <a:xfrm>
            <a:off x="6950916" y="9375581"/>
            <a:ext cx="4386158" cy="2894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3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75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https://www.obiectivesmart.ro/specific.html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3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8" name="Google Shape;118;p3"/>
          <p:cNvSpPr/>
          <p:nvPr/>
        </p:nvSpPr>
        <p:spPr>
          <a:xfrm>
            <a:off x="1" y="342900"/>
            <a:ext cx="4277277" cy="9957940"/>
          </a:xfrm>
          <a:custGeom>
            <a:rect b="b" l="l" r="r" t="t"/>
            <a:pathLst>
              <a:path extrusionOk="0" h="9957940" w="4277277">
                <a:moveTo>
                  <a:pt x="0" y="0"/>
                </a:moveTo>
                <a:lnTo>
                  <a:pt x="4277278" y="0"/>
                </a:lnTo>
                <a:lnTo>
                  <a:pt x="4277278" y="9957940"/>
                </a:lnTo>
                <a:lnTo>
                  <a:pt x="0" y="9957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9" name="Google Shape;119;p3"/>
          <p:cNvSpPr/>
          <p:nvPr/>
        </p:nvSpPr>
        <p:spPr>
          <a:xfrm>
            <a:off x="40834" y="-1181"/>
            <a:ext cx="3535013" cy="10281056"/>
          </a:xfrm>
          <a:custGeom>
            <a:rect b="b" l="l" r="r" t="t"/>
            <a:pathLst>
              <a:path extrusionOk="0" h="10281056" w="3535013">
                <a:moveTo>
                  <a:pt x="0" y="0"/>
                </a:moveTo>
                <a:lnTo>
                  <a:pt x="3535013" y="0"/>
                </a:lnTo>
                <a:lnTo>
                  <a:pt x="3535013" y="10281056"/>
                </a:lnTo>
                <a:lnTo>
                  <a:pt x="0" y="1028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0" name="Google Shape;120;p3"/>
          <p:cNvSpPr/>
          <p:nvPr/>
        </p:nvSpPr>
        <p:spPr>
          <a:xfrm>
            <a:off x="0" y="0"/>
            <a:ext cx="274320" cy="10287000"/>
          </a:xfrm>
          <a:custGeom>
            <a:rect b="b" l="l" r="r" t="t"/>
            <a:pathLst>
              <a:path extrusionOk="0" h="13716000" w="365760">
                <a:moveTo>
                  <a:pt x="0" y="0"/>
                </a:moveTo>
                <a:lnTo>
                  <a:pt x="365760" y="0"/>
                </a:lnTo>
                <a:lnTo>
                  <a:pt x="365760" y="13716000"/>
                </a:lnTo>
                <a:lnTo>
                  <a:pt x="0" y="13716000"/>
                </a:lnTo>
                <a:close/>
              </a:path>
            </a:pathLst>
          </a:custGeom>
          <a:solidFill>
            <a:srgbClr val="766F54"/>
          </a:solidFill>
          <a:ln>
            <a:noFill/>
          </a:ln>
        </p:spPr>
      </p:sp>
      <p:sp>
        <p:nvSpPr>
          <p:cNvPr id="121" name="Google Shape;121;p3"/>
          <p:cNvSpPr/>
          <p:nvPr/>
        </p:nvSpPr>
        <p:spPr>
          <a:xfrm>
            <a:off x="-6286" y="1071562"/>
            <a:ext cx="2393418" cy="760953"/>
          </a:xfrm>
          <a:custGeom>
            <a:rect b="b" l="l" r="r" t="t"/>
            <a:pathLst>
              <a:path extrusionOk="0" h="1014603" w="3191224">
                <a:moveTo>
                  <a:pt x="3177032" y="537591"/>
                </a:moveTo>
                <a:lnTo>
                  <a:pt x="2719070" y="995553"/>
                </a:lnTo>
                <a:cubicBezTo>
                  <a:pt x="2716022" y="998855"/>
                  <a:pt x="2712212" y="1001903"/>
                  <a:pt x="2709164" y="1005078"/>
                </a:cubicBezTo>
                <a:cubicBezTo>
                  <a:pt x="2699893" y="1014603"/>
                  <a:pt x="2690241" y="1014603"/>
                  <a:pt x="2680589" y="1014603"/>
                </a:cubicBezTo>
                <a:lnTo>
                  <a:pt x="2499233" y="1014603"/>
                </a:lnTo>
                <a:lnTo>
                  <a:pt x="0" y="1007491"/>
                </a:lnTo>
                <a:cubicBezTo>
                  <a:pt x="2794" y="671703"/>
                  <a:pt x="5842" y="335788"/>
                  <a:pt x="8636" y="0"/>
                </a:cubicBezTo>
                <a:lnTo>
                  <a:pt x="2499233" y="3429"/>
                </a:lnTo>
                <a:lnTo>
                  <a:pt x="2680589" y="3429"/>
                </a:lnTo>
                <a:cubicBezTo>
                  <a:pt x="2690241" y="3429"/>
                  <a:pt x="2699766" y="12954"/>
                  <a:pt x="2709164" y="12954"/>
                </a:cubicBezTo>
                <a:cubicBezTo>
                  <a:pt x="2709164" y="22479"/>
                  <a:pt x="2719070" y="22479"/>
                  <a:pt x="2719070" y="22479"/>
                </a:cubicBezTo>
                <a:lnTo>
                  <a:pt x="3177032" y="480314"/>
                </a:lnTo>
                <a:cubicBezTo>
                  <a:pt x="3195955" y="499364"/>
                  <a:pt x="3195955" y="518414"/>
                  <a:pt x="3177032" y="537591"/>
                </a:cubicBezTo>
                <a:close/>
              </a:path>
            </a:pathLst>
          </a:custGeom>
          <a:solidFill>
            <a:srgbClr val="A5301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3"/>
          <p:cNvSpPr txBox="1"/>
          <p:nvPr/>
        </p:nvSpPr>
        <p:spPr>
          <a:xfrm>
            <a:off x="2834640" y="134160"/>
            <a:ext cx="15453360" cy="15846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83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40" u="none" cap="none" strike="noStrike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Что вы видите?</a:t>
            </a:r>
            <a:endParaRPr/>
          </a:p>
          <a:p>
            <a:pPr indent="0" lvl="0" marL="0" marR="0" rtl="0" algn="l">
              <a:lnSpc>
                <a:spcPct val="1283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40" u="none" cap="none" strike="noStrike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Что вы чувствуете?</a:t>
            </a:r>
            <a:endParaRPr/>
          </a:p>
          <a:p>
            <a:pPr indent="0" lvl="0" marL="0" marR="0" rtl="0" algn="l">
              <a:lnSpc>
                <a:spcPct val="1283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40" u="none" cap="none" strike="noStrike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Какой элемент на этих фотографиях кажется вам самым сильным символом свободы?</a:t>
            </a:r>
            <a:endParaRPr/>
          </a:p>
        </p:txBody>
      </p:sp>
      <p:sp>
        <p:nvSpPr>
          <p:cNvPr id="123" name="Google Shape;123;p3"/>
          <p:cNvSpPr/>
          <p:nvPr/>
        </p:nvSpPr>
        <p:spPr>
          <a:xfrm>
            <a:off x="4281897" y="2142458"/>
            <a:ext cx="8700135" cy="8008524"/>
          </a:xfrm>
          <a:custGeom>
            <a:rect b="b" l="l" r="r" t="t"/>
            <a:pathLst>
              <a:path extrusionOk="0" h="10678033" w="11600180">
                <a:moveTo>
                  <a:pt x="0" y="0"/>
                </a:moveTo>
                <a:lnTo>
                  <a:pt x="11600180" y="0"/>
                </a:lnTo>
                <a:lnTo>
                  <a:pt x="11600180" y="10678033"/>
                </a:lnTo>
                <a:lnTo>
                  <a:pt x="0" y="106780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-8813" r="-8814" t="0"/>
            </a:stretch>
          </a:blipFill>
          <a:ln>
            <a:noFill/>
          </a:ln>
        </p:spPr>
      </p:sp>
      <p:sp>
        <p:nvSpPr>
          <p:cNvPr id="124" name="Google Shape;124;p3"/>
          <p:cNvSpPr/>
          <p:nvPr/>
        </p:nvSpPr>
        <p:spPr>
          <a:xfrm>
            <a:off x="13039211" y="2142458"/>
            <a:ext cx="6881908" cy="8008477"/>
          </a:xfrm>
          <a:custGeom>
            <a:rect b="b" l="l" r="r" t="t"/>
            <a:pathLst>
              <a:path extrusionOk="0" h="10677969" w="9175877">
                <a:moveTo>
                  <a:pt x="0" y="0"/>
                </a:moveTo>
                <a:lnTo>
                  <a:pt x="9175877" y="0"/>
                </a:lnTo>
                <a:lnTo>
                  <a:pt x="9175877" y="10677969"/>
                </a:lnTo>
                <a:lnTo>
                  <a:pt x="0" y="106779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-27850" r="-27850" t="0"/>
            </a:stretch>
          </a:blipFill>
          <a:ln>
            <a:noFill/>
          </a:ln>
        </p:spPr>
      </p:sp>
      <p:sp>
        <p:nvSpPr>
          <p:cNvPr id="125" name="Google Shape;125;p3"/>
          <p:cNvSpPr/>
          <p:nvPr/>
        </p:nvSpPr>
        <p:spPr>
          <a:xfrm>
            <a:off x="-607338" y="2259930"/>
            <a:ext cx="4831366" cy="7891034"/>
          </a:xfrm>
          <a:custGeom>
            <a:rect b="b" l="l" r="r" t="t"/>
            <a:pathLst>
              <a:path extrusionOk="0" h="10521379" w="6441821">
                <a:moveTo>
                  <a:pt x="0" y="0"/>
                </a:moveTo>
                <a:lnTo>
                  <a:pt x="6441821" y="0"/>
                </a:lnTo>
                <a:lnTo>
                  <a:pt x="6441821" y="10521379"/>
                </a:lnTo>
                <a:lnTo>
                  <a:pt x="0" y="105213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-12644" r="-12644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4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1" name="Google Shape;131;p4"/>
          <p:cNvSpPr/>
          <p:nvPr/>
        </p:nvSpPr>
        <p:spPr>
          <a:xfrm>
            <a:off x="1" y="342900"/>
            <a:ext cx="4277277" cy="9957940"/>
          </a:xfrm>
          <a:custGeom>
            <a:rect b="b" l="l" r="r" t="t"/>
            <a:pathLst>
              <a:path extrusionOk="0" h="9957940" w="4277277">
                <a:moveTo>
                  <a:pt x="0" y="0"/>
                </a:moveTo>
                <a:lnTo>
                  <a:pt x="4277278" y="0"/>
                </a:lnTo>
                <a:lnTo>
                  <a:pt x="4277278" y="9957940"/>
                </a:lnTo>
                <a:lnTo>
                  <a:pt x="0" y="9957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2" name="Google Shape;132;p4"/>
          <p:cNvSpPr/>
          <p:nvPr/>
        </p:nvSpPr>
        <p:spPr>
          <a:xfrm>
            <a:off x="40834" y="-1181"/>
            <a:ext cx="3535013" cy="10281056"/>
          </a:xfrm>
          <a:custGeom>
            <a:rect b="b" l="l" r="r" t="t"/>
            <a:pathLst>
              <a:path extrusionOk="0" h="10281056" w="3535013">
                <a:moveTo>
                  <a:pt x="0" y="0"/>
                </a:moveTo>
                <a:lnTo>
                  <a:pt x="3535013" y="0"/>
                </a:lnTo>
                <a:lnTo>
                  <a:pt x="3535013" y="10281056"/>
                </a:lnTo>
                <a:lnTo>
                  <a:pt x="0" y="1028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3" name="Google Shape;133;p4"/>
          <p:cNvSpPr/>
          <p:nvPr/>
        </p:nvSpPr>
        <p:spPr>
          <a:xfrm>
            <a:off x="0" y="0"/>
            <a:ext cx="274320" cy="10287000"/>
          </a:xfrm>
          <a:custGeom>
            <a:rect b="b" l="l" r="r" t="t"/>
            <a:pathLst>
              <a:path extrusionOk="0" h="13716000" w="365760">
                <a:moveTo>
                  <a:pt x="0" y="0"/>
                </a:moveTo>
                <a:lnTo>
                  <a:pt x="365760" y="0"/>
                </a:lnTo>
                <a:lnTo>
                  <a:pt x="365760" y="13716000"/>
                </a:lnTo>
                <a:lnTo>
                  <a:pt x="0" y="13716000"/>
                </a:lnTo>
                <a:close/>
              </a:path>
            </a:pathLst>
          </a:custGeom>
          <a:solidFill>
            <a:srgbClr val="766F54"/>
          </a:solidFill>
          <a:ln>
            <a:noFill/>
          </a:ln>
        </p:spPr>
      </p:sp>
      <p:sp>
        <p:nvSpPr>
          <p:cNvPr id="134" name="Google Shape;134;p4"/>
          <p:cNvSpPr/>
          <p:nvPr/>
        </p:nvSpPr>
        <p:spPr>
          <a:xfrm>
            <a:off x="-6286" y="1071562"/>
            <a:ext cx="2393418" cy="760953"/>
          </a:xfrm>
          <a:custGeom>
            <a:rect b="b" l="l" r="r" t="t"/>
            <a:pathLst>
              <a:path extrusionOk="0" h="1014603" w="3191224">
                <a:moveTo>
                  <a:pt x="3177032" y="537591"/>
                </a:moveTo>
                <a:lnTo>
                  <a:pt x="2719070" y="995553"/>
                </a:lnTo>
                <a:cubicBezTo>
                  <a:pt x="2716022" y="998855"/>
                  <a:pt x="2712212" y="1001903"/>
                  <a:pt x="2709164" y="1005078"/>
                </a:cubicBezTo>
                <a:cubicBezTo>
                  <a:pt x="2699893" y="1014603"/>
                  <a:pt x="2690241" y="1014603"/>
                  <a:pt x="2680589" y="1014603"/>
                </a:cubicBezTo>
                <a:lnTo>
                  <a:pt x="2499233" y="1014603"/>
                </a:lnTo>
                <a:lnTo>
                  <a:pt x="0" y="1007491"/>
                </a:lnTo>
                <a:cubicBezTo>
                  <a:pt x="2794" y="671703"/>
                  <a:pt x="5842" y="335788"/>
                  <a:pt x="8636" y="0"/>
                </a:cubicBezTo>
                <a:lnTo>
                  <a:pt x="2499233" y="3429"/>
                </a:lnTo>
                <a:lnTo>
                  <a:pt x="2680589" y="3429"/>
                </a:lnTo>
                <a:cubicBezTo>
                  <a:pt x="2690241" y="3429"/>
                  <a:pt x="2699766" y="12954"/>
                  <a:pt x="2709164" y="12954"/>
                </a:cubicBezTo>
                <a:cubicBezTo>
                  <a:pt x="2709164" y="22479"/>
                  <a:pt x="2719070" y="22479"/>
                  <a:pt x="2719070" y="22479"/>
                </a:cubicBezTo>
                <a:lnTo>
                  <a:pt x="3177032" y="480314"/>
                </a:lnTo>
                <a:cubicBezTo>
                  <a:pt x="3195955" y="499364"/>
                  <a:pt x="3195955" y="518414"/>
                  <a:pt x="3177032" y="537591"/>
                </a:cubicBezTo>
                <a:close/>
              </a:path>
            </a:pathLst>
          </a:custGeom>
          <a:solidFill>
            <a:srgbClr val="A5301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4"/>
          <p:cNvSpPr txBox="1"/>
          <p:nvPr/>
        </p:nvSpPr>
        <p:spPr>
          <a:xfrm>
            <a:off x="1830025" y="1071550"/>
            <a:ext cx="15169800" cy="9276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518160" lvl="1" marL="1036320" marR="0" rtl="0" algn="l">
              <a:lnSpc>
                <a:spcPct val="12839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Char char="•"/>
            </a:pPr>
            <a:r>
              <a:rPr b="0" i="0" lang="en-US" sz="4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Что вы слышали о провозглашении независимости?</a:t>
            </a:r>
            <a:endParaRPr/>
          </a:p>
          <a:p>
            <a:pPr indent="-518160" lvl="1" marL="1036320" marR="0" rtl="0" algn="l">
              <a:lnSpc>
                <a:spcPct val="12839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Char char="•"/>
            </a:pPr>
            <a:r>
              <a:rPr b="0" i="0" lang="en-US" sz="4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Что побудило людей выйти на улицы?</a:t>
            </a:r>
            <a:endParaRPr/>
          </a:p>
          <a:p>
            <a:pPr indent="-518160" lvl="1" marL="1036320" marR="0" rtl="0" algn="l">
              <a:lnSpc>
                <a:spcPct val="12839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Char char="•"/>
            </a:pPr>
            <a:r>
              <a:rPr b="0" i="0" lang="en-US" sz="4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Чем вас вдохновляют эти фотографии?</a:t>
            </a:r>
            <a:endParaRPr/>
          </a:p>
          <a:p>
            <a:pPr indent="-518160" lvl="1" marL="1036320" marR="0" rtl="0" algn="l">
              <a:lnSpc>
                <a:spcPct val="12839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Char char="•"/>
            </a:pPr>
            <a:r>
              <a:rPr b="0" i="0" lang="en-US" sz="4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Что для вас означает выражение «Мы сами выбираем свой путь»?</a:t>
            </a:r>
            <a:endParaRPr/>
          </a:p>
          <a:p>
            <a:pPr indent="-518160" lvl="1" marL="1036320" marR="0" rtl="0" algn="l">
              <a:lnSpc>
                <a:spcPct val="12839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Char char="•"/>
            </a:pPr>
            <a:r>
              <a:rPr b="0" i="0" lang="en-US" sz="4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Какова цена независимости?</a:t>
            </a:r>
            <a:endParaRPr/>
          </a:p>
          <a:p>
            <a:pPr indent="-518160" lvl="1" marL="1036320" marR="0" rtl="0" algn="l">
              <a:lnSpc>
                <a:spcPct val="12839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Char char="•"/>
            </a:pPr>
            <a:r>
              <a:rPr b="0" i="0" lang="en-US" sz="4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Что нового вы узнали о независимости Республики Молдова?</a:t>
            </a:r>
            <a:endParaRPr/>
          </a:p>
          <a:p>
            <a:pPr indent="-518160" lvl="1" marL="1036320" marR="0" rtl="0" algn="l">
              <a:lnSpc>
                <a:spcPct val="12839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Char char="•"/>
            </a:pPr>
            <a:r>
              <a:rPr b="0" i="0" lang="en-US" sz="4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Если поколение 1991 года завоевало свободу, то в чём заключается миссия вашего поколения?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5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5" name="Google Shape;145;p5"/>
          <p:cNvSpPr/>
          <p:nvPr/>
        </p:nvSpPr>
        <p:spPr>
          <a:xfrm>
            <a:off x="1" y="342900"/>
            <a:ext cx="4277277" cy="9957940"/>
          </a:xfrm>
          <a:custGeom>
            <a:rect b="b" l="l" r="r" t="t"/>
            <a:pathLst>
              <a:path extrusionOk="0" h="9957940" w="4277277">
                <a:moveTo>
                  <a:pt x="0" y="0"/>
                </a:moveTo>
                <a:lnTo>
                  <a:pt x="4277278" y="0"/>
                </a:lnTo>
                <a:lnTo>
                  <a:pt x="4277278" y="9957940"/>
                </a:lnTo>
                <a:lnTo>
                  <a:pt x="0" y="9957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6" name="Google Shape;146;p5"/>
          <p:cNvSpPr/>
          <p:nvPr/>
        </p:nvSpPr>
        <p:spPr>
          <a:xfrm>
            <a:off x="40834" y="-1181"/>
            <a:ext cx="3535013" cy="10281056"/>
          </a:xfrm>
          <a:custGeom>
            <a:rect b="b" l="l" r="r" t="t"/>
            <a:pathLst>
              <a:path extrusionOk="0" h="10281056" w="3535013">
                <a:moveTo>
                  <a:pt x="0" y="0"/>
                </a:moveTo>
                <a:lnTo>
                  <a:pt x="3535013" y="0"/>
                </a:lnTo>
                <a:lnTo>
                  <a:pt x="3535013" y="10281056"/>
                </a:lnTo>
                <a:lnTo>
                  <a:pt x="0" y="1028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7" name="Google Shape;147;p5"/>
          <p:cNvSpPr/>
          <p:nvPr/>
        </p:nvSpPr>
        <p:spPr>
          <a:xfrm>
            <a:off x="0" y="0"/>
            <a:ext cx="274320" cy="10287000"/>
          </a:xfrm>
          <a:custGeom>
            <a:rect b="b" l="l" r="r" t="t"/>
            <a:pathLst>
              <a:path extrusionOk="0" h="13716000" w="365760">
                <a:moveTo>
                  <a:pt x="0" y="0"/>
                </a:moveTo>
                <a:lnTo>
                  <a:pt x="365760" y="0"/>
                </a:lnTo>
                <a:lnTo>
                  <a:pt x="365760" y="13716000"/>
                </a:lnTo>
                <a:lnTo>
                  <a:pt x="0" y="13716000"/>
                </a:lnTo>
                <a:close/>
              </a:path>
            </a:pathLst>
          </a:custGeom>
          <a:solidFill>
            <a:srgbClr val="766F54"/>
          </a:solidFill>
          <a:ln>
            <a:noFill/>
          </a:ln>
        </p:spPr>
      </p:sp>
      <p:sp>
        <p:nvSpPr>
          <p:cNvPr id="148" name="Google Shape;148;p5"/>
          <p:cNvSpPr/>
          <p:nvPr/>
        </p:nvSpPr>
        <p:spPr>
          <a:xfrm>
            <a:off x="-6286" y="4767262"/>
            <a:ext cx="2393418" cy="760953"/>
          </a:xfrm>
          <a:custGeom>
            <a:rect b="b" l="l" r="r" t="t"/>
            <a:pathLst>
              <a:path extrusionOk="0" h="1014603" w="3191224">
                <a:moveTo>
                  <a:pt x="3177032" y="537591"/>
                </a:moveTo>
                <a:lnTo>
                  <a:pt x="2719070" y="995553"/>
                </a:lnTo>
                <a:cubicBezTo>
                  <a:pt x="2716022" y="998855"/>
                  <a:pt x="2712212" y="1001903"/>
                  <a:pt x="2709164" y="1005078"/>
                </a:cubicBezTo>
                <a:cubicBezTo>
                  <a:pt x="2699893" y="1014603"/>
                  <a:pt x="2690241" y="1014603"/>
                  <a:pt x="2680589" y="1014603"/>
                </a:cubicBezTo>
                <a:lnTo>
                  <a:pt x="2499233" y="1014603"/>
                </a:lnTo>
                <a:lnTo>
                  <a:pt x="0" y="1007491"/>
                </a:lnTo>
                <a:cubicBezTo>
                  <a:pt x="2794" y="671703"/>
                  <a:pt x="5842" y="335788"/>
                  <a:pt x="8636" y="0"/>
                </a:cubicBezTo>
                <a:lnTo>
                  <a:pt x="2499233" y="3429"/>
                </a:lnTo>
                <a:lnTo>
                  <a:pt x="2680589" y="3429"/>
                </a:lnTo>
                <a:cubicBezTo>
                  <a:pt x="2690241" y="3429"/>
                  <a:pt x="2699766" y="12954"/>
                  <a:pt x="2709164" y="12954"/>
                </a:cubicBezTo>
                <a:cubicBezTo>
                  <a:pt x="2709164" y="22479"/>
                  <a:pt x="2719070" y="22479"/>
                  <a:pt x="2719070" y="22479"/>
                </a:cubicBezTo>
                <a:lnTo>
                  <a:pt x="3177032" y="480314"/>
                </a:lnTo>
                <a:cubicBezTo>
                  <a:pt x="3195955" y="499364"/>
                  <a:pt x="3195955" y="518414"/>
                  <a:pt x="3177032" y="537591"/>
                </a:cubicBezTo>
                <a:close/>
              </a:path>
            </a:pathLst>
          </a:custGeom>
          <a:solidFill>
            <a:srgbClr val="A5301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5"/>
          <p:cNvSpPr txBox="1"/>
          <p:nvPr/>
        </p:nvSpPr>
        <p:spPr>
          <a:xfrm>
            <a:off x="2776100" y="835975"/>
            <a:ext cx="8349300" cy="68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53390" lvl="1" marL="90678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200"/>
              <a:buFont typeface="Arial"/>
              <a:buChar char="•"/>
            </a:pPr>
            <a:r>
              <a:rPr b="0" i="0" lang="en-US" sz="4200" u="none" cap="none" strike="noStrike">
                <a:solidFill>
                  <a:srgbClr val="59595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Посредством Декларации о независимости бабушки, дедушки и родители передают мне (нам)...</a:t>
            </a:r>
            <a:endParaRPr/>
          </a:p>
          <a:p>
            <a:pPr indent="-453390" lvl="1" marL="90678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200"/>
              <a:buFont typeface="Arial"/>
              <a:buChar char="•"/>
            </a:pPr>
            <a:r>
              <a:rPr b="0" i="0" lang="en-US" sz="4200" u="none" cap="none" strike="noStrike">
                <a:solidFill>
                  <a:srgbClr val="59595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Декларация о независимости является ценным достоянием, потому что...</a:t>
            </a:r>
            <a:endParaRPr/>
          </a:p>
          <a:p>
            <a:pPr indent="-453390" lvl="1" marL="90678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200"/>
              <a:buFont typeface="Arial"/>
              <a:buChar char="•"/>
            </a:pPr>
            <a:r>
              <a:rPr b="0" i="0" lang="en-US" sz="4200" u="none" cap="none" strike="noStrike">
                <a:solidFill>
                  <a:srgbClr val="59595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Декларация о независимости вдохновляет меня на то, чтобы...</a:t>
            </a:r>
            <a:endParaRPr/>
          </a:p>
        </p:txBody>
      </p:sp>
      <p:sp>
        <p:nvSpPr>
          <p:cNvPr id="150" name="Google Shape;150;p5"/>
          <p:cNvSpPr/>
          <p:nvPr/>
        </p:nvSpPr>
        <p:spPr>
          <a:xfrm>
            <a:off x="12058650" y="0"/>
            <a:ext cx="6229350" cy="10287000"/>
          </a:xfrm>
          <a:custGeom>
            <a:rect b="b" l="l" r="r" t="t"/>
            <a:pathLst>
              <a:path extrusionOk="0" h="13716000" w="8305800">
                <a:moveTo>
                  <a:pt x="0" y="0"/>
                </a:moveTo>
                <a:lnTo>
                  <a:pt x="8305800" y="0"/>
                </a:lnTo>
                <a:lnTo>
                  <a:pt x="83058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10555" l="0" r="0" t="-10555"/>
            </a:stretch>
          </a:blipFill>
          <a:ln>
            <a:noFill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6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0" name="Google Shape;160;p6"/>
          <p:cNvSpPr/>
          <p:nvPr/>
        </p:nvSpPr>
        <p:spPr>
          <a:xfrm>
            <a:off x="1" y="342900"/>
            <a:ext cx="4277277" cy="9957940"/>
          </a:xfrm>
          <a:custGeom>
            <a:rect b="b" l="l" r="r" t="t"/>
            <a:pathLst>
              <a:path extrusionOk="0" h="9957940" w="4277277">
                <a:moveTo>
                  <a:pt x="0" y="0"/>
                </a:moveTo>
                <a:lnTo>
                  <a:pt x="4277278" y="0"/>
                </a:lnTo>
                <a:lnTo>
                  <a:pt x="4277278" y="9957940"/>
                </a:lnTo>
                <a:lnTo>
                  <a:pt x="0" y="9957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1" name="Google Shape;161;p6"/>
          <p:cNvSpPr/>
          <p:nvPr/>
        </p:nvSpPr>
        <p:spPr>
          <a:xfrm>
            <a:off x="40834" y="-1181"/>
            <a:ext cx="3535013" cy="10281056"/>
          </a:xfrm>
          <a:custGeom>
            <a:rect b="b" l="l" r="r" t="t"/>
            <a:pathLst>
              <a:path extrusionOk="0" h="10281056" w="3535013">
                <a:moveTo>
                  <a:pt x="0" y="0"/>
                </a:moveTo>
                <a:lnTo>
                  <a:pt x="3535013" y="0"/>
                </a:lnTo>
                <a:lnTo>
                  <a:pt x="3535013" y="10281056"/>
                </a:lnTo>
                <a:lnTo>
                  <a:pt x="0" y="1028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2" name="Google Shape;162;p6"/>
          <p:cNvSpPr/>
          <p:nvPr/>
        </p:nvSpPr>
        <p:spPr>
          <a:xfrm>
            <a:off x="0" y="0"/>
            <a:ext cx="274320" cy="10287000"/>
          </a:xfrm>
          <a:custGeom>
            <a:rect b="b" l="l" r="r" t="t"/>
            <a:pathLst>
              <a:path extrusionOk="0" h="13716000" w="365760">
                <a:moveTo>
                  <a:pt x="0" y="0"/>
                </a:moveTo>
                <a:lnTo>
                  <a:pt x="365760" y="0"/>
                </a:lnTo>
                <a:lnTo>
                  <a:pt x="365760" y="13716000"/>
                </a:lnTo>
                <a:lnTo>
                  <a:pt x="0" y="13716000"/>
                </a:lnTo>
                <a:close/>
              </a:path>
            </a:pathLst>
          </a:custGeom>
          <a:solidFill>
            <a:srgbClr val="766F54"/>
          </a:solidFill>
          <a:ln>
            <a:noFill/>
          </a:ln>
        </p:spPr>
      </p:sp>
      <p:sp>
        <p:nvSpPr>
          <p:cNvPr id="163" name="Google Shape;163;p6"/>
          <p:cNvSpPr/>
          <p:nvPr/>
        </p:nvSpPr>
        <p:spPr>
          <a:xfrm>
            <a:off x="0" y="6485715"/>
            <a:ext cx="2613470" cy="1167860"/>
          </a:xfrm>
          <a:custGeom>
            <a:rect b="b" l="l" r="r" t="t"/>
            <a:pathLst>
              <a:path extrusionOk="0" h="1557147" w="3484626">
                <a:moveTo>
                  <a:pt x="2692019" y="1557147"/>
                </a:moveTo>
                <a:cubicBezTo>
                  <a:pt x="2720213" y="1557147"/>
                  <a:pt x="2738882" y="1547749"/>
                  <a:pt x="2748280" y="1538351"/>
                </a:cubicBezTo>
                <a:cubicBezTo>
                  <a:pt x="2748280" y="1528953"/>
                  <a:pt x="2757678" y="1528953"/>
                  <a:pt x="2757678" y="1528953"/>
                </a:cubicBezTo>
                <a:cubicBezTo>
                  <a:pt x="3470529" y="815975"/>
                  <a:pt x="3470529" y="815975"/>
                  <a:pt x="3470529" y="815975"/>
                </a:cubicBezTo>
                <a:cubicBezTo>
                  <a:pt x="3489325" y="797179"/>
                  <a:pt x="3489325" y="759714"/>
                  <a:pt x="3470529" y="731520"/>
                </a:cubicBezTo>
                <a:cubicBezTo>
                  <a:pt x="2757678" y="27940"/>
                  <a:pt x="2757678" y="27940"/>
                  <a:pt x="2757678" y="27940"/>
                </a:cubicBezTo>
                <a:cubicBezTo>
                  <a:pt x="2757678" y="18542"/>
                  <a:pt x="2748280" y="18542"/>
                  <a:pt x="2748280" y="18542"/>
                </a:cubicBezTo>
                <a:cubicBezTo>
                  <a:pt x="2738882" y="9398"/>
                  <a:pt x="2720213" y="0"/>
                  <a:pt x="2692019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557147"/>
                  <a:pt x="0" y="1557147"/>
                  <a:pt x="0" y="1557147"/>
                </a:cubicBezTo>
                <a:lnTo>
                  <a:pt x="2692019" y="1557147"/>
                </a:lnTo>
                <a:close/>
              </a:path>
            </a:pathLst>
          </a:custGeom>
          <a:solidFill>
            <a:srgbClr val="A5301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6"/>
          <p:cNvSpPr txBox="1"/>
          <p:nvPr/>
        </p:nvSpPr>
        <p:spPr>
          <a:xfrm>
            <a:off x="2960575" y="342900"/>
            <a:ext cx="14659500" cy="93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61949" lvl="1" marL="723898" marR="0" rtl="0" algn="l">
              <a:lnSpc>
                <a:spcPct val="128407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999"/>
              <a:buFont typeface="Arial"/>
              <a:buChar char="•"/>
            </a:pPr>
            <a:r>
              <a:rPr b="0" i="0" lang="en-US" sz="3999" u="none" cap="none" strike="noStrike">
                <a:solidFill>
                  <a:srgbClr val="59595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Независимость автоматически гарантирует процветание.</a:t>
            </a:r>
            <a:endParaRPr/>
          </a:p>
          <a:p>
            <a:pPr indent="-361949" lvl="1" marL="723898" marR="0" rtl="0" algn="l">
              <a:lnSpc>
                <a:spcPct val="128407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999"/>
              <a:buFont typeface="Arial"/>
              <a:buChar char="•"/>
            </a:pPr>
            <a:r>
              <a:rPr b="0" i="0" lang="en-US" sz="3999" u="none" cap="none" strike="noStrike">
                <a:solidFill>
                  <a:srgbClr val="59595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Независимость означает свободу.</a:t>
            </a:r>
            <a:endParaRPr/>
          </a:p>
          <a:p>
            <a:pPr indent="-361949" lvl="1" marL="723898" marR="0" rtl="0" algn="l">
              <a:lnSpc>
                <a:spcPct val="128407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999"/>
              <a:buFont typeface="Arial"/>
              <a:buChar char="•"/>
            </a:pPr>
            <a:r>
              <a:rPr b="0" i="0" lang="en-US" sz="3999" u="none" cap="none" strike="noStrike">
                <a:solidFill>
                  <a:srgbClr val="59595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Патриотизм означает всегда соглашаться с действиями властей.</a:t>
            </a:r>
            <a:endParaRPr/>
          </a:p>
          <a:p>
            <a:pPr indent="-361949" lvl="1" marL="723898" marR="0" rtl="0" algn="l">
              <a:lnSpc>
                <a:spcPct val="128407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999"/>
              <a:buFont typeface="Arial"/>
              <a:buChar char="•"/>
            </a:pPr>
            <a:r>
              <a:rPr b="0" i="0" lang="en-US" sz="3999" u="none" cap="none" strike="noStrike">
                <a:solidFill>
                  <a:srgbClr val="59595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Критиковать проблемы своей страны — не значит быть патриотом.</a:t>
            </a:r>
            <a:endParaRPr/>
          </a:p>
          <a:p>
            <a:pPr indent="-361949" lvl="1" marL="723898" marR="0" rtl="0" algn="l">
              <a:lnSpc>
                <a:spcPct val="128407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999"/>
              <a:buFont typeface="Arial"/>
              <a:buChar char="•"/>
            </a:pPr>
            <a:r>
              <a:rPr b="0" i="0" lang="en-US" sz="3999" u="none" cap="none" strike="noStrike">
                <a:solidFill>
                  <a:srgbClr val="59595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Защита независимости — это ответственность правительства.</a:t>
            </a:r>
            <a:endParaRPr/>
          </a:p>
          <a:p>
            <a:pPr indent="-361949" lvl="1" marL="723898" marR="0" rtl="0" algn="l">
              <a:lnSpc>
                <a:spcPct val="128407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999"/>
              <a:buFont typeface="Arial"/>
              <a:buChar char="•"/>
            </a:pPr>
            <a:r>
              <a:rPr b="0" i="0" lang="en-US" sz="3999" u="none" cap="none" strike="noStrike">
                <a:solidFill>
                  <a:srgbClr val="59595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Гражданин, который не участвует в общественной жизни, не влияет на будущее страны.</a:t>
            </a:r>
            <a:endParaRPr/>
          </a:p>
          <a:p>
            <a:pPr indent="-361949" lvl="1" marL="723898" marR="0" rtl="0" algn="l">
              <a:lnSpc>
                <a:spcPct val="128407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999"/>
              <a:buFont typeface="Arial"/>
              <a:buChar char="•"/>
            </a:pPr>
            <a:r>
              <a:rPr b="0" i="0" lang="en-US" sz="3999" u="none" cap="none" strike="noStrike">
                <a:solidFill>
                  <a:srgbClr val="59595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Дезинформация может повлиять на способность общества самостоятельно принимать решения.</a:t>
            </a:r>
            <a:endParaRPr/>
          </a:p>
          <a:p>
            <a:pPr indent="-361949" lvl="1" marL="723898" marR="0" rtl="0" algn="l">
              <a:lnSpc>
                <a:spcPct val="128407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999"/>
              <a:buFont typeface="Arial"/>
              <a:buChar char="•"/>
            </a:pPr>
            <a:r>
              <a:rPr b="0" i="0" lang="en-US" sz="3999" u="none" cap="none" strike="noStrike">
                <a:solidFill>
                  <a:srgbClr val="59595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Независимость может быть ослаблена даже без вооружённого нападения на территорию государства.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7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4" name="Google Shape;174;p7"/>
          <p:cNvSpPr/>
          <p:nvPr/>
        </p:nvSpPr>
        <p:spPr>
          <a:xfrm>
            <a:off x="1" y="342900"/>
            <a:ext cx="4277277" cy="9957940"/>
          </a:xfrm>
          <a:custGeom>
            <a:rect b="b" l="l" r="r" t="t"/>
            <a:pathLst>
              <a:path extrusionOk="0" h="9957940" w="4277277">
                <a:moveTo>
                  <a:pt x="0" y="0"/>
                </a:moveTo>
                <a:lnTo>
                  <a:pt x="4277278" y="0"/>
                </a:lnTo>
                <a:lnTo>
                  <a:pt x="4277278" y="9957940"/>
                </a:lnTo>
                <a:lnTo>
                  <a:pt x="0" y="9957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5" name="Google Shape;175;p7"/>
          <p:cNvSpPr/>
          <p:nvPr/>
        </p:nvSpPr>
        <p:spPr>
          <a:xfrm>
            <a:off x="40834" y="-1181"/>
            <a:ext cx="3535013" cy="10281056"/>
          </a:xfrm>
          <a:custGeom>
            <a:rect b="b" l="l" r="r" t="t"/>
            <a:pathLst>
              <a:path extrusionOk="0" h="10281056" w="3535013">
                <a:moveTo>
                  <a:pt x="0" y="0"/>
                </a:moveTo>
                <a:lnTo>
                  <a:pt x="3535013" y="0"/>
                </a:lnTo>
                <a:lnTo>
                  <a:pt x="3535013" y="10281056"/>
                </a:lnTo>
                <a:lnTo>
                  <a:pt x="0" y="102810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6" name="Google Shape;176;p7"/>
          <p:cNvSpPr/>
          <p:nvPr/>
        </p:nvSpPr>
        <p:spPr>
          <a:xfrm>
            <a:off x="0" y="0"/>
            <a:ext cx="274320" cy="10287000"/>
          </a:xfrm>
          <a:custGeom>
            <a:rect b="b" l="l" r="r" t="t"/>
            <a:pathLst>
              <a:path extrusionOk="0" h="13716000" w="365760">
                <a:moveTo>
                  <a:pt x="0" y="0"/>
                </a:moveTo>
                <a:lnTo>
                  <a:pt x="365760" y="0"/>
                </a:lnTo>
                <a:lnTo>
                  <a:pt x="365760" y="13716000"/>
                </a:lnTo>
                <a:lnTo>
                  <a:pt x="0" y="13716000"/>
                </a:lnTo>
                <a:close/>
              </a:path>
            </a:pathLst>
          </a:custGeom>
          <a:solidFill>
            <a:srgbClr val="766F54"/>
          </a:solidFill>
          <a:ln>
            <a:noFill/>
          </a:ln>
        </p:spPr>
      </p:sp>
      <p:sp>
        <p:nvSpPr>
          <p:cNvPr id="177" name="Google Shape;177;p7"/>
          <p:cNvSpPr/>
          <p:nvPr/>
        </p:nvSpPr>
        <p:spPr>
          <a:xfrm>
            <a:off x="-6286" y="1071562"/>
            <a:ext cx="2393418" cy="760953"/>
          </a:xfrm>
          <a:custGeom>
            <a:rect b="b" l="l" r="r" t="t"/>
            <a:pathLst>
              <a:path extrusionOk="0" h="1014603" w="3191224">
                <a:moveTo>
                  <a:pt x="3177032" y="537591"/>
                </a:moveTo>
                <a:lnTo>
                  <a:pt x="2719070" y="995553"/>
                </a:lnTo>
                <a:cubicBezTo>
                  <a:pt x="2716022" y="998855"/>
                  <a:pt x="2712212" y="1001903"/>
                  <a:pt x="2709164" y="1005078"/>
                </a:cubicBezTo>
                <a:cubicBezTo>
                  <a:pt x="2699893" y="1014603"/>
                  <a:pt x="2690241" y="1014603"/>
                  <a:pt x="2680589" y="1014603"/>
                </a:cubicBezTo>
                <a:lnTo>
                  <a:pt x="2499233" y="1014603"/>
                </a:lnTo>
                <a:lnTo>
                  <a:pt x="0" y="1007491"/>
                </a:lnTo>
                <a:cubicBezTo>
                  <a:pt x="2794" y="671703"/>
                  <a:pt x="5842" y="335788"/>
                  <a:pt x="8636" y="0"/>
                </a:cubicBezTo>
                <a:lnTo>
                  <a:pt x="2499233" y="3429"/>
                </a:lnTo>
                <a:lnTo>
                  <a:pt x="2680589" y="3429"/>
                </a:lnTo>
                <a:cubicBezTo>
                  <a:pt x="2690241" y="3429"/>
                  <a:pt x="2699766" y="12954"/>
                  <a:pt x="2709164" y="12954"/>
                </a:cubicBezTo>
                <a:cubicBezTo>
                  <a:pt x="2709164" y="22479"/>
                  <a:pt x="2719070" y="22479"/>
                  <a:pt x="2719070" y="22479"/>
                </a:cubicBezTo>
                <a:lnTo>
                  <a:pt x="3177032" y="480314"/>
                </a:lnTo>
                <a:cubicBezTo>
                  <a:pt x="3195955" y="499364"/>
                  <a:pt x="3195955" y="518414"/>
                  <a:pt x="3177032" y="537591"/>
                </a:cubicBezTo>
                <a:close/>
              </a:path>
            </a:pathLst>
          </a:custGeom>
          <a:solidFill>
            <a:srgbClr val="A5301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7"/>
          <p:cNvSpPr/>
          <p:nvPr/>
        </p:nvSpPr>
        <p:spPr>
          <a:xfrm>
            <a:off x="1" y="-1181"/>
            <a:ext cx="18414379" cy="18414379"/>
          </a:xfrm>
          <a:custGeom>
            <a:rect b="b" l="l" r="r" t="t"/>
            <a:pathLst>
              <a:path extrusionOk="0" h="7391400" w="7391400">
                <a:moveTo>
                  <a:pt x="0" y="0"/>
                </a:moveTo>
                <a:lnTo>
                  <a:pt x="7391400" y="0"/>
                </a:lnTo>
                <a:lnTo>
                  <a:pt x="7391400" y="7391400"/>
                </a:lnTo>
                <a:lnTo>
                  <a:pt x="0" y="73914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 amt="15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9" name="Google Shape;179;p7"/>
          <p:cNvSpPr txBox="1"/>
          <p:nvPr/>
        </p:nvSpPr>
        <p:spPr>
          <a:xfrm>
            <a:off x="1681950" y="342900"/>
            <a:ext cx="16093800" cy="97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53390" lvl="1" marL="906780" marR="0" rtl="0" algn="l">
              <a:lnSpc>
                <a:spcPct val="1283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Char char="•"/>
            </a:pPr>
            <a:r>
              <a:rPr b="0" i="0" lang="en-US" sz="4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Какое из утверждений заставило вас пересмотреть свою позицию? Почему?</a:t>
            </a:r>
            <a:endParaRPr/>
          </a:p>
          <a:p>
            <a:pPr indent="-453390" lvl="1" marL="906780" marR="0" rtl="0" algn="l">
              <a:lnSpc>
                <a:spcPct val="1283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Char char="•"/>
            </a:pPr>
            <a:r>
              <a:rPr b="0" i="0" lang="en-US" sz="4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Что нового вы узнали о независимости и ответственности?</a:t>
            </a:r>
            <a:endParaRPr/>
          </a:p>
          <a:p>
            <a:pPr indent="-453390" lvl="1" marL="906780" marR="0" rtl="0" algn="l">
              <a:lnSpc>
                <a:spcPct val="1283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Char char="•"/>
            </a:pPr>
            <a:r>
              <a:rPr b="0" i="0" lang="en-US" sz="4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Что для вас означает независимость?</a:t>
            </a:r>
            <a:endParaRPr/>
          </a:p>
          <a:p>
            <a:pPr indent="-453390" lvl="1" marL="906780" marR="0" rtl="0" algn="l">
              <a:lnSpc>
                <a:spcPct val="1283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Char char="•"/>
            </a:pPr>
            <a:r>
              <a:rPr b="0" i="0" lang="en-US" sz="4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Как сегодня каждый из нас ощущает свободу и независимость?</a:t>
            </a:r>
            <a:endParaRPr/>
          </a:p>
          <a:p>
            <a:pPr indent="-453390" lvl="1" marL="906780" marR="0" rtl="0" algn="l">
              <a:lnSpc>
                <a:spcPct val="1283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Char char="•"/>
            </a:pPr>
            <a:r>
              <a:rPr b="0" i="0" lang="en-US" sz="4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Что для вас означает патриотизм?</a:t>
            </a:r>
            <a:endParaRPr/>
          </a:p>
          <a:p>
            <a:pPr indent="-453390" lvl="1" marL="906780" marR="0" rtl="0" algn="l">
              <a:lnSpc>
                <a:spcPct val="1283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Char char="•"/>
            </a:pPr>
            <a:r>
              <a:rPr b="0" i="0" lang="en-US" sz="4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Какие обязанности мы несём в деле защиты и укрепления независимости?</a:t>
            </a:r>
            <a:endParaRPr/>
          </a:p>
          <a:p>
            <a:pPr indent="-453390" lvl="1" marL="906780" marR="0" rtl="0" algn="l">
              <a:lnSpc>
                <a:spcPct val="1283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Char char="•"/>
            </a:pPr>
            <a:r>
              <a:rPr b="0" i="0" lang="en-US" sz="4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Какие действия необходимы для сохранения независимости страны?</a:t>
            </a:r>
            <a:endParaRPr/>
          </a:p>
          <a:p>
            <a:pPr indent="-453390" lvl="1" marL="906780" marR="0" rtl="0" algn="l">
              <a:lnSpc>
                <a:spcPct val="1283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Char char="•"/>
            </a:pPr>
            <a:r>
              <a:rPr b="0" i="0" lang="en-US" sz="4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Какой выбор, сделанный вашим поколением сегодня, может повлиять на Республику Молдова через 20 лет?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