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1" r:id="rId5"/>
    <p:sldId id="260" r:id="rId6"/>
    <p:sldId id="259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0" d="100"/>
          <a:sy n="80" d="100"/>
        </p:scale>
        <p:origin x="75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zitiv tit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o-RO"/>
              <a:t>Faceți clic pentru a edita stilul de subtitlu coordonator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1A45E-DCA1-4503-94C0-EA1A293E4A74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80B2A-F29A-4752-9984-B494AF84B2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46830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ine panoramică cu legend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o-RO"/>
              <a:t>Faceți clic pe pictogramă pentru a adăuga o imagine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1A45E-DCA1-4503-94C0-EA1A293E4A74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80B2A-F29A-4752-9984-B494AF84B2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30782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u și legend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1A45E-DCA1-4503-94C0-EA1A293E4A74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80B2A-F29A-4752-9984-B494AF84B2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44764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 cu legend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1A45E-DCA1-4503-94C0-EA1A293E4A74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80B2A-F29A-4752-9984-B494AF84B214}" type="slidenum">
              <a:rPr lang="en-US" smtClean="0"/>
              <a:t>‹#›</a:t>
            </a:fld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50955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de vizit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1A45E-DCA1-4503-94C0-EA1A293E4A74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80B2A-F29A-4752-9984-B494AF84B2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757080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oa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1A45E-DCA1-4503-94C0-EA1A293E4A74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80B2A-F29A-4752-9984-B494AF84B2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31631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oană cu trei imag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o-RO"/>
              <a:t>Faceți clic pe pictogramă pentru a adăuga o imagine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o-RO"/>
              <a:t>Faceți clic pe pictogramă pentru a adăuga o imagine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o-RO"/>
              <a:t>Faceți clic pe pictogramă pentru a adăuga o imagine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1A45E-DCA1-4503-94C0-EA1A293E4A74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80B2A-F29A-4752-9984-B494AF84B2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069216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ext vertical și tit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1A45E-DCA1-4503-94C0-EA1A293E4A74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80B2A-F29A-4752-9984-B494AF84B2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044926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lu vertical și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1A45E-DCA1-4503-94C0-EA1A293E4A74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80B2A-F29A-4752-9984-B494AF84B2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86044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u și conțin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1A45E-DCA1-4503-94C0-EA1A293E4A74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80B2A-F29A-4752-9984-B494AF84B2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80547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ntet secțiu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1A45E-DCA1-4503-94C0-EA1A293E4A74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80B2A-F29A-4752-9984-B494AF84B2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64719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uă tipuri de conțin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1A45E-DCA1-4503-94C0-EA1A293E4A74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80B2A-F29A-4752-9984-B494AF84B2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34387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ț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1A45E-DCA1-4503-94C0-EA1A293E4A74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80B2A-F29A-4752-9984-B494AF84B2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01484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Doar tit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1A45E-DCA1-4503-94C0-EA1A293E4A74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80B2A-F29A-4752-9984-B494AF84B2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46400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Necomple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1A45E-DCA1-4503-94C0-EA1A293E4A74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80B2A-F29A-4752-9984-B494AF84B2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59916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ținut cu legend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1A45E-DCA1-4503-94C0-EA1A293E4A74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80B2A-F29A-4752-9984-B494AF84B2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11453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ine cu legend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o-RO"/>
              <a:t>Faceți clic pe pictogramă pentru a adăuga o imagine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1A45E-DCA1-4503-94C0-EA1A293E4A74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80B2A-F29A-4752-9984-B494AF84B2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76050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79B1A45E-DCA1-4503-94C0-EA1A293E4A74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9DA80B2A-F29A-4752-9984-B494AF84B2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48134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72E35325-1052-46A3-925D-67A0E40EDEF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836613"/>
            <a:ext cx="9144000" cy="763587"/>
          </a:xfrm>
        </p:spPr>
        <p:txBody>
          <a:bodyPr/>
          <a:lstStyle/>
          <a:p>
            <a:r>
              <a:rPr lang="ro-MD" sz="3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Independența care ne unește</a:t>
            </a:r>
            <a:endParaRPr lang="en-US" dirty="0"/>
          </a:p>
        </p:txBody>
      </p:sp>
      <p:sp>
        <p:nvSpPr>
          <p:cNvPr id="3" name="Subtitlu 2">
            <a:extLst>
              <a:ext uri="{FF2B5EF4-FFF2-40B4-BE49-F238E27FC236}">
                <a16:creationId xmlns:a16="http://schemas.microsoft.com/office/drawing/2014/main" id="{F04A24A0-4B8F-455A-AEE0-7DD6D05059C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Substituent conținut 11">
            <a:extLst>
              <a:ext uri="{FF2B5EF4-FFF2-40B4-BE49-F238E27FC236}">
                <a16:creationId xmlns:a16="http://schemas.microsoft.com/office/drawing/2014/main" id="{6B4C6963-E15A-498B-8101-3BA505BCC1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3576" y="1810358"/>
            <a:ext cx="9115424" cy="4756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17067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stituent text 2">
            <a:extLst>
              <a:ext uri="{FF2B5EF4-FFF2-40B4-BE49-F238E27FC236}">
                <a16:creationId xmlns:a16="http://schemas.microsoft.com/office/drawing/2014/main" id="{E3FF89AC-80D2-4C7E-9258-B1DD78CD52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13774" y="981075"/>
            <a:ext cx="10351752" cy="4044565"/>
          </a:xfrm>
        </p:spPr>
        <p:txBody>
          <a:bodyPr>
            <a:normAutofit/>
          </a:bodyPr>
          <a:lstStyle/>
          <a:p>
            <a:r>
              <a:rPr lang="ro-RO" sz="2800" b="1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Obiectivele lecției</a:t>
            </a:r>
          </a:p>
          <a:p>
            <a:endParaRPr lang="ro-RO" cap="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ro-RO" sz="2400" cap="none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2400" cap="none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ă </a:t>
            </a:r>
            <a:r>
              <a:rPr lang="en-US" sz="2400" cap="none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promoveze</a:t>
            </a:r>
            <a:r>
              <a:rPr lang="en-US" sz="2400" cap="none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cap="none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convingerea</a:t>
            </a:r>
            <a:r>
              <a:rPr lang="en-US" sz="2400" cap="none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cap="none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că</a:t>
            </a:r>
            <a:r>
              <a:rPr lang="en-US" sz="2400" cap="none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cap="none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unitatea</a:t>
            </a:r>
            <a:r>
              <a:rPr lang="en-US" sz="2400" cap="none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cap="none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2400" cap="none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cap="none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solidaritatea</a:t>
            </a:r>
            <a:r>
              <a:rPr lang="en-US" sz="2400" cap="none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cap="none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între</a:t>
            </a:r>
            <a:r>
              <a:rPr lang="en-US" sz="2400" cap="none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cap="none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generații</a:t>
            </a:r>
            <a:r>
              <a:rPr lang="en-US" sz="2400" cap="none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cap="none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consolidează</a:t>
            </a:r>
            <a:r>
              <a:rPr lang="en-US" sz="2400" cap="none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cap="none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independența</a:t>
            </a:r>
            <a:r>
              <a:rPr lang="en-US" sz="2400" cap="none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cap="none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țării</a:t>
            </a:r>
            <a:endParaRPr lang="en-US" sz="2400" cap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en-US" sz="2400" cap="none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Să</a:t>
            </a:r>
            <a:r>
              <a:rPr lang="en-US" sz="2400" cap="none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cap="none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analizeze</a:t>
            </a:r>
            <a:r>
              <a:rPr lang="en-US" sz="2400" cap="none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critic </a:t>
            </a:r>
            <a:r>
              <a:rPr lang="en-US" sz="2400" cap="none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evenimentele</a:t>
            </a:r>
            <a:r>
              <a:rPr lang="en-US" sz="2400" cap="none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cap="none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proclamării</a:t>
            </a:r>
            <a:r>
              <a:rPr lang="en-US" sz="2400" cap="none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cap="none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independenței</a:t>
            </a:r>
            <a:r>
              <a:rPr lang="en-US" sz="2400" cap="none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cap="none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republicii</a:t>
            </a:r>
            <a:r>
              <a:rPr lang="en-US" sz="2400" cap="none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cap="none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moldova</a:t>
            </a:r>
            <a:endParaRPr lang="ro-RO" sz="2400" cap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en-US" sz="2400" cap="none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Să</a:t>
            </a:r>
            <a:r>
              <a:rPr lang="en-US" sz="2400" cap="none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cap="none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reflecteze</a:t>
            </a:r>
            <a:r>
              <a:rPr lang="en-US" sz="2400" cap="none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cap="none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asupra</a:t>
            </a:r>
            <a:r>
              <a:rPr lang="en-US" sz="2400" cap="none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cap="none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viziunii</a:t>
            </a:r>
            <a:r>
              <a:rPr lang="en-US" sz="2400" cap="none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cap="none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personale</a:t>
            </a:r>
            <a:r>
              <a:rPr lang="en-US" sz="2400" cap="none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cap="none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referitor</a:t>
            </a:r>
            <a:r>
              <a:rPr lang="en-US" sz="2400" cap="none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sz="2400" cap="none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viitorul</a:t>
            </a:r>
            <a:r>
              <a:rPr lang="en-US" sz="2400" cap="none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cap="none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republicii</a:t>
            </a:r>
            <a:r>
              <a:rPr lang="en-US" sz="2400" cap="none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cap="none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moldova</a:t>
            </a:r>
            <a:endParaRPr lang="en-US" sz="2400" cap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48217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ine 3">
            <a:extLst>
              <a:ext uri="{FF2B5EF4-FFF2-40B4-BE49-F238E27FC236}">
                <a16:creationId xmlns:a16="http://schemas.microsoft.com/office/drawing/2014/main" id="{48CE25CF-512C-4391-B6F0-3ED5B3D23C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143500" cy="6858000"/>
          </a:xfrm>
          <a:prstGeom prst="rect">
            <a:avLst/>
          </a:prstGeom>
        </p:spPr>
      </p:pic>
      <p:cxnSp>
        <p:nvCxnSpPr>
          <p:cNvPr id="6" name="Conector drept cu săgeată 5">
            <a:extLst>
              <a:ext uri="{FF2B5EF4-FFF2-40B4-BE49-F238E27FC236}">
                <a16:creationId xmlns:a16="http://schemas.microsoft.com/office/drawing/2014/main" id="{1291CD3A-5B40-44A0-832F-DF5F15B1CBC1}"/>
              </a:ext>
            </a:extLst>
          </p:cNvPr>
          <p:cNvCxnSpPr/>
          <p:nvPr/>
        </p:nvCxnSpPr>
        <p:spPr>
          <a:xfrm>
            <a:off x="1209675" y="3209925"/>
            <a:ext cx="1033462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Dreptunghi 6">
            <a:extLst>
              <a:ext uri="{FF2B5EF4-FFF2-40B4-BE49-F238E27FC236}">
                <a16:creationId xmlns:a16="http://schemas.microsoft.com/office/drawing/2014/main" id="{98CBC888-1AB2-487C-B69E-A6095C376A0F}"/>
              </a:ext>
            </a:extLst>
          </p:cNvPr>
          <p:cNvSpPr/>
          <p:nvPr/>
        </p:nvSpPr>
        <p:spPr>
          <a:xfrm>
            <a:off x="5324475" y="419506"/>
            <a:ext cx="6096000" cy="2491067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ro-MD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Amplasează pe axa timpului următoarele date:</a:t>
            </a:r>
            <a:endParaRPr lang="en-US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ro-MD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-anul în care s-a născut Republicii Moldova</a:t>
            </a:r>
            <a:endParaRPr lang="en-US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ro-MD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-anul în care te-ai născut</a:t>
            </a:r>
            <a:endParaRPr lang="en-US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ro-MD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-anul în care s-au născut părinții</a:t>
            </a:r>
            <a:endParaRPr lang="en-US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ro-MD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-anul în care s-au născut bunicii</a:t>
            </a:r>
            <a:endParaRPr lang="en-US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ro-MD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-anul în care suntem</a:t>
            </a:r>
            <a:endParaRPr lang="en-US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Dreptunghi 11">
            <a:extLst>
              <a:ext uri="{FF2B5EF4-FFF2-40B4-BE49-F238E27FC236}">
                <a16:creationId xmlns:a16="http://schemas.microsoft.com/office/drawing/2014/main" id="{37C2131D-F836-4F19-B8FB-40D6AFD25B43}"/>
              </a:ext>
            </a:extLst>
          </p:cNvPr>
          <p:cNvSpPr/>
          <p:nvPr/>
        </p:nvSpPr>
        <p:spPr>
          <a:xfrm>
            <a:off x="5495925" y="3509278"/>
            <a:ext cx="6457950" cy="30080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ro-MD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Ce observi?</a:t>
            </a:r>
            <a:endParaRPr lang="en-US" sz="1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ro-MD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Ce ai descoperit?</a:t>
            </a:r>
            <a:endParaRPr lang="en-US" sz="1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ro-MD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Ce cunoști despre contextul în care a fost proclamată independența Republicii Moldova?</a:t>
            </a:r>
            <a:endParaRPr lang="en-US" sz="1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ro-MD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Ce aspecte ale acestui moment istoric îți sunt mai puțin cunoscute?</a:t>
            </a:r>
            <a:endParaRPr lang="en-US" sz="1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ro-MD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Ce transformări importante ai include pe axa timpului pentru perioada 1991–2026?</a:t>
            </a:r>
            <a:endParaRPr lang="en-US" sz="1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ro-MD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Ce evenimente din viața familiei tale se intersectează cu istoria Republicii Moldova?</a:t>
            </a:r>
            <a:endParaRPr lang="en-US" sz="1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ro-MD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Ce crezi că va fi completat pe această axă în următorii 35 de ani?</a:t>
            </a:r>
            <a:endParaRPr lang="en-US" sz="1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o-MD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Care ar putea fi contribuția generației tale la istoria viitoare a țării?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85083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ine 1">
            <a:extLst>
              <a:ext uri="{FF2B5EF4-FFF2-40B4-BE49-F238E27FC236}">
                <a16:creationId xmlns:a16="http://schemas.microsoft.com/office/drawing/2014/main" id="{6A8E46B1-6074-4C9B-8866-6232B68338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31297" y="0"/>
            <a:ext cx="5260703" cy="6858000"/>
          </a:xfrm>
          <a:prstGeom prst="rect">
            <a:avLst/>
          </a:prstGeom>
        </p:spPr>
      </p:pic>
      <p:sp>
        <p:nvSpPr>
          <p:cNvPr id="3" name="Dreptunghi 2">
            <a:extLst>
              <a:ext uri="{FF2B5EF4-FFF2-40B4-BE49-F238E27FC236}">
                <a16:creationId xmlns:a16="http://schemas.microsoft.com/office/drawing/2014/main" id="{35146816-CF8E-414E-9702-657B8A1EFB3A}"/>
              </a:ext>
            </a:extLst>
          </p:cNvPr>
          <p:cNvSpPr/>
          <p:nvPr/>
        </p:nvSpPr>
        <p:spPr>
          <a:xfrm>
            <a:off x="219075" y="395868"/>
            <a:ext cx="6096000" cy="102778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15000"/>
              </a:lnSpc>
              <a:spcAft>
                <a:spcPts val="800"/>
              </a:spcAft>
            </a:pPr>
            <a:r>
              <a:rPr lang="ro-MD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Mesajului cu ocazia a 35 de ani de la proclamarea independenței Republicii Moldova, susținut de Maia Sandu, președinta Republicii Moldova.</a:t>
            </a:r>
            <a:endParaRPr lang="en-US" sz="16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Dreptunghi 3">
            <a:extLst>
              <a:ext uri="{FF2B5EF4-FFF2-40B4-BE49-F238E27FC236}">
                <a16:creationId xmlns:a16="http://schemas.microsoft.com/office/drawing/2014/main" id="{FF8AAB47-797B-4586-B15C-E8BD4C62159B}"/>
              </a:ext>
            </a:extLst>
          </p:cNvPr>
          <p:cNvSpPr/>
          <p:nvPr/>
        </p:nvSpPr>
        <p:spPr>
          <a:xfrm>
            <a:off x="323850" y="1582361"/>
            <a:ext cx="6096000" cy="4725396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ro-MD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Ce emoții ți-a trezit?</a:t>
            </a:r>
            <a:endParaRPr lang="en-US" sz="1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ro-MD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Ce titlu ați oferi mesajului?</a:t>
            </a:r>
            <a:endParaRPr lang="en-US" sz="1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ro-MD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Ce transmite mesajul?</a:t>
            </a:r>
            <a:endParaRPr lang="en-US" sz="1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ro-MD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Ce simboluri/elemente identitare ai văzut/auzit?</a:t>
            </a:r>
            <a:endParaRPr lang="en-US" sz="1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ro-MD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Ce responsabilități sunt invitați să aibă cetățenii în dezvoltarea țării?</a:t>
            </a:r>
            <a:endParaRPr lang="en-US" sz="1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ro-MD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Care dintre speranțele/idealurile generației independenței s-au îndeplinit?</a:t>
            </a:r>
            <a:endParaRPr lang="en-US" sz="1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ro-MD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Cum prețuim astăzi această moștenire?</a:t>
            </a:r>
            <a:endParaRPr lang="en-US" sz="1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ro-MD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Care idealuri încă nu s-au realizat în totalitate?</a:t>
            </a:r>
            <a:endParaRPr lang="en-US" sz="1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ro-MD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Care sunt idealurile voastre?</a:t>
            </a:r>
            <a:endParaRPr lang="en-US" sz="1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ro-MD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Ce mesaj este adresat direct sau indirect generației voastre?</a:t>
            </a:r>
            <a:endParaRPr lang="en-US" sz="1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o-MD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Ce responsabilități are generația ta pentru consolidarea independenței Republicii Moldova?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72797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ine 1">
            <a:extLst>
              <a:ext uri="{FF2B5EF4-FFF2-40B4-BE49-F238E27FC236}">
                <a16:creationId xmlns:a16="http://schemas.microsoft.com/office/drawing/2014/main" id="{E3DBA1F8-AA19-4432-AF3B-B3FA0595A4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34723" y="0"/>
            <a:ext cx="5257277" cy="6858000"/>
          </a:xfrm>
          <a:prstGeom prst="rect">
            <a:avLst/>
          </a:prstGeom>
        </p:spPr>
      </p:pic>
      <p:sp>
        <p:nvSpPr>
          <p:cNvPr id="3" name="Dreptunghi 2">
            <a:extLst>
              <a:ext uri="{FF2B5EF4-FFF2-40B4-BE49-F238E27FC236}">
                <a16:creationId xmlns:a16="http://schemas.microsoft.com/office/drawing/2014/main" id="{6CC9F99B-7C23-478C-AADE-B7D35DEC9754}"/>
              </a:ext>
            </a:extLst>
          </p:cNvPr>
          <p:cNvSpPr/>
          <p:nvPr/>
        </p:nvSpPr>
        <p:spPr>
          <a:xfrm>
            <a:off x="209550" y="522321"/>
            <a:ext cx="6096000" cy="472090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15000"/>
              </a:lnSpc>
              <a:spcAft>
                <a:spcPts val="800"/>
              </a:spcAft>
            </a:pPr>
            <a:endParaRPr lang="ro-MD" sz="2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800"/>
              </a:spcAft>
            </a:pPr>
            <a:r>
              <a:rPr lang="ro-MD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Mesajul președintelui/președintei 2061</a:t>
            </a:r>
          </a:p>
          <a:p>
            <a:pPr algn="ctr">
              <a:lnSpc>
                <a:spcPct val="115000"/>
              </a:lnSpc>
              <a:spcAft>
                <a:spcPts val="800"/>
              </a:spcAft>
            </a:pPr>
            <a:endParaRPr lang="en-US" sz="2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ro-MD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Elaborează un mesaj scurt, adresat cetățenilor Republicii Moldova, în care prezinți:</a:t>
            </a:r>
            <a:endParaRPr lang="en-US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SzPts val="1000"/>
              <a:buFont typeface="Calibri" panose="020F0502020204030204" pitchFamily="34" charset="0"/>
              <a:buChar char="-"/>
              <a:tabLst>
                <a:tab pos="457200" algn="l"/>
              </a:tabLst>
            </a:pPr>
            <a:r>
              <a:rPr lang="ro-MD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realizările țării în perioada 2026–2061;</a:t>
            </a:r>
            <a:endParaRPr lang="en-US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SzPts val="1000"/>
              <a:buFont typeface="Calibri" panose="020F0502020204030204" pitchFamily="34" charset="0"/>
              <a:buChar char="-"/>
              <a:tabLst>
                <a:tab pos="457200" algn="l"/>
              </a:tabLst>
            </a:pPr>
            <a:r>
              <a:rPr lang="ro-MD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provocările pe care societatea a reușit să le depășească;</a:t>
            </a:r>
            <a:endParaRPr lang="en-US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SzPts val="1000"/>
              <a:buFont typeface="Calibri" panose="020F0502020204030204" pitchFamily="34" charset="0"/>
              <a:buChar char="-"/>
              <a:tabLst>
                <a:tab pos="457200" algn="l"/>
              </a:tabLst>
            </a:pPr>
            <a:r>
              <a:rPr lang="ro-MD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locul Republicii Moldova în comunitatea statelor libere și democratice;</a:t>
            </a:r>
            <a:endParaRPr lang="en-US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800"/>
              </a:spcAft>
              <a:buSzPts val="1000"/>
              <a:buFont typeface="Calibri" panose="020F0502020204030204" pitchFamily="34" charset="0"/>
              <a:buChar char="-"/>
              <a:tabLst>
                <a:tab pos="457200" algn="l"/>
              </a:tabLst>
            </a:pPr>
            <a:r>
              <a:rPr lang="ro-MD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prioritățile pentru următoarele generații.</a:t>
            </a:r>
            <a:endParaRPr lang="en-US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ro-MD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Mesajul poate începe prin formula: „Dragi cetățeni, astăzi, la 70 de ani de la proclamarea independenței Republicii Moldova…”</a:t>
            </a:r>
            <a:endParaRPr lang="en-US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38881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ine 4">
            <a:extLst>
              <a:ext uri="{FF2B5EF4-FFF2-40B4-BE49-F238E27FC236}">
                <a16:creationId xmlns:a16="http://schemas.microsoft.com/office/drawing/2014/main" id="{0378FCA3-76AF-43C6-9232-B33E3083CA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3974" y="0"/>
            <a:ext cx="7058025" cy="6858000"/>
          </a:xfrm>
          <a:prstGeom prst="rect">
            <a:avLst/>
          </a:prstGeom>
        </p:spPr>
      </p:pic>
      <p:sp>
        <p:nvSpPr>
          <p:cNvPr id="6" name="Dreptunghi 5">
            <a:extLst>
              <a:ext uri="{FF2B5EF4-FFF2-40B4-BE49-F238E27FC236}">
                <a16:creationId xmlns:a16="http://schemas.microsoft.com/office/drawing/2014/main" id="{889EB878-72A5-432A-B065-849709DDB7FB}"/>
              </a:ext>
            </a:extLst>
          </p:cNvPr>
          <p:cNvSpPr/>
          <p:nvPr/>
        </p:nvSpPr>
        <p:spPr>
          <a:xfrm>
            <a:off x="371475" y="1555052"/>
            <a:ext cx="4476750" cy="29361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15000"/>
              </a:lnSpc>
              <a:spcAft>
                <a:spcPts val="800"/>
              </a:spcAft>
            </a:pPr>
            <a:r>
              <a:rPr lang="ro-MD" sz="16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Ce observi în mesajele colegilor?</a:t>
            </a:r>
            <a:endParaRPr lang="en-US" sz="1600" dirty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  <a:spcAft>
                <a:spcPts val="800"/>
              </a:spcAft>
            </a:pPr>
            <a:r>
              <a:rPr lang="ro-MD" sz="16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Care sunt ideile de bază?</a:t>
            </a:r>
            <a:endParaRPr lang="en-US" sz="1600" dirty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  <a:spcAft>
                <a:spcPts val="800"/>
              </a:spcAft>
            </a:pPr>
            <a:r>
              <a:rPr lang="ro-MD" sz="16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Ce au în comun mesajele de la 35 de ani și cel de la 70 de ani?</a:t>
            </a:r>
            <a:endParaRPr lang="en-US" sz="1600" dirty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  <a:spcAft>
                <a:spcPts val="800"/>
              </a:spcAft>
            </a:pPr>
            <a:r>
              <a:rPr lang="ro-MD" sz="16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Ce este diferit de mesajul actual?</a:t>
            </a:r>
            <a:endParaRPr lang="en-US" sz="1600" dirty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  <a:spcAft>
                <a:spcPts val="800"/>
              </a:spcAft>
            </a:pPr>
            <a:r>
              <a:rPr lang="ro-MD" sz="16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Care sunt realizările peste 35 de ani?</a:t>
            </a:r>
            <a:endParaRPr lang="en-US" sz="1600" dirty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  <a:spcAft>
                <a:spcPts val="800"/>
              </a:spcAft>
            </a:pPr>
            <a:r>
              <a:rPr lang="ro-MD" sz="16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Cum ai contribuit la aceste succese?</a:t>
            </a:r>
            <a:endParaRPr lang="en-US" sz="1600" dirty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/>
            <a:r>
              <a:rPr lang="ro-MD" sz="16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Ce moștenire lăsați următoarelor generații?</a:t>
            </a:r>
            <a:r>
              <a:rPr lang="ro-MD" sz="16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72779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BeFunky-collage – 2025-04-24T133617.647">
            <a:extLst>
              <a:ext uri="{FF2B5EF4-FFF2-40B4-BE49-F238E27FC236}">
                <a16:creationId xmlns:a16="http://schemas.microsoft.com/office/drawing/2014/main" id="{A58CF999-3A4C-4BB8-8CA6-1E2D1D876D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reptunghi 1">
            <a:extLst>
              <a:ext uri="{FF2B5EF4-FFF2-40B4-BE49-F238E27FC236}">
                <a16:creationId xmlns:a16="http://schemas.microsoft.com/office/drawing/2014/main" id="{2C667D61-CF68-4C92-B862-B46E8E9739BE}"/>
              </a:ext>
            </a:extLst>
          </p:cNvPr>
          <p:cNvSpPr/>
          <p:nvPr/>
        </p:nvSpPr>
        <p:spPr>
          <a:xfrm>
            <a:off x="3048000" y="5007918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o-MD" sz="2400" dirty="0">
                <a:solidFill>
                  <a:schemeClr val="bg2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Elaborează un mesaj adresat autorităților în legătură cu viziunea ta asupra proiectului de țară-Republica Moldova</a:t>
            </a:r>
            <a:endParaRPr lang="en-US" sz="3600" dirty="0">
              <a:solidFill>
                <a:schemeClr val="bg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3" name="Dreptunghi 2">
            <a:extLst>
              <a:ext uri="{FF2B5EF4-FFF2-40B4-BE49-F238E27FC236}">
                <a16:creationId xmlns:a16="http://schemas.microsoft.com/office/drawing/2014/main" id="{34B3352E-2C80-48B3-A20D-477D928070EB}"/>
              </a:ext>
            </a:extLst>
          </p:cNvPr>
          <p:cNvSpPr/>
          <p:nvPr/>
        </p:nvSpPr>
        <p:spPr>
          <a:xfrm>
            <a:off x="9048750" y="6525310"/>
            <a:ext cx="3048000" cy="1538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" dirty="0"/>
              <a:t>https://diez.md/2025/04/24/republica-moldova-prioritate-in-viitorul-buget-al-uniunii-europene-pentru-2028-2034/</a:t>
            </a:r>
          </a:p>
        </p:txBody>
      </p:sp>
    </p:spTree>
    <p:extLst>
      <p:ext uri="{BB962C8B-B14F-4D97-AF65-F5344CB8AC3E}">
        <p14:creationId xmlns:p14="http://schemas.microsoft.com/office/powerpoint/2010/main" val="845205169"/>
      </p:ext>
    </p:extLst>
  </p:cSld>
  <p:clrMapOvr>
    <a:masterClrMapping/>
  </p:clrMapOvr>
</p:sld>
</file>

<file path=ppt/theme/theme1.xml><?xml version="1.0" encoding="utf-8"?>
<a:theme xmlns:a="http://schemas.openxmlformats.org/drawingml/2006/main" name="Picătură">
  <a:themeElements>
    <a:clrScheme name="Picătură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Picătură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icătură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Picătură</Template>
  <TotalTime>35</TotalTime>
  <Words>428</Words>
  <Application>Microsoft Office PowerPoint</Application>
  <PresentationFormat>Ecran lat</PresentationFormat>
  <Paragraphs>50</Paragraphs>
  <Slides>7</Slides>
  <Notes>0</Notes>
  <HiddenSlides>0</HiddenSlides>
  <MMClips>0</MMClips>
  <ScaleCrop>false</ScaleCrop>
  <HeadingPairs>
    <vt:vector size="6" baseType="variant">
      <vt:variant>
        <vt:lpstr>Fonturi utilizate</vt:lpstr>
      </vt:variant>
      <vt:variant>
        <vt:i4>4</vt:i4>
      </vt:variant>
      <vt:variant>
        <vt:lpstr>Temă</vt:lpstr>
      </vt:variant>
      <vt:variant>
        <vt:i4>1</vt:i4>
      </vt:variant>
      <vt:variant>
        <vt:lpstr>Titluri diapozitive</vt:lpstr>
      </vt:variant>
      <vt:variant>
        <vt:i4>7</vt:i4>
      </vt:variant>
    </vt:vector>
  </HeadingPairs>
  <TitlesOfParts>
    <vt:vector size="12" baseType="lpstr">
      <vt:lpstr>Arial</vt:lpstr>
      <vt:lpstr>Calibri</vt:lpstr>
      <vt:lpstr>Times New Roman</vt:lpstr>
      <vt:lpstr>Tw Cen MT</vt:lpstr>
      <vt:lpstr>Picătură</vt:lpstr>
      <vt:lpstr>Independența care ne unește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Independența care ne unește</dc:title>
  <dc:creator>Petru Golban</dc:creator>
  <cp:lastModifiedBy>Petru Golban</cp:lastModifiedBy>
  <cp:revision>4</cp:revision>
  <dcterms:created xsi:type="dcterms:W3CDTF">2026-08-02T08:41:08Z</dcterms:created>
  <dcterms:modified xsi:type="dcterms:W3CDTF">2026-08-03T09:27:48Z</dcterms:modified>
</cp:coreProperties>
</file>