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iwXHzBKepy6qzDIEvIep3yW9ri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5449613" y="1235164"/>
            <a:ext cx="5665695" cy="1497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НЕЗАВИСИМОСТЬ, 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КОТОРАЯ ОБЪЕДИНЯЕТ НАС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>
            <p:ph idx="1" type="subTitle"/>
          </p:nvPr>
        </p:nvSpPr>
        <p:spPr>
          <a:xfrm>
            <a:off x="6275294" y="3405352"/>
            <a:ext cx="4392706" cy="1852448"/>
          </a:xfrm>
          <a:prstGeom prst="roundRect">
            <a:avLst>
              <a:gd fmla="val 1187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XII класс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1 сентября 2026 г.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13360" l="-378" r="-378" t="5165"/>
          <a:stretch/>
        </p:blipFill>
        <p:spPr>
          <a:xfrm>
            <a:off x="0" y="1"/>
            <a:ext cx="560201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21000"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8280"/>
            <a:ext cx="10515600" cy="972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00"/>
              <a:buFont typeface="Arial"/>
              <a:buNone/>
            </a:pPr>
            <a:r>
              <a:rPr lang="ru-RU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Цели:</a:t>
            </a: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496117" y="2268853"/>
            <a:ext cx="279053" cy="279053"/>
          </a:xfrm>
          <a:prstGeom prst="roundRect">
            <a:avLst>
              <a:gd fmla="val 18670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4374451" y="2245261"/>
            <a:ext cx="279053" cy="279053"/>
          </a:xfrm>
          <a:prstGeom prst="roundRect">
            <a:avLst>
              <a:gd fmla="val 18670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8205765" y="2265558"/>
            <a:ext cx="279053" cy="279053"/>
          </a:xfrm>
          <a:prstGeom prst="roundRect">
            <a:avLst>
              <a:gd fmla="val 18670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542625" y="2292107"/>
            <a:ext cx="186035" cy="232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ru-RU" sz="14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4420959" y="2265558"/>
            <a:ext cx="186035" cy="232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ru-RU" sz="14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8252273" y="2292107"/>
            <a:ext cx="186035" cy="232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ru-RU" sz="14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93602" y="2173064"/>
            <a:ext cx="2827611" cy="2708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Поддерживать идею о том, что устойчивое, инклюзивное и жизнеспособное общество является гарантом независимости Республики Молдова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4746522" y="2147580"/>
            <a:ext cx="2900026" cy="2708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Оценивать путь Республики Молдова как независимого и демократического государства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8802473" y="2116843"/>
            <a:ext cx="2467243" cy="26338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Осмысливать способы участия молодёжи в укреплении независимости и демократии в Республике Молдова</a:t>
            </a:r>
            <a:r>
              <a:rPr lang="ru-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1671776" y="5636517"/>
            <a:ext cx="8151763" cy="14288"/>
          </a:xfrm>
          <a:prstGeom prst="roundRect">
            <a:avLst>
              <a:gd fmla="val 49998" name="adj"/>
            </a:avLst>
          </a:prstGeom>
          <a:solidFill>
            <a:srgbClr val="4C4C4C">
              <a:alpha val="50196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838200" y="462492"/>
            <a:ext cx="10260723" cy="91020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ru-RU" sz="4000"/>
              <a:t>35 ЛЕТ НЕЗАВИСИМОСТИ РЕСПУБЛИКИ МОЛДОВА</a:t>
            </a:r>
            <a:r>
              <a:rPr lang="ru-RU" sz="3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600"/>
          </a:p>
        </p:txBody>
      </p:sp>
      <p:sp>
        <p:nvSpPr>
          <p:cNvPr id="108" name="Google Shape;108;p3"/>
          <p:cNvSpPr/>
          <p:nvPr/>
        </p:nvSpPr>
        <p:spPr>
          <a:xfrm>
            <a:off x="732905" y="1684217"/>
            <a:ext cx="10366018" cy="651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Независимость даёт нам свободу самостоятельно определять своё будущее </a:t>
            </a:r>
            <a:endParaRPr/>
          </a:p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объединяет нас общей ответственностью за его созидание и защиту</a:t>
            </a:r>
            <a:r>
              <a:rPr b="1" lang="ru-RU" sz="18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443719" y="2778568"/>
            <a:ext cx="3468412" cy="3159777"/>
          </a:xfrm>
          <a:prstGeom prst="roundRect">
            <a:avLst>
              <a:gd fmla="val 4842" name="adj"/>
            </a:avLst>
          </a:prstGeom>
          <a:solidFill>
            <a:srgbClr val="2E75B5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397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4327181" y="2766311"/>
            <a:ext cx="3521750" cy="3172034"/>
          </a:xfrm>
          <a:prstGeom prst="roundRect">
            <a:avLst>
              <a:gd fmla="val 4842" name="adj"/>
            </a:avLst>
          </a:prstGeom>
          <a:solidFill>
            <a:srgbClr val="FFFF00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397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8150856" y="2778568"/>
            <a:ext cx="3565952" cy="3159777"/>
          </a:xfrm>
          <a:prstGeom prst="roundRect">
            <a:avLst>
              <a:gd fmla="val 4842" name="adj"/>
            </a:avLst>
          </a:prstGeom>
          <a:solidFill>
            <a:srgbClr val="FF0000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397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617981" y="3037847"/>
            <a:ext cx="3119887" cy="2809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 даёт нам независимость</a:t>
            </a:r>
            <a:r>
              <a:rPr b="1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617981" y="3504326"/>
            <a:ext cx="3294150" cy="20451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Какие права и свободы дала независимость?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-Какие обязанности мы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несём как граждане?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4448442" y="3000730"/>
            <a:ext cx="3179692" cy="503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Какая ответственность </a:t>
            </a:r>
            <a:endParaRPr/>
          </a:p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нас возлагается</a:t>
            </a:r>
            <a:r>
              <a:rPr b="1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4448442" y="3504326"/>
            <a:ext cx="3308192" cy="2328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Каким образом каждый гражданин вносит вклад в развитие и безопасность Республики Молдова? 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государственные институты способствуют укреплению независимости Республики Молдова?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8263981" y="3000730"/>
            <a:ext cx="3028236" cy="2921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 мы строим вместе</a:t>
            </a:r>
            <a:r>
              <a:rPr b="1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8263980" y="3389468"/>
            <a:ext cx="3244847" cy="24437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 для вашего поколения означает быть активными гражданами независимого государства?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-Каким образом сегодня можно защищать независимость страны?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/>
          <p:nvPr/>
        </p:nvSpPr>
        <p:spPr>
          <a:xfrm>
            <a:off x="6306207" y="436818"/>
            <a:ext cx="5617778" cy="92952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 txBox="1"/>
          <p:nvPr>
            <p:ph type="title"/>
          </p:nvPr>
        </p:nvSpPr>
        <p:spPr>
          <a:xfrm>
            <a:off x="6461234" y="302063"/>
            <a:ext cx="537341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00"/>
              <a:buFont typeface="Arial"/>
              <a:buNone/>
            </a:pPr>
            <a:r>
              <a:rPr b="1" lang="ru-RU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Рефлексия</a:t>
            </a:r>
            <a:endParaRPr b="1"/>
          </a:p>
        </p:txBody>
      </p:sp>
      <p:sp>
        <p:nvSpPr>
          <p:cNvPr id="124" name="Google Shape;124;p4"/>
          <p:cNvSpPr/>
          <p:nvPr/>
        </p:nvSpPr>
        <p:spPr>
          <a:xfrm>
            <a:off x="6461233" y="1537888"/>
            <a:ext cx="5129047" cy="4883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Какие права и свободы дала независимость?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Какие обязанности мы несём как граждане?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Каким образом каждый гражданин вносит вклад в развитие и безопасность Республики Молдова?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Как государственные институты способствуют укреплению независимости Республики Молдова?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Что для вашего поколения означает быть активными гражданами независимого государства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Каким образом сегодня можно защищать независимость страны?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 b="-1605" l="18375" r="18318" t="1605"/>
          <a:stretch/>
        </p:blipFill>
        <p:spPr>
          <a:xfrm>
            <a:off x="-73573" y="0"/>
            <a:ext cx="6180084" cy="6989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/>
          <p:nvPr/>
        </p:nvSpPr>
        <p:spPr>
          <a:xfrm>
            <a:off x="1114097" y="105739"/>
            <a:ext cx="9417269" cy="91020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 txBox="1"/>
          <p:nvPr>
            <p:ph type="title"/>
          </p:nvPr>
        </p:nvSpPr>
        <p:spPr>
          <a:xfrm>
            <a:off x="1487425" y="112656"/>
            <a:ext cx="8610601" cy="927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/>
              <a:t>Достижения и вызовы независимости</a:t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638714" y="1079807"/>
            <a:ext cx="1030802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Проанализируйте три аспекта развития Республики Молдова за 35 лет независимости</a:t>
            </a:r>
            <a:r>
              <a:rPr b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descr="preencoded.png" id="133" name="Google Shape;133;p5"/>
          <p:cNvSpPr/>
          <p:nvPr/>
        </p:nvSpPr>
        <p:spPr>
          <a:xfrm>
            <a:off x="638714" y="2278042"/>
            <a:ext cx="3098418" cy="18432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descr="preencoded.png" id="134" name="Google Shape;134;p5"/>
          <p:cNvSpPr/>
          <p:nvPr/>
        </p:nvSpPr>
        <p:spPr>
          <a:xfrm>
            <a:off x="4167750" y="2300962"/>
            <a:ext cx="3378678" cy="1849847"/>
          </a:xfrm>
          <a:prstGeom prst="rect">
            <a:avLst/>
          </a:prstGeom>
          <a:noFill/>
          <a:ln>
            <a:noFill/>
          </a:ln>
        </p:spPr>
      </p:sp>
      <p:sp>
        <p:nvSpPr>
          <p:cNvPr descr="preencoded.png" id="135" name="Google Shape;135;p5"/>
          <p:cNvSpPr/>
          <p:nvPr/>
        </p:nvSpPr>
        <p:spPr>
          <a:xfrm>
            <a:off x="7804023" y="2282509"/>
            <a:ext cx="3493843" cy="1834342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5"/>
          <p:cNvSpPr/>
          <p:nvPr/>
        </p:nvSpPr>
        <p:spPr>
          <a:xfrm>
            <a:off x="2080779" y="1974663"/>
            <a:ext cx="158950" cy="3625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5513934" y="2126397"/>
            <a:ext cx="168622" cy="21074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9301427" y="2068613"/>
            <a:ext cx="168622" cy="21074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745427" y="2434169"/>
            <a:ext cx="2395984" cy="175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Достижения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766717" y="2909222"/>
            <a:ext cx="2628124" cy="9536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lang="ru-RU" sz="18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Достижения Республики Молдова с 1991 до 2026 года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4315905" y="2492544"/>
            <a:ext cx="2396058" cy="175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Вызовы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4362492" y="2962666"/>
            <a:ext cx="2816170" cy="1032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Вызовы Республики Молдова с 1991 до 2026 года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7901417" y="2480926"/>
            <a:ext cx="2395984" cy="175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Ответственность молодого поколения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8060534" y="2962666"/>
            <a:ext cx="3129945" cy="10819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000"/>
              <a:buFont typeface="Arial"/>
              <a:buNone/>
            </a:pPr>
            <a:r>
              <a:rPr lang="ru-RU" sz="20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Ответственность молодого  поколения за настоящее и будущее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638714" y="4331143"/>
            <a:ext cx="10731555" cy="45719"/>
          </a:xfrm>
          <a:prstGeom prst="roundRect">
            <a:avLst>
              <a:gd fmla="val 49998" name="adj"/>
            </a:avLst>
          </a:prstGeom>
          <a:solidFill>
            <a:srgbClr val="4C4C4C">
              <a:alpha val="50196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638714" y="4469387"/>
            <a:ext cx="8151763" cy="175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Arial"/>
              <a:buNone/>
            </a:pPr>
            <a:r>
              <a:rPr b="1" lang="ru-RU" sz="180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Рефлексия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405337" y="4665456"/>
            <a:ext cx="5988763" cy="1506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Какие преобразования, произошедшие после 1991 года, вы считаете наиболее значимыми?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они способствовали укреплению демократического государства?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изменилась жизнь людей?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Какие угрозы существуют для независимости и демократии? </a:t>
            </a:r>
            <a:endParaRPr/>
          </a:p>
        </p:txBody>
      </p:sp>
      <p:sp>
        <p:nvSpPr>
          <p:cNvPr id="148" name="Google Shape;148;p5"/>
          <p:cNvSpPr/>
          <p:nvPr/>
        </p:nvSpPr>
        <p:spPr>
          <a:xfrm>
            <a:off x="6543675" y="4665456"/>
            <a:ext cx="5269724" cy="1819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Каким образом дезинформация, пропаганда, коррупция или недостаточная гражданская активность угрожают независимости?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Какие существуют пути преодоления этих угроз?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молодёжь влияет на эти процессы?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Какой выбор, сделанный сегодня, может привести к важным изменениям для страны в ближайшие годы?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>
            <a:off x="6517345" y="5068363"/>
            <a:ext cx="5390876" cy="1710808"/>
          </a:xfrm>
          <a:prstGeom prst="roundRect">
            <a:avLst>
              <a:gd fmla="val 16667" name="adj"/>
            </a:avLst>
          </a:prstGeom>
          <a:solidFill>
            <a:srgbClr val="FFC000">
              <a:alpha val="72157"/>
            </a:srgbClr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290338" y="4812625"/>
            <a:ext cx="4870929" cy="1703790"/>
          </a:xfrm>
          <a:prstGeom prst="roundRect">
            <a:avLst>
              <a:gd fmla="val 16667" name="adj"/>
            </a:avLst>
          </a:prstGeom>
          <a:solidFill>
            <a:srgbClr val="00B0F0">
              <a:alpha val="67059"/>
            </a:srgbClr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6492573" y="3218322"/>
            <a:ext cx="5415648" cy="1749159"/>
          </a:xfrm>
          <a:prstGeom prst="roundRect">
            <a:avLst>
              <a:gd fmla="val 16667" name="adj"/>
            </a:avLst>
          </a:prstGeom>
          <a:solidFill>
            <a:srgbClr val="0070C0">
              <a:alpha val="52941"/>
            </a:srgbClr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290338" y="3218322"/>
            <a:ext cx="4861144" cy="150192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1387364" y="370667"/>
            <a:ext cx="9417269" cy="910209"/>
          </a:xfrm>
          <a:prstGeom prst="roundRect">
            <a:avLst>
              <a:gd fmla="val 16667" name="adj"/>
            </a:avLst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 txBox="1"/>
          <p:nvPr>
            <p:ph type="title"/>
          </p:nvPr>
        </p:nvSpPr>
        <p:spPr>
          <a:xfrm>
            <a:off x="923925" y="365125"/>
            <a:ext cx="10429875" cy="804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ct val="100000"/>
              <a:buFont typeface="Arial"/>
              <a:buNone/>
            </a:pPr>
            <a:r>
              <a:rPr lang="ru-RU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Молодежь – партнеры независимости</a:t>
            </a:r>
            <a:endParaRPr/>
          </a:p>
        </p:txBody>
      </p:sp>
      <p:sp>
        <p:nvSpPr>
          <p:cNvPr id="159" name="Google Shape;159;p6"/>
          <p:cNvSpPr txBox="1"/>
          <p:nvPr>
            <p:ph idx="1" type="body"/>
          </p:nvPr>
        </p:nvSpPr>
        <p:spPr>
          <a:xfrm>
            <a:off x="838200" y="1502395"/>
            <a:ext cx="10515600" cy="1422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/>
              <a:t>Поразмышляйте о вкладе молодёжи в построение инклюзивного, устойчивого и жизнеспособного общества в Республике Молдова в ближайшие 35 лет.</a:t>
            </a:r>
            <a:endParaRPr/>
          </a:p>
        </p:txBody>
      </p:sp>
      <p:sp>
        <p:nvSpPr>
          <p:cNvPr id="160" name="Google Shape;160;p6"/>
          <p:cNvSpPr/>
          <p:nvPr/>
        </p:nvSpPr>
        <p:spPr>
          <a:xfrm>
            <a:off x="448823" y="3348435"/>
            <a:ext cx="4160692" cy="192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b="1"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Личное видение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5221757" y="3696809"/>
            <a:ext cx="385354" cy="45719"/>
          </a:xfrm>
          <a:prstGeom prst="roundRect">
            <a:avLst>
              <a:gd fmla="val 49998" name="adj"/>
            </a:avLst>
          </a:prstGeom>
          <a:solidFill>
            <a:srgbClr val="CCC4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5677579" y="3531240"/>
            <a:ext cx="270346" cy="270346"/>
          </a:xfrm>
          <a:prstGeom prst="roundRect">
            <a:avLst>
              <a:gd fmla="val 18669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5671359" y="3504570"/>
            <a:ext cx="3129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5670429" y="4905794"/>
            <a:ext cx="270346" cy="270346"/>
          </a:xfrm>
          <a:prstGeom prst="roundRect">
            <a:avLst>
              <a:gd fmla="val 18669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5651699" y="4213174"/>
            <a:ext cx="270346" cy="270346"/>
          </a:xfrm>
          <a:prstGeom prst="roundRect">
            <a:avLst>
              <a:gd fmla="val 18669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5649148" y="5724145"/>
            <a:ext cx="270346" cy="270346"/>
          </a:xfrm>
          <a:prstGeom prst="roundRect">
            <a:avLst>
              <a:gd fmla="val 18669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blurRad="127" rotWithShape="0" algn="bl" dir="2700000" dist="15240">
              <a:srgbClr val="CCC4B8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5740704" y="3425039"/>
            <a:ext cx="151077" cy="2951485"/>
          </a:xfrm>
          <a:prstGeom prst="roundRect">
            <a:avLst>
              <a:gd fmla="val 49998" name="adj"/>
            </a:avLst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406079" y="3799952"/>
            <a:ext cx="4480245" cy="920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Каким ты видишь себя </a:t>
            </a:r>
            <a:endParaRPr/>
          </a:p>
          <a:p>
            <a:pPr indent="0" lvl="0" marL="0" marR="0" rtl="0" algn="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через 35 лет?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6481003" y="3619717"/>
            <a:ext cx="5427218" cy="914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Какой будет Республика Молдова в 70 лет Независимости?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5998267" y="4322530"/>
            <a:ext cx="473120" cy="51633"/>
          </a:xfrm>
          <a:prstGeom prst="roundRect">
            <a:avLst>
              <a:gd fmla="val 49998" name="adj"/>
            </a:avLst>
          </a:prstGeom>
          <a:solidFill>
            <a:srgbClr val="CCC4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 flipH="1" rot="10800000">
            <a:off x="5215095" y="5100784"/>
            <a:ext cx="419606" cy="45719"/>
          </a:xfrm>
          <a:prstGeom prst="roundRect">
            <a:avLst>
              <a:gd fmla="val 49998" name="adj"/>
            </a:avLst>
          </a:prstGeom>
          <a:solidFill>
            <a:srgbClr val="CCC4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 flipH="1" rot="10800000">
            <a:off x="6013854" y="5900907"/>
            <a:ext cx="469644" cy="45719"/>
          </a:xfrm>
          <a:prstGeom prst="roundRect">
            <a:avLst>
              <a:gd fmla="val 49998" name="adj"/>
            </a:avLst>
          </a:prstGeom>
          <a:solidFill>
            <a:srgbClr val="CCC4B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572050" y="4806900"/>
            <a:ext cx="4037700" cy="1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b="1"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Достижения и гордость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51898" y="5146503"/>
            <a:ext cx="4849562" cy="845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Какими достижениями мы бу</a:t>
            </a:r>
            <a:r>
              <a:rPr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д</a:t>
            </a:r>
            <a:r>
              <a:rPr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ем гордиться?</a:t>
            </a:r>
            <a:r>
              <a:rPr lang="ru-RU" sz="225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??</a:t>
            </a:r>
            <a:endParaRPr sz="22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6629351" y="5082266"/>
            <a:ext cx="3475062" cy="1877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b="1" lang="ru-RU" sz="2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Твой вклад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6629351" y="5384798"/>
            <a:ext cx="5507964" cy="13739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lang="ru-RU" sz="22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Чем ты можешь содействовать укреплению Независимости Республики Молдова?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5659790" y="4175476"/>
            <a:ext cx="3129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5640434" y="4906557"/>
            <a:ext cx="3129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5649148" y="5719858"/>
            <a:ext cx="3129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6675210" y="3323591"/>
            <a:ext cx="3475062" cy="1877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000"/>
              <a:buFont typeface="Arial"/>
              <a:buNone/>
            </a:pPr>
            <a:r>
              <a:rPr b="1" lang="ru-RU" sz="20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Молдова в 70 лет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/>
          <p:nvPr/>
        </p:nvSpPr>
        <p:spPr>
          <a:xfrm>
            <a:off x="1450426" y="349447"/>
            <a:ext cx="9417269" cy="910209"/>
          </a:xfrm>
          <a:prstGeom prst="roundRect">
            <a:avLst>
              <a:gd fmla="val 16667" name="adj"/>
            </a:avLst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 txBox="1"/>
          <p:nvPr>
            <p:ph type="title"/>
          </p:nvPr>
        </p:nvSpPr>
        <p:spPr>
          <a:xfrm>
            <a:off x="1734206" y="365125"/>
            <a:ext cx="8849711" cy="915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ct val="100000"/>
              <a:buFont typeface="Arial"/>
              <a:buNone/>
            </a:pPr>
            <a:r>
              <a:rPr lang="ru-RU" sz="32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Вместе строим будущее Республики Молдова</a:t>
            </a:r>
            <a:endParaRPr sz="3200"/>
          </a:p>
        </p:txBody>
      </p:sp>
      <p:sp>
        <p:nvSpPr>
          <p:cNvPr id="187" name="Google Shape;187;p7"/>
          <p:cNvSpPr/>
          <p:nvPr/>
        </p:nvSpPr>
        <p:spPr>
          <a:xfrm>
            <a:off x="5852036" y="1493274"/>
            <a:ext cx="6046106" cy="2861478"/>
          </a:xfrm>
          <a:prstGeom prst="roundRect">
            <a:avLst>
              <a:gd fmla="val 5802" name="adj"/>
            </a:avLst>
          </a:prstGeom>
          <a:solidFill>
            <a:srgbClr val="DDEA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6496922" y="1528898"/>
            <a:ext cx="5134280" cy="3178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ru-R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Диалог поколений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5896303" y="1921135"/>
            <a:ext cx="6022858" cy="2012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Обсудите с родителями, членами расширенной семьи и учащимися начальных классов, какой они видят Республику Молдова к её 70-летию независимости.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6689806" y="6212122"/>
            <a:ext cx="4750165" cy="447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Создание цифровой галереи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1436138" y="1406658"/>
            <a:ext cx="14288" cy="421704"/>
          </a:xfrm>
          <a:prstGeom prst="roundRect">
            <a:avLst>
              <a:gd fmla="val 49998" name="adj"/>
            </a:avLst>
          </a:prstGeom>
          <a:solidFill>
            <a:srgbClr val="9C928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2541725" y="4995831"/>
            <a:ext cx="3533254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200"/>
              <a:buFont typeface="Arial"/>
              <a:buNone/>
            </a:pPr>
            <a:r>
              <a:rPr b="1" lang="ru-RU" sz="12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Цитаты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eencoded.png" id="193" name="Google Shape;193;p7"/>
          <p:cNvSpPr/>
          <p:nvPr/>
        </p:nvSpPr>
        <p:spPr>
          <a:xfrm>
            <a:off x="2090634" y="4974919"/>
            <a:ext cx="310083" cy="310083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7"/>
          <p:cNvSpPr/>
          <p:nvPr/>
        </p:nvSpPr>
        <p:spPr>
          <a:xfrm>
            <a:off x="2090634" y="5226886"/>
            <a:ext cx="3984345" cy="471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Слова и мысли о будущем страны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eencoded.png" id="195" name="Google Shape;195;p7"/>
          <p:cNvSpPr/>
          <p:nvPr/>
        </p:nvSpPr>
        <p:spPr>
          <a:xfrm>
            <a:off x="1999098" y="5934609"/>
            <a:ext cx="310083" cy="310083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7"/>
          <p:cNvSpPr/>
          <p:nvPr/>
        </p:nvSpPr>
        <p:spPr>
          <a:xfrm>
            <a:off x="2400717" y="5934609"/>
            <a:ext cx="3533254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200"/>
              <a:buFont typeface="Arial"/>
              <a:buNone/>
            </a:pPr>
            <a:r>
              <a:rPr b="1" lang="ru-RU" sz="12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Фотографии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999098" y="6197513"/>
            <a:ext cx="3852938" cy="301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Фото Молдовы сегодня и завтра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eencoded.png" id="198" name="Google Shape;198;p7"/>
          <p:cNvSpPr/>
          <p:nvPr/>
        </p:nvSpPr>
        <p:spPr>
          <a:xfrm>
            <a:off x="6689806" y="4979615"/>
            <a:ext cx="310083" cy="310083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7"/>
          <p:cNvSpPr/>
          <p:nvPr/>
        </p:nvSpPr>
        <p:spPr>
          <a:xfrm>
            <a:off x="7141067" y="5004557"/>
            <a:ext cx="3442850" cy="185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Arial"/>
              <a:buNone/>
            </a:pPr>
            <a:r>
              <a:rPr b="1" lang="ru-RU" sz="1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Короткие тексты и рисунки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6689806" y="5312240"/>
            <a:ext cx="2734543" cy="244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Arial"/>
              <a:buNone/>
            </a:pPr>
            <a:r>
              <a:rPr lang="ru-RU" sz="1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Творческое выражение будущего  Молдовы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eencoded.png" id="201" name="Google Shape;201;p7"/>
          <p:cNvSpPr/>
          <p:nvPr/>
        </p:nvSpPr>
        <p:spPr>
          <a:xfrm>
            <a:off x="6689806" y="5876491"/>
            <a:ext cx="310083" cy="310083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7"/>
          <p:cNvSpPr/>
          <p:nvPr/>
        </p:nvSpPr>
        <p:spPr>
          <a:xfrm>
            <a:off x="7141067" y="5934607"/>
            <a:ext cx="3533329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Arial"/>
              <a:buNone/>
            </a:pPr>
            <a:r>
              <a:rPr b="1" lang="ru-RU" sz="14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Аудио и видео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6689806" y="5785391"/>
            <a:ext cx="3533329" cy="1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Calibri"/>
              <a:buNone/>
            </a:pPr>
            <a:r>
              <a:t/>
            </a:r>
            <a:endParaRPr sz="950">
              <a:solidFill>
                <a:srgbClr val="4C4C4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Calibri"/>
              <a:buNone/>
            </a:pPr>
            <a:r>
              <a:t/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6138" y="1975364"/>
            <a:ext cx="4124325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 amt="17000"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"/>
          <p:cNvSpPr txBox="1"/>
          <p:nvPr>
            <p:ph type="title"/>
          </p:nvPr>
        </p:nvSpPr>
        <p:spPr>
          <a:xfrm>
            <a:off x="838200" y="365126"/>
            <a:ext cx="10515600" cy="706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Ценности и ответственность за будущее</a:t>
            </a:r>
            <a:endParaRPr/>
          </a:p>
        </p:txBody>
      </p:sp>
      <p:pic>
        <p:nvPicPr>
          <p:cNvPr descr="preencoded.png" id="210" name="Google Shape;21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5738" y="2125133"/>
            <a:ext cx="2853110" cy="28531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1" name="Google Shape;21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5738" y="2125133"/>
            <a:ext cx="2853110" cy="2853110"/>
          </a:xfrm>
          <a:prstGeom prst="rect">
            <a:avLst/>
          </a:prstGeom>
          <a:noFill/>
          <a:ln>
            <a:noFill/>
          </a:ln>
        </p:spPr>
      </p:pic>
      <p:sp>
        <p:nvSpPr>
          <p:cNvPr descr="preencoded.png" id="212" name="Google Shape;212;p8"/>
          <p:cNvSpPr/>
          <p:nvPr/>
        </p:nvSpPr>
        <p:spPr>
          <a:xfrm>
            <a:off x="5765245" y="2641828"/>
            <a:ext cx="185589" cy="185589"/>
          </a:xfrm>
          <a:prstGeom prst="rect">
            <a:avLst/>
          </a:prstGeom>
          <a:noFill/>
          <a:ln>
            <a:noFill/>
          </a:ln>
        </p:spPr>
      </p:sp>
      <p:pic>
        <p:nvPicPr>
          <p:cNvPr descr="preencoded.png" id="213" name="Google Shape;21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5738" y="2125133"/>
            <a:ext cx="2853110" cy="2853110"/>
          </a:xfrm>
          <a:prstGeom prst="rect">
            <a:avLst/>
          </a:prstGeom>
          <a:noFill/>
          <a:ln>
            <a:noFill/>
          </a:ln>
        </p:spPr>
      </p:pic>
      <p:sp>
        <p:nvSpPr>
          <p:cNvPr descr="preencoded.png" id="214" name="Google Shape;214;p8"/>
          <p:cNvSpPr/>
          <p:nvPr/>
        </p:nvSpPr>
        <p:spPr>
          <a:xfrm>
            <a:off x="7156416" y="2884641"/>
            <a:ext cx="185589" cy="185589"/>
          </a:xfrm>
          <a:prstGeom prst="rect">
            <a:avLst/>
          </a:prstGeom>
          <a:noFill/>
          <a:ln>
            <a:noFill/>
          </a:ln>
        </p:spPr>
      </p:sp>
      <p:pic>
        <p:nvPicPr>
          <p:cNvPr descr="preencoded.png" id="215" name="Google Shape;215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05738" y="2125133"/>
            <a:ext cx="2853110" cy="2853110"/>
          </a:xfrm>
          <a:prstGeom prst="rect">
            <a:avLst/>
          </a:prstGeom>
          <a:noFill/>
          <a:ln>
            <a:noFill/>
          </a:ln>
        </p:spPr>
      </p:pic>
      <p:sp>
        <p:nvSpPr>
          <p:cNvPr descr="preencoded.png" id="216" name="Google Shape;216;p8"/>
          <p:cNvSpPr/>
          <p:nvPr/>
        </p:nvSpPr>
        <p:spPr>
          <a:xfrm>
            <a:off x="6913603" y="4275811"/>
            <a:ext cx="185589" cy="185589"/>
          </a:xfrm>
          <a:prstGeom prst="rect">
            <a:avLst/>
          </a:prstGeom>
          <a:noFill/>
          <a:ln>
            <a:noFill/>
          </a:ln>
        </p:spPr>
      </p:sp>
      <p:pic>
        <p:nvPicPr>
          <p:cNvPr descr="preencoded.png" id="217" name="Google Shape;21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5738" y="2125133"/>
            <a:ext cx="2853110" cy="2853110"/>
          </a:xfrm>
          <a:prstGeom prst="rect">
            <a:avLst/>
          </a:prstGeom>
          <a:noFill/>
          <a:ln>
            <a:noFill/>
          </a:ln>
        </p:spPr>
      </p:pic>
      <p:sp>
        <p:nvSpPr>
          <p:cNvPr descr="preencoded.png" id="218" name="Google Shape;218;p8"/>
          <p:cNvSpPr/>
          <p:nvPr/>
        </p:nvSpPr>
        <p:spPr>
          <a:xfrm>
            <a:off x="5522432" y="4032998"/>
            <a:ext cx="185589" cy="185589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p8"/>
          <p:cNvSpPr/>
          <p:nvPr/>
        </p:nvSpPr>
        <p:spPr>
          <a:xfrm>
            <a:off x="2009609" y="2447979"/>
            <a:ext cx="2463254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Независимость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2033029" y="2871768"/>
            <a:ext cx="2463254" cy="1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950"/>
              <a:buFont typeface="Arial"/>
              <a:buNone/>
            </a:pPr>
            <a:r>
              <a:rPr lang="ru-RU" sz="95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Историческое достижение и выбор дня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8"/>
          <p:cNvSpPr/>
          <p:nvPr/>
        </p:nvSpPr>
        <p:spPr>
          <a:xfrm>
            <a:off x="2139978" y="4017751"/>
            <a:ext cx="2463254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Совместное строительство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/>
          <p:nvPr/>
        </p:nvSpPr>
        <p:spPr>
          <a:xfrm>
            <a:off x="2033029" y="4473017"/>
            <a:ext cx="2463254" cy="396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950"/>
              <a:buFont typeface="Arial"/>
              <a:buNone/>
            </a:pPr>
            <a:r>
              <a:rPr lang="ru-RU" sz="95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Инклюзивная и устойчивая страна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8391723" y="2450743"/>
            <a:ext cx="2463329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Свобода и ответственность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8368303" y="2778972"/>
            <a:ext cx="2463329" cy="396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807"/>
              <a:buFont typeface="Arial"/>
              <a:buNone/>
            </a:pPr>
            <a:r>
              <a:rPr lang="ru-RU" sz="808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Свобода, сопровождаемая ответственностью за развитие сообщества</a:t>
            </a:r>
            <a:endParaRPr sz="80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8375542" y="3973299"/>
            <a:ext cx="2463329" cy="193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b="1" lang="ru-RU" sz="160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Разнообразие и единство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8368302" y="4481280"/>
            <a:ext cx="2463329" cy="198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950"/>
              <a:buFont typeface="Arial"/>
              <a:buNone/>
            </a:pPr>
            <a:r>
              <a:rPr lang="ru-RU" sz="95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Все мы разные, но все мы - Молдова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2026-08-03T14:34:53Z</dcterms:created>
  <dc:creator>PC</dc:creator>
</cp:coreProperties>
</file>