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Arial Nova Condensed" panose="020B0604020202020204" charset="0"/>
      <p:regular r:id="rId16"/>
    </p:embeddedFont>
    <p:embeddedFont>
      <p:font typeface="Arimo" panose="020B0604020202020204" charset="0"/>
      <p:regular r:id="rId17"/>
    </p:embeddedFont>
    <p:embeddedFont>
      <p:font typeface="Canva Sans Bold" panose="020B0604020202020204" charset="0"/>
      <p:regular r:id="rId18"/>
    </p:embeddedFont>
    <p:embeddedFont>
      <p:font typeface="Lato" panose="020F0502020204030203" pitchFamily="34" charset="0"/>
      <p:regular r:id="rId19"/>
    </p:embeddedFont>
    <p:embeddedFont>
      <p:font typeface="Lato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ro.wikipedia.org/wiki/Parlamentul_Republicii_Moldova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81720" y="-218676"/>
            <a:ext cx="1410420" cy="10724351"/>
            <a:chOff x="0" y="0"/>
            <a:chExt cx="371469" cy="28245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1469" cy="2824520"/>
            </a:xfrm>
            <a:custGeom>
              <a:avLst/>
              <a:gdLst/>
              <a:ahLst/>
              <a:cxnLst/>
              <a:rect l="l" t="t" r="r" b="b"/>
              <a:pathLst>
                <a:path w="371469" h="2824520">
                  <a:moveTo>
                    <a:pt x="0" y="0"/>
                  </a:moveTo>
                  <a:lnTo>
                    <a:pt x="371469" y="0"/>
                  </a:lnTo>
                  <a:lnTo>
                    <a:pt x="371469" y="2824520"/>
                  </a:lnTo>
                  <a:lnTo>
                    <a:pt x="0" y="2824520"/>
                  </a:lnTo>
                  <a:close/>
                </a:path>
              </a:pathLst>
            </a:custGeom>
            <a:solidFill>
              <a:srgbClr val="7C898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71469" cy="28626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229320" y="-66276"/>
            <a:ext cx="1258020" cy="1655660"/>
            <a:chOff x="0" y="0"/>
            <a:chExt cx="331330" cy="43605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1330" cy="436059"/>
            </a:xfrm>
            <a:custGeom>
              <a:avLst/>
              <a:gdLst/>
              <a:ahLst/>
              <a:cxnLst/>
              <a:rect l="l" t="t" r="r" b="b"/>
              <a:pathLst>
                <a:path w="331330" h="436059">
                  <a:moveTo>
                    <a:pt x="0" y="0"/>
                  </a:moveTo>
                  <a:lnTo>
                    <a:pt x="331330" y="0"/>
                  </a:lnTo>
                  <a:lnTo>
                    <a:pt x="331330" y="436059"/>
                  </a:lnTo>
                  <a:lnTo>
                    <a:pt x="0" y="436059"/>
                  </a:lnTo>
                  <a:close/>
                </a:path>
              </a:pathLst>
            </a:custGeom>
            <a:solidFill>
              <a:srgbClr val="25343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31330" cy="4741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71999" y="271999"/>
            <a:ext cx="7908899" cy="9743002"/>
            <a:chOff x="0" y="0"/>
            <a:chExt cx="812800" cy="100129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1001291"/>
            </a:xfrm>
            <a:custGeom>
              <a:avLst/>
              <a:gdLst/>
              <a:ahLst/>
              <a:cxnLst/>
              <a:rect l="l" t="t" r="r" b="b"/>
              <a:pathLst>
                <a:path w="812800" h="1001291">
                  <a:moveTo>
                    <a:pt x="0" y="0"/>
                  </a:moveTo>
                  <a:lnTo>
                    <a:pt x="812800" y="0"/>
                  </a:lnTo>
                  <a:lnTo>
                    <a:pt x="812800" y="1001291"/>
                  </a:lnTo>
                  <a:lnTo>
                    <a:pt x="0" y="1001291"/>
                  </a:lnTo>
                  <a:close/>
                </a:path>
              </a:pathLst>
            </a:custGeom>
            <a:blipFill>
              <a:blip r:embed="rId2"/>
              <a:stretch>
                <a:fillRect l="-62832" r="-62832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9256123" y="3137023"/>
            <a:ext cx="8384422" cy="3751698"/>
            <a:chOff x="0" y="0"/>
            <a:chExt cx="11179230" cy="5002264"/>
          </a:xfrm>
        </p:grpSpPr>
        <p:sp>
          <p:nvSpPr>
            <p:cNvPr id="11" name="TextBox 11"/>
            <p:cNvSpPr txBox="1"/>
            <p:nvPr/>
          </p:nvSpPr>
          <p:spPr>
            <a:xfrm>
              <a:off x="161667" y="9525"/>
              <a:ext cx="10356836" cy="3444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0260"/>
                </a:lnSpc>
              </a:pPr>
              <a:r>
                <a:rPr lang="en-US" sz="8550" b="1">
                  <a:solidFill>
                    <a:srgbClr val="253439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Independența care ne unește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1667" y="4354564"/>
              <a:ext cx="10356836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900"/>
                </a:lnSpc>
              </a:pPr>
              <a:r>
                <a:rPr lang="en-US" sz="3000" spc="-60">
                  <a:solidFill>
                    <a:srgbClr val="253439"/>
                  </a:solidFill>
                  <a:latin typeface="Lato"/>
                  <a:ea typeface="Lato"/>
                  <a:cs typeface="Lato"/>
                  <a:sym typeface="Lato"/>
                </a:rPr>
                <a:t>1 septembrie, 2026</a:t>
              </a:r>
            </a:p>
          </p:txBody>
        </p:sp>
        <p:sp>
          <p:nvSpPr>
            <p:cNvPr id="13" name="AutoShape 13"/>
            <p:cNvSpPr/>
            <p:nvPr/>
          </p:nvSpPr>
          <p:spPr>
            <a:xfrm>
              <a:off x="0" y="3875453"/>
              <a:ext cx="11179230" cy="0"/>
            </a:xfrm>
            <a:prstGeom prst="line">
              <a:avLst/>
            </a:prstGeom>
            <a:ln w="139700" cap="flat">
              <a:solidFill>
                <a:srgbClr val="253439"/>
              </a:solidFill>
              <a:prstDash val="solid"/>
              <a:headEnd type="none" w="sm" len="sm"/>
              <a:tailEnd type="none" w="sm" len="sm"/>
            </a:ln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81720" y="-218676"/>
            <a:ext cx="1410420" cy="10724351"/>
            <a:chOff x="0" y="0"/>
            <a:chExt cx="371469" cy="28245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1469" cy="2824520"/>
            </a:xfrm>
            <a:custGeom>
              <a:avLst/>
              <a:gdLst/>
              <a:ahLst/>
              <a:cxnLst/>
              <a:rect l="l" t="t" r="r" b="b"/>
              <a:pathLst>
                <a:path w="371469" h="2824520">
                  <a:moveTo>
                    <a:pt x="0" y="0"/>
                  </a:moveTo>
                  <a:lnTo>
                    <a:pt x="371469" y="0"/>
                  </a:lnTo>
                  <a:lnTo>
                    <a:pt x="371469" y="2824520"/>
                  </a:lnTo>
                  <a:lnTo>
                    <a:pt x="0" y="2824520"/>
                  </a:lnTo>
                  <a:close/>
                </a:path>
              </a:pathLst>
            </a:custGeom>
            <a:solidFill>
              <a:srgbClr val="7C898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71469" cy="28626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229320" y="-66276"/>
            <a:ext cx="1258020" cy="1655660"/>
            <a:chOff x="0" y="0"/>
            <a:chExt cx="331330" cy="43605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1330" cy="436059"/>
            </a:xfrm>
            <a:custGeom>
              <a:avLst/>
              <a:gdLst/>
              <a:ahLst/>
              <a:cxnLst/>
              <a:rect l="l" t="t" r="r" b="b"/>
              <a:pathLst>
                <a:path w="331330" h="436059">
                  <a:moveTo>
                    <a:pt x="0" y="0"/>
                  </a:moveTo>
                  <a:lnTo>
                    <a:pt x="331330" y="0"/>
                  </a:lnTo>
                  <a:lnTo>
                    <a:pt x="331330" y="436059"/>
                  </a:lnTo>
                  <a:lnTo>
                    <a:pt x="0" y="436059"/>
                  </a:lnTo>
                  <a:close/>
                </a:path>
              </a:pathLst>
            </a:custGeom>
            <a:solidFill>
              <a:srgbClr val="25343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31330" cy="4741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536914" y="0"/>
            <a:ext cx="3050260" cy="1837361"/>
          </a:xfrm>
          <a:custGeom>
            <a:avLst/>
            <a:gdLst/>
            <a:ahLst/>
            <a:cxnLst/>
            <a:rect l="l" t="t" r="r" b="b"/>
            <a:pathLst>
              <a:path w="3050260" h="1837361">
                <a:moveTo>
                  <a:pt x="0" y="0"/>
                </a:moveTo>
                <a:lnTo>
                  <a:pt x="3050260" y="0"/>
                </a:lnTo>
                <a:lnTo>
                  <a:pt x="3050260" y="1837361"/>
                </a:lnTo>
                <a:lnTo>
                  <a:pt x="0" y="18373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207494" y="462489"/>
            <a:ext cx="3440732" cy="1981960"/>
          </a:xfrm>
          <a:custGeom>
            <a:avLst/>
            <a:gdLst/>
            <a:ahLst/>
            <a:cxnLst/>
            <a:rect l="l" t="t" r="r" b="b"/>
            <a:pathLst>
              <a:path w="3440732" h="1981960">
                <a:moveTo>
                  <a:pt x="0" y="0"/>
                </a:moveTo>
                <a:lnTo>
                  <a:pt x="3440732" y="0"/>
                </a:lnTo>
                <a:lnTo>
                  <a:pt x="3440732" y="1981961"/>
                </a:lnTo>
                <a:lnTo>
                  <a:pt x="0" y="19819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587677" y="2645563"/>
            <a:ext cx="3688788" cy="2079925"/>
          </a:xfrm>
          <a:custGeom>
            <a:avLst/>
            <a:gdLst/>
            <a:ahLst/>
            <a:cxnLst/>
            <a:rect l="l" t="t" r="r" b="b"/>
            <a:pathLst>
              <a:path w="3688788" h="2079925">
                <a:moveTo>
                  <a:pt x="0" y="0"/>
                </a:moveTo>
                <a:lnTo>
                  <a:pt x="3688787" y="0"/>
                </a:lnTo>
                <a:lnTo>
                  <a:pt x="3688787" y="2079925"/>
                </a:lnTo>
                <a:lnTo>
                  <a:pt x="0" y="20799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562214" y="3105404"/>
            <a:ext cx="3774916" cy="1160243"/>
          </a:xfrm>
          <a:custGeom>
            <a:avLst/>
            <a:gdLst/>
            <a:ahLst/>
            <a:cxnLst/>
            <a:rect l="l" t="t" r="r" b="b"/>
            <a:pathLst>
              <a:path w="3774916" h="1160243">
                <a:moveTo>
                  <a:pt x="0" y="0"/>
                </a:moveTo>
                <a:lnTo>
                  <a:pt x="3774916" y="0"/>
                </a:lnTo>
                <a:lnTo>
                  <a:pt x="3774916" y="1160243"/>
                </a:lnTo>
                <a:lnTo>
                  <a:pt x="0" y="11602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00678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661087" y="5287463"/>
            <a:ext cx="1541967" cy="1941915"/>
          </a:xfrm>
          <a:custGeom>
            <a:avLst/>
            <a:gdLst/>
            <a:ahLst/>
            <a:cxnLst/>
            <a:rect l="l" t="t" r="r" b="b"/>
            <a:pathLst>
              <a:path w="1541967" h="1941915">
                <a:moveTo>
                  <a:pt x="0" y="0"/>
                </a:moveTo>
                <a:lnTo>
                  <a:pt x="1541967" y="0"/>
                </a:lnTo>
                <a:lnTo>
                  <a:pt x="1541967" y="1941915"/>
                </a:lnTo>
                <a:lnTo>
                  <a:pt x="0" y="19419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793221" y="5144177"/>
            <a:ext cx="2855005" cy="1635579"/>
          </a:xfrm>
          <a:custGeom>
            <a:avLst/>
            <a:gdLst/>
            <a:ahLst/>
            <a:cxnLst/>
            <a:rect l="l" t="t" r="r" b="b"/>
            <a:pathLst>
              <a:path w="2855005" h="1635579">
                <a:moveTo>
                  <a:pt x="0" y="0"/>
                </a:moveTo>
                <a:lnTo>
                  <a:pt x="2855005" y="0"/>
                </a:lnTo>
                <a:lnTo>
                  <a:pt x="2855005" y="1635579"/>
                </a:lnTo>
                <a:lnTo>
                  <a:pt x="0" y="16355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093494" y="5143500"/>
            <a:ext cx="2165806" cy="2217549"/>
          </a:xfrm>
          <a:custGeom>
            <a:avLst/>
            <a:gdLst/>
            <a:ahLst/>
            <a:cxnLst/>
            <a:rect l="l" t="t" r="r" b="b"/>
            <a:pathLst>
              <a:path w="2165806" h="2217549">
                <a:moveTo>
                  <a:pt x="0" y="0"/>
                </a:moveTo>
                <a:lnTo>
                  <a:pt x="2165806" y="0"/>
                </a:lnTo>
                <a:lnTo>
                  <a:pt x="2165806" y="2217549"/>
                </a:lnTo>
                <a:lnTo>
                  <a:pt x="0" y="221754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661087" y="7648478"/>
            <a:ext cx="3559636" cy="2372164"/>
          </a:xfrm>
          <a:custGeom>
            <a:avLst/>
            <a:gdLst/>
            <a:ahLst/>
            <a:cxnLst/>
            <a:rect l="l" t="t" r="r" b="b"/>
            <a:pathLst>
              <a:path w="3559636" h="2372164">
                <a:moveTo>
                  <a:pt x="0" y="0"/>
                </a:moveTo>
                <a:lnTo>
                  <a:pt x="3559636" y="0"/>
                </a:lnTo>
                <a:lnTo>
                  <a:pt x="3559636" y="2372164"/>
                </a:lnTo>
                <a:lnTo>
                  <a:pt x="0" y="23721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798749" y="7384352"/>
            <a:ext cx="2706626" cy="2512578"/>
          </a:xfrm>
          <a:custGeom>
            <a:avLst/>
            <a:gdLst/>
            <a:ahLst/>
            <a:cxnLst/>
            <a:rect l="l" t="t" r="r" b="b"/>
            <a:pathLst>
              <a:path w="2706626" h="2512578">
                <a:moveTo>
                  <a:pt x="0" y="0"/>
                </a:moveTo>
                <a:lnTo>
                  <a:pt x="2706626" y="0"/>
                </a:lnTo>
                <a:lnTo>
                  <a:pt x="2706626" y="2512578"/>
                </a:lnTo>
                <a:lnTo>
                  <a:pt x="0" y="251257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4419086" y="184391"/>
            <a:ext cx="3141397" cy="1688619"/>
          </a:xfrm>
          <a:custGeom>
            <a:avLst/>
            <a:gdLst/>
            <a:ahLst/>
            <a:cxnLst/>
            <a:rect l="l" t="t" r="r" b="b"/>
            <a:pathLst>
              <a:path w="3141397" h="1688619">
                <a:moveTo>
                  <a:pt x="0" y="0"/>
                </a:moveTo>
                <a:lnTo>
                  <a:pt x="3141397" y="0"/>
                </a:lnTo>
                <a:lnTo>
                  <a:pt x="3141397" y="1688618"/>
                </a:lnTo>
                <a:lnTo>
                  <a:pt x="0" y="168861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 rot="-5400000">
            <a:off x="-1868516" y="3767020"/>
            <a:ext cx="9324576" cy="1657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99"/>
              </a:lnSpc>
              <a:spcBef>
                <a:spcPct val="0"/>
              </a:spcBef>
            </a:pPr>
            <a:r>
              <a:rPr lang="en-US" sz="6399" b="1">
                <a:solidFill>
                  <a:srgbClr val="253439"/>
                </a:solidFill>
                <a:latin typeface="Lato Bold"/>
                <a:ea typeface="Lato Bold"/>
                <a:cs typeface="Lato Bold"/>
                <a:sym typeface="Lato Bold"/>
              </a:rPr>
              <a:t>Drumul către Independență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361958" y="962025"/>
            <a:ext cx="3647607" cy="580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spc="-67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1. Vocea oamenilor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361958" y="3316218"/>
            <a:ext cx="3941947" cy="580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1" lvl="1" indent="-367026" algn="l">
              <a:lnSpc>
                <a:spcPts val="4759"/>
              </a:lnSpc>
              <a:spcBef>
                <a:spcPct val="0"/>
              </a:spcBef>
              <a:buAutoNum type="arabicPeriod"/>
            </a:pPr>
            <a:r>
              <a:rPr lang="en-US" sz="3399" spc="-67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Limba și alfabetul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449778" y="5670410"/>
            <a:ext cx="4087136" cy="110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2" lvl="1" indent="-345436" algn="l">
              <a:lnSpc>
                <a:spcPts val="4479"/>
              </a:lnSpc>
              <a:spcBef>
                <a:spcPct val="0"/>
              </a:spcBef>
              <a:buAutoNum type="arabicPeriod"/>
            </a:pPr>
            <a:r>
              <a:rPr lang="en-US" sz="3199" spc="-63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Semnele prin care recunoaștem țara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449559" y="7865606"/>
            <a:ext cx="5694441" cy="1725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spc="-6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4. Ziua în care Moldova a spus lumii: „Suntem liberi!” – 27 august 1991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733036" y="3701263"/>
            <a:ext cx="3694867" cy="176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76"/>
              </a:lnSpc>
            </a:pPr>
            <a:r>
              <a:rPr lang="en-US" sz="6776" b="1">
                <a:solidFill>
                  <a:srgbClr val="253439"/>
                </a:solidFill>
                <a:latin typeface="Lato Bold"/>
                <a:ea typeface="Lato Bold"/>
                <a:cs typeface="Lato Bold"/>
                <a:sym typeface="Lato Bold"/>
              </a:rPr>
              <a:t>Reflecție:</a:t>
            </a:r>
          </a:p>
          <a:p>
            <a:pPr marL="0" lvl="0" indent="0" algn="just">
              <a:lnSpc>
                <a:spcPts val="6776"/>
              </a:lnSpc>
              <a:spcBef>
                <a:spcPct val="0"/>
              </a:spcBef>
            </a:pPr>
            <a:endParaRPr lang="en-US" sz="6776" b="1">
              <a:solidFill>
                <a:srgbClr val="253439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06720" y="549028"/>
            <a:ext cx="11617314" cy="927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502" lvl="1" indent="-380251" algn="l">
              <a:lnSpc>
                <a:spcPts val="4931"/>
              </a:lnSpc>
              <a:buFont typeface="Arial"/>
              <a:buChar char="•"/>
            </a:pPr>
            <a:r>
              <a:rPr lang="en-US" sz="3522" spc="-70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Ce i-a făcut pe oameni să se adune în număr atât de mare?</a:t>
            </a:r>
          </a:p>
          <a:p>
            <a:pPr marL="760502" lvl="1" indent="-380251" algn="l">
              <a:lnSpc>
                <a:spcPts val="4931"/>
              </a:lnSpc>
              <a:buFont typeface="Arial"/>
              <a:buChar char="•"/>
            </a:pPr>
            <a:r>
              <a:rPr lang="en-US" sz="3522" spc="-70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Ce dorințe comune îi uneau, chiar dacă veneau din localități și familii diferite?</a:t>
            </a:r>
          </a:p>
          <a:p>
            <a:pPr marL="760502" lvl="1" indent="-380251" algn="l">
              <a:lnSpc>
                <a:spcPts val="4931"/>
              </a:lnSpc>
              <a:buFont typeface="Arial"/>
              <a:buChar char="•"/>
            </a:pPr>
            <a:r>
              <a:rPr lang="en-US" sz="3522" spc="-70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Cum te simți când privești mulțimea de la Marea Adunare Națională?</a:t>
            </a:r>
          </a:p>
          <a:p>
            <a:pPr marL="760502" lvl="1" indent="-380251" algn="l">
              <a:lnSpc>
                <a:spcPts val="4931"/>
              </a:lnSpc>
              <a:buFont typeface="Arial"/>
              <a:buChar char="•"/>
            </a:pPr>
            <a:r>
              <a:rPr lang="en-US" sz="3522" spc="-70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De ce este important ca oamenii să își exprime pașnic dorințele?</a:t>
            </a:r>
          </a:p>
          <a:p>
            <a:pPr marL="760502" lvl="1" indent="-380251" algn="l">
              <a:lnSpc>
                <a:spcPts val="4931"/>
              </a:lnSpc>
              <a:buFont typeface="Arial"/>
              <a:buChar char="•"/>
            </a:pPr>
            <a:r>
              <a:rPr lang="en-US" sz="3522" spc="-70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Prin ce cuvânt în limba română exprimi dragostea ta față de Moldova?</a:t>
            </a:r>
          </a:p>
          <a:p>
            <a:pPr marL="760502" lvl="1" indent="-380251" algn="l">
              <a:lnSpc>
                <a:spcPts val="4931"/>
              </a:lnSpc>
              <a:buFont typeface="Arial"/>
              <a:buChar char="•"/>
            </a:pPr>
            <a:r>
              <a:rPr lang="en-US" sz="3522" spc="-70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Unde ați văzut Drapelul sau Stema Republicii Moldova?</a:t>
            </a:r>
          </a:p>
          <a:p>
            <a:pPr marL="760502" lvl="1" indent="-380251" algn="l">
              <a:lnSpc>
                <a:spcPts val="4931"/>
              </a:lnSpc>
              <a:buFont typeface="Arial"/>
              <a:buChar char="•"/>
            </a:pPr>
            <a:r>
              <a:rPr lang="en-US" sz="3522" spc="-70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Ce înseamnă pentru tine „Toți suntem Moldova”?</a:t>
            </a:r>
          </a:p>
          <a:p>
            <a:pPr marL="760502" lvl="1" indent="-380251" algn="l">
              <a:lnSpc>
                <a:spcPts val="4931"/>
              </a:lnSpc>
              <a:buFont typeface="Arial"/>
              <a:buChar char="•"/>
            </a:pPr>
            <a:r>
              <a:rPr lang="en-US" sz="3522" spc="-70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Ce lucru poți face chiar de astăzi pentru clasa, școala, satul/orașul tău?</a:t>
            </a:r>
          </a:p>
          <a:p>
            <a:pPr marL="760502" lvl="1" indent="-380251" algn="l">
              <a:lnSpc>
                <a:spcPts val="4931"/>
              </a:lnSpc>
              <a:buFont typeface="Arial"/>
              <a:buChar char="•"/>
            </a:pPr>
            <a:r>
              <a:rPr lang="en-US" sz="3522" spc="-70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Ce ai vrea să construim împreună în Republica Moldova?</a:t>
            </a:r>
          </a:p>
        </p:txBody>
      </p:sp>
      <p:grpSp>
        <p:nvGrpSpPr>
          <p:cNvPr id="4" name="Group 4"/>
          <p:cNvGrpSpPr/>
          <p:nvPr/>
        </p:nvGrpSpPr>
        <p:grpSpPr>
          <a:xfrm rot="-5400000">
            <a:off x="15059652" y="2134852"/>
            <a:ext cx="227313" cy="5437593"/>
            <a:chOff x="0" y="0"/>
            <a:chExt cx="303083" cy="7250124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303083" cy="7250124"/>
              <a:chOff x="0" y="0"/>
              <a:chExt cx="59491" cy="14230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59491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1423096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47625"/>
                <a:ext cx="59491" cy="147072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303083" cy="1842089"/>
              <a:chOff x="0" y="0"/>
              <a:chExt cx="59491" cy="36157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59491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361576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47625"/>
                <a:ext cx="59491" cy="40920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0" y="1839794"/>
              <a:ext cx="303083" cy="800178"/>
              <a:chOff x="0" y="0"/>
              <a:chExt cx="59491" cy="15706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59491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157064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47625"/>
                <a:ext cx="59491" cy="2046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6237" y="2101770"/>
            <a:ext cx="6335945" cy="3455970"/>
          </a:xfrm>
          <a:custGeom>
            <a:avLst/>
            <a:gdLst/>
            <a:ahLst/>
            <a:cxnLst/>
            <a:rect l="l" t="t" r="r" b="b"/>
            <a:pathLst>
              <a:path w="6335945" h="3455970">
                <a:moveTo>
                  <a:pt x="0" y="0"/>
                </a:moveTo>
                <a:lnTo>
                  <a:pt x="6335945" y="0"/>
                </a:lnTo>
                <a:lnTo>
                  <a:pt x="6335945" y="3455970"/>
                </a:lnTo>
                <a:lnTo>
                  <a:pt x="0" y="345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6200984"/>
            <a:ext cx="5600522" cy="3057316"/>
          </a:xfrm>
          <a:custGeom>
            <a:avLst/>
            <a:gdLst/>
            <a:ahLst/>
            <a:cxnLst/>
            <a:rect l="l" t="t" r="r" b="b"/>
            <a:pathLst>
              <a:path w="5600522" h="3057316">
                <a:moveTo>
                  <a:pt x="0" y="0"/>
                </a:moveTo>
                <a:lnTo>
                  <a:pt x="5600522" y="0"/>
                </a:lnTo>
                <a:lnTo>
                  <a:pt x="5600522" y="3057316"/>
                </a:lnTo>
                <a:lnTo>
                  <a:pt x="0" y="30573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520693" y="573131"/>
            <a:ext cx="7107325" cy="752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 b="1" spc="-8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Rucsacul Independenței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02182" y="2721890"/>
            <a:ext cx="10845944" cy="6891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7657" lvl="1" indent="-383829" algn="l">
              <a:lnSpc>
                <a:spcPts val="4977"/>
              </a:lnSpc>
              <a:buFont typeface="Arial"/>
              <a:buChar char="•"/>
            </a:pPr>
            <a:r>
              <a:rPr lang="en-US" sz="3555" spc="-7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În rucsacul independenței mele întotdeauna trebuie să fie...</a:t>
            </a:r>
          </a:p>
          <a:p>
            <a:pPr marL="767657" lvl="1" indent="-383829" algn="l">
              <a:lnSpc>
                <a:spcPts val="4977"/>
              </a:lnSpc>
              <a:buFont typeface="Arial"/>
              <a:buChar char="•"/>
            </a:pPr>
            <a:r>
              <a:rPr lang="en-US" sz="3555" spc="-7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Pentru ca Republica Moldova să fie independentă și prosperă oamenii trebuie să pună în rucsac...</a:t>
            </a:r>
          </a:p>
          <a:p>
            <a:pPr marL="767657" lvl="1" indent="-383829" algn="l">
              <a:lnSpc>
                <a:spcPts val="4977"/>
              </a:lnSpc>
              <a:buFont typeface="Arial"/>
              <a:buChar char="•"/>
            </a:pPr>
            <a:r>
              <a:rPr lang="en-US" sz="3555" spc="-7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 țară independentă este... </a:t>
            </a:r>
          </a:p>
          <a:p>
            <a:pPr marL="767657" lvl="1" indent="-383829" algn="l">
              <a:lnSpc>
                <a:spcPts val="4977"/>
              </a:lnSpc>
              <a:buFont typeface="Arial"/>
              <a:buChar char="•"/>
            </a:pPr>
            <a:r>
              <a:rPr lang="en-US" sz="3555" spc="-7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Declarația de Independență a Republicii Moldova înseamnă...</a:t>
            </a:r>
          </a:p>
          <a:p>
            <a:pPr marL="767657" lvl="1" indent="-383829" algn="l">
              <a:lnSpc>
                <a:spcPts val="4977"/>
              </a:lnSpc>
              <a:buFont typeface="Arial"/>
              <a:buChar char="•"/>
            </a:pPr>
            <a:r>
              <a:rPr lang="en-US" sz="3555" spc="-7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Oamenii păstrează cu grijă independența atunci când... </a:t>
            </a:r>
          </a:p>
          <a:p>
            <a:pPr marL="767657" lvl="1" indent="-383829" algn="l">
              <a:lnSpc>
                <a:spcPts val="4977"/>
              </a:lnSpc>
              <a:buFont typeface="Arial"/>
              <a:buChar char="•"/>
            </a:pPr>
            <a:r>
              <a:rPr lang="en-US" sz="3555" spc="-7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Pentru păstrarea independenței eu... </a:t>
            </a:r>
          </a:p>
          <a:p>
            <a:pPr marL="767657" lvl="1" indent="-383829" algn="l">
              <a:lnSpc>
                <a:spcPts val="4977"/>
              </a:lnSpc>
              <a:buFont typeface="Arial"/>
              <a:buChar char="•"/>
            </a:pPr>
            <a:r>
              <a:rPr lang="en-US" sz="3555" spc="-7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 la această lecție iau în rucsacul independenței..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23047" y="1844639"/>
            <a:ext cx="5811961" cy="563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spc="-6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Completează unul din enunțuri: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6894" y="1847073"/>
            <a:ext cx="15494211" cy="8057820"/>
          </a:xfrm>
          <a:custGeom>
            <a:avLst/>
            <a:gdLst/>
            <a:ahLst/>
            <a:cxnLst/>
            <a:rect l="l" t="t" r="r" b="b"/>
            <a:pathLst>
              <a:path w="15494211" h="8057820">
                <a:moveTo>
                  <a:pt x="0" y="0"/>
                </a:moveTo>
                <a:lnTo>
                  <a:pt x="15494212" y="0"/>
                </a:lnTo>
                <a:lnTo>
                  <a:pt x="15494212" y="8057820"/>
                </a:lnTo>
                <a:lnTo>
                  <a:pt x="0" y="80578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442" b="-244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999961" y="236415"/>
            <a:ext cx="8576369" cy="778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b="1" spc="-9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Rucsacul Independenței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095928" y="962025"/>
            <a:ext cx="5811961" cy="563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spc="-65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Completează unul din enunțuri: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34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276378" y="1961762"/>
            <a:ext cx="9013702" cy="5585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00"/>
              </a:lnSpc>
            </a:pPr>
            <a:r>
              <a:rPr lang="en-US" sz="14400">
                <a:solidFill>
                  <a:srgbClr val="F6F4F1"/>
                </a:solidFill>
                <a:latin typeface="Lato"/>
                <a:ea typeface="Lato"/>
                <a:cs typeface="Lato"/>
                <a:sym typeface="Lato"/>
              </a:rPr>
              <a:t>Mulțumesc pentru atenție!</a:t>
            </a:r>
          </a:p>
        </p:txBody>
      </p:sp>
      <p:grpSp>
        <p:nvGrpSpPr>
          <p:cNvPr id="3" name="Group 3"/>
          <p:cNvGrpSpPr/>
          <p:nvPr/>
        </p:nvGrpSpPr>
        <p:grpSpPr>
          <a:xfrm rot="-5400000">
            <a:off x="9031060" y="4886795"/>
            <a:ext cx="225880" cy="5403316"/>
            <a:chOff x="0" y="0"/>
            <a:chExt cx="301173" cy="720442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301173" cy="7204422"/>
              <a:chOff x="0" y="0"/>
              <a:chExt cx="59491" cy="1423096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59491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1423096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59491" cy="146119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9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301173" cy="1830478"/>
              <a:chOff x="0" y="0"/>
              <a:chExt cx="59491" cy="361576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9491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361576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59491" cy="39967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99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1828197"/>
              <a:ext cx="301173" cy="795134"/>
              <a:chOff x="0" y="0"/>
              <a:chExt cx="59491" cy="15706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59491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157064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59491" cy="1951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99"/>
                  </a:lnSpc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08080" y="3699370"/>
            <a:ext cx="6108624" cy="2070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0"/>
              </a:lnSpc>
              <a:spcBef>
                <a:spcPct val="0"/>
              </a:spcBef>
            </a:pPr>
            <a:r>
              <a:rPr lang="en-US" sz="8000" b="1">
                <a:solidFill>
                  <a:srgbClr val="25343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Obiectivele lecției:</a:t>
            </a:r>
          </a:p>
        </p:txBody>
      </p:sp>
      <p:grpSp>
        <p:nvGrpSpPr>
          <p:cNvPr id="3" name="Group 3"/>
          <p:cNvGrpSpPr/>
          <p:nvPr/>
        </p:nvGrpSpPr>
        <p:grpSpPr>
          <a:xfrm rot="-5400000">
            <a:off x="3796798" y="3053843"/>
            <a:ext cx="225880" cy="5403316"/>
            <a:chOff x="0" y="0"/>
            <a:chExt cx="301173" cy="720442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301173" cy="7204422"/>
              <a:chOff x="0" y="0"/>
              <a:chExt cx="59491" cy="1423096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59491" cy="1423096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1423096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1423096"/>
                    </a:lnTo>
                    <a:lnTo>
                      <a:pt x="0" y="1423096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59491" cy="146119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9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301173" cy="1830478"/>
              <a:chOff x="0" y="0"/>
              <a:chExt cx="59491" cy="361576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9491" cy="361576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361576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361576"/>
                    </a:lnTo>
                    <a:lnTo>
                      <a:pt x="0" y="361576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59491" cy="39967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99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1828197"/>
              <a:ext cx="301173" cy="795134"/>
              <a:chOff x="0" y="0"/>
              <a:chExt cx="59491" cy="15706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59491" cy="157064"/>
              </a:xfrm>
              <a:custGeom>
                <a:avLst/>
                <a:gdLst/>
                <a:ahLst/>
                <a:cxnLst/>
                <a:rect l="l" t="t" r="r" b="b"/>
                <a:pathLst>
                  <a:path w="59491" h="157064">
                    <a:moveTo>
                      <a:pt x="0" y="0"/>
                    </a:moveTo>
                    <a:lnTo>
                      <a:pt x="59491" y="0"/>
                    </a:lnTo>
                    <a:lnTo>
                      <a:pt x="59491" y="157064"/>
                    </a:lnTo>
                    <a:lnTo>
                      <a:pt x="0" y="157064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59491" cy="1951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99"/>
                  </a:lnSpc>
                </a:pPr>
                <a:endParaRPr/>
              </a:p>
            </p:txBody>
          </p:sp>
        </p:grpSp>
      </p:grpSp>
      <p:sp>
        <p:nvSpPr>
          <p:cNvPr id="13" name="Freeform 13"/>
          <p:cNvSpPr/>
          <p:nvPr/>
        </p:nvSpPr>
        <p:spPr>
          <a:xfrm>
            <a:off x="8081134" y="3706773"/>
            <a:ext cx="3501250" cy="2752144"/>
          </a:xfrm>
          <a:custGeom>
            <a:avLst/>
            <a:gdLst/>
            <a:ahLst/>
            <a:cxnLst/>
            <a:rect l="l" t="t" r="r" b="b"/>
            <a:pathLst>
              <a:path w="3501250" h="2752144">
                <a:moveTo>
                  <a:pt x="0" y="0"/>
                </a:moveTo>
                <a:lnTo>
                  <a:pt x="3501250" y="0"/>
                </a:lnTo>
                <a:lnTo>
                  <a:pt x="3501250" y="2752145"/>
                </a:lnTo>
                <a:lnTo>
                  <a:pt x="0" y="27521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9741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5984255" y="1014626"/>
            <a:ext cx="5418749" cy="2670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4199" b="1">
                <a:solidFill>
                  <a:srgbClr val="253439"/>
                </a:solidFill>
                <a:latin typeface="Lato Bold"/>
                <a:ea typeface="Lato Bold"/>
                <a:cs typeface="Lato Bold"/>
                <a:sym typeface="Lato Bold"/>
              </a:rPr>
              <a:t>să explice legătură dintre libertate, independență, responsabilitate;</a:t>
            </a:r>
          </a:p>
          <a:p>
            <a:pPr algn="l">
              <a:lnSpc>
                <a:spcPts val="2640"/>
              </a:lnSpc>
            </a:pPr>
            <a:endParaRPr lang="en-US" sz="4199" b="1">
              <a:solidFill>
                <a:srgbClr val="253439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582700" y="6487493"/>
            <a:ext cx="5925459" cy="2670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4199" b="1">
                <a:solidFill>
                  <a:srgbClr val="253439"/>
                </a:solidFill>
                <a:latin typeface="Lato Bold"/>
                <a:ea typeface="Lato Bold"/>
                <a:cs typeface="Lato Bold"/>
                <a:sym typeface="Lato Bold"/>
              </a:rPr>
              <a:t>să analizeze actul de identitate al Republicii Moldova ca stat independent; </a:t>
            </a:r>
          </a:p>
          <a:p>
            <a:pPr algn="l">
              <a:lnSpc>
                <a:spcPts val="2640"/>
              </a:lnSpc>
            </a:pPr>
            <a:endParaRPr lang="en-US" sz="4199" b="1">
              <a:solidFill>
                <a:srgbClr val="253439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1582384" y="1728331"/>
            <a:ext cx="5676916" cy="2929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4199" b="1">
                <a:solidFill>
                  <a:srgbClr val="253439"/>
                </a:solidFill>
                <a:latin typeface="Lato Bold"/>
                <a:ea typeface="Lato Bold"/>
                <a:cs typeface="Lato Bold"/>
                <a:sym typeface="Lato Bold"/>
              </a:rPr>
              <a:t>să descrie momentele importante din parcursul independenței Republicii Moldova;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582384" y="6061939"/>
            <a:ext cx="5170206" cy="2929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4199" b="1">
                <a:solidFill>
                  <a:srgbClr val="253439"/>
                </a:solidFill>
                <a:latin typeface="Lato Bold"/>
                <a:ea typeface="Lato Bold"/>
                <a:cs typeface="Lato Bold"/>
                <a:sym typeface="Lato Bold"/>
              </a:rPr>
              <a:t>să propună idei pentru protejarea independenței în clasă, școală, comunitate, țară.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136599"/>
            <a:ext cx="8266873" cy="8013802"/>
          </a:xfrm>
          <a:custGeom>
            <a:avLst/>
            <a:gdLst/>
            <a:ahLst/>
            <a:cxnLst/>
            <a:rect l="l" t="t" r="r" b="b"/>
            <a:pathLst>
              <a:path w="8266873" h="8013802">
                <a:moveTo>
                  <a:pt x="0" y="0"/>
                </a:moveTo>
                <a:lnTo>
                  <a:pt x="8266873" y="0"/>
                </a:lnTo>
                <a:lnTo>
                  <a:pt x="8266873" y="8013802"/>
                </a:lnTo>
                <a:lnTo>
                  <a:pt x="0" y="80138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298" r="-364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4765278"/>
            <a:ext cx="7592648" cy="4308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 b="1" spc="-89">
                <a:solidFill>
                  <a:srgbClr val="1C191A"/>
                </a:solidFill>
                <a:latin typeface="Lato Bold"/>
                <a:ea typeface="Lato Bold"/>
                <a:cs typeface="Lato Bold"/>
                <a:sym typeface="Lato Bold"/>
              </a:rPr>
              <a:t>Dacă această cheie ar putea deschide o ușă foarte importantă pentru țara noastră, ce ați dori să găsim dincolo de ea?</a:t>
            </a:r>
          </a:p>
          <a:p>
            <a:pPr marL="0" lvl="0" indent="0" algn="just">
              <a:lnSpc>
                <a:spcPts val="2799"/>
              </a:lnSpc>
              <a:spcBef>
                <a:spcPct val="0"/>
              </a:spcBef>
            </a:pPr>
            <a:endParaRPr lang="en-US" sz="4499" b="1" spc="-89">
              <a:solidFill>
                <a:srgbClr val="1C191A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05910" y="1152525"/>
            <a:ext cx="7486517" cy="184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00"/>
              </a:lnSpc>
              <a:spcBef>
                <a:spcPct val="0"/>
              </a:spcBef>
            </a:pPr>
            <a:r>
              <a:rPr lang="en-US" sz="7100" b="1">
                <a:solidFill>
                  <a:srgbClr val="D9B71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Cheia Independenței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2364022" y="2041850"/>
            <a:ext cx="267111" cy="3980847"/>
            <a:chOff x="0" y="0"/>
            <a:chExt cx="356147" cy="5307797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356147" cy="5307797"/>
              <a:chOff x="0" y="0"/>
              <a:chExt cx="70350" cy="104845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70350" cy="1048454"/>
              </a:xfrm>
              <a:custGeom>
                <a:avLst/>
                <a:gdLst/>
                <a:ahLst/>
                <a:cxnLst/>
                <a:rect l="l" t="t" r="r" b="b"/>
                <a:pathLst>
                  <a:path w="70350" h="1048454">
                    <a:moveTo>
                      <a:pt x="0" y="0"/>
                    </a:moveTo>
                    <a:lnTo>
                      <a:pt x="70350" y="0"/>
                    </a:lnTo>
                    <a:lnTo>
                      <a:pt x="70350" y="1048454"/>
                    </a:lnTo>
                    <a:lnTo>
                      <a:pt x="0" y="1048454"/>
                    </a:lnTo>
                    <a:close/>
                  </a:path>
                </a:pathLst>
              </a:custGeom>
              <a:solidFill>
                <a:srgbClr val="7C898B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70350" cy="108655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9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356147" cy="1348589"/>
              <a:chOff x="0" y="0"/>
              <a:chExt cx="70350" cy="26638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70350" cy="266388"/>
              </a:xfrm>
              <a:custGeom>
                <a:avLst/>
                <a:gdLst/>
                <a:ahLst/>
                <a:cxnLst/>
                <a:rect l="l" t="t" r="r" b="b"/>
                <a:pathLst>
                  <a:path w="70350" h="266388">
                    <a:moveTo>
                      <a:pt x="0" y="0"/>
                    </a:moveTo>
                    <a:lnTo>
                      <a:pt x="70350" y="0"/>
                    </a:lnTo>
                    <a:lnTo>
                      <a:pt x="70350" y="266388"/>
                    </a:lnTo>
                    <a:lnTo>
                      <a:pt x="0" y="266388"/>
                    </a:lnTo>
                    <a:close/>
                  </a:path>
                </a:pathLst>
              </a:custGeom>
              <a:solidFill>
                <a:srgbClr val="253439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70350" cy="30448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9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1346909"/>
              <a:ext cx="356147" cy="585808"/>
              <a:chOff x="0" y="0"/>
              <a:chExt cx="70350" cy="115715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70350" cy="115715"/>
              </a:xfrm>
              <a:custGeom>
                <a:avLst/>
                <a:gdLst/>
                <a:ahLst/>
                <a:cxnLst/>
                <a:rect l="l" t="t" r="r" b="b"/>
                <a:pathLst>
                  <a:path w="70350" h="115715">
                    <a:moveTo>
                      <a:pt x="0" y="0"/>
                    </a:moveTo>
                    <a:lnTo>
                      <a:pt x="70350" y="0"/>
                    </a:lnTo>
                    <a:lnTo>
                      <a:pt x="70350" y="115715"/>
                    </a:lnTo>
                    <a:lnTo>
                      <a:pt x="0" y="115715"/>
                    </a:lnTo>
                    <a:close/>
                  </a:path>
                </a:pathLst>
              </a:custGeom>
              <a:solidFill>
                <a:srgbClr val="B29E8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70350" cy="1538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99"/>
                  </a:lnSpc>
                </a:pPr>
                <a:endParaRPr/>
              </a:p>
            </p:txBody>
          </p:sp>
        </p:grpSp>
      </p:grpSp>
      <p:sp>
        <p:nvSpPr>
          <p:cNvPr id="12" name="TextBox 12"/>
          <p:cNvSpPr txBox="1"/>
          <p:nvPr/>
        </p:nvSpPr>
        <p:spPr>
          <a:xfrm>
            <a:off x="4714338" y="962025"/>
            <a:ext cx="13367507" cy="7633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spc="-71">
                <a:solidFill>
                  <a:srgbClr val="253439"/>
                </a:solidFill>
                <a:latin typeface="Arial Nova Condensed"/>
                <a:ea typeface="Arial Nova Condensed"/>
                <a:cs typeface="Arial Nova Condensed"/>
                <a:sym typeface="Arial Nova Condensed"/>
              </a:rPr>
              <a:t>Ce simbolizează această cheie? 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spc="-71">
                <a:solidFill>
                  <a:srgbClr val="253439"/>
                </a:solidFill>
                <a:latin typeface="Arial Nova Condensed"/>
                <a:ea typeface="Arial Nova Condensed"/>
                <a:cs typeface="Arial Nova Condensed"/>
                <a:sym typeface="Arial Nova Condensed"/>
              </a:rPr>
              <a:t>Care dintre ideile colegilor v-a atras atenția? 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spc="-71">
                <a:solidFill>
                  <a:srgbClr val="253439"/>
                </a:solidFill>
                <a:latin typeface="Arial Nova Condensed"/>
                <a:ea typeface="Arial Nova Condensed"/>
                <a:cs typeface="Arial Nova Condensed"/>
                <a:sym typeface="Arial Nova Condensed"/>
              </a:rPr>
              <a:t>Care sunt lucrurile prețioase pentru o țară ce trebuie protejate? 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spc="-71">
                <a:solidFill>
                  <a:srgbClr val="253439"/>
                </a:solidFill>
                <a:latin typeface="Arial Nova Condensed"/>
                <a:ea typeface="Arial Nova Condensed"/>
                <a:cs typeface="Arial Nova Condensed"/>
                <a:sym typeface="Arial Nova Condensed"/>
              </a:rPr>
              <a:t>Cum cheia deschide ușa spre libertate și independență? 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spc="-71">
                <a:solidFill>
                  <a:srgbClr val="253439"/>
                </a:solidFill>
                <a:latin typeface="Arial Nova Condensed"/>
                <a:ea typeface="Arial Nova Condensed"/>
                <a:cs typeface="Arial Nova Condensed"/>
                <a:sym typeface="Arial Nova Condensed"/>
              </a:rPr>
              <a:t>Ce înseamnă pentru o țară să fie liberă? 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spc="-71">
                <a:solidFill>
                  <a:srgbClr val="253439"/>
                </a:solidFill>
                <a:latin typeface="Arial Nova Condensed"/>
                <a:ea typeface="Arial Nova Condensed"/>
                <a:cs typeface="Arial Nova Condensed"/>
                <a:sym typeface="Arial Nova Condensed"/>
              </a:rPr>
              <a:t>Cine este responsabil să protejeze „cheia” independenței unei țări?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spc="-71">
                <a:solidFill>
                  <a:srgbClr val="253439"/>
                </a:solidFill>
                <a:latin typeface="Arial Nova Condensed"/>
                <a:ea typeface="Arial Nova Condensed"/>
                <a:cs typeface="Arial Nova Condensed"/>
                <a:sym typeface="Arial Nova Condensed"/>
              </a:rPr>
              <a:t>Care este responsabilitatea ta/ voastră pentru protecția independenței țării? 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spc="-71">
                <a:solidFill>
                  <a:srgbClr val="253439"/>
                </a:solidFill>
                <a:latin typeface="Arial Nova Condensed"/>
                <a:ea typeface="Arial Nova Condensed"/>
                <a:cs typeface="Arial Nova Condensed"/>
                <a:sym typeface="Arial Nova Condensed"/>
              </a:rPr>
              <a:t>Ce valori/ lucruri importante descoperim dincolo de ușa deschisă? 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spc="-71">
                <a:solidFill>
                  <a:srgbClr val="253439"/>
                </a:solidFill>
                <a:latin typeface="Arial Nova Condensed"/>
                <a:ea typeface="Arial Nova Condensed"/>
                <a:cs typeface="Arial Nova Condensed"/>
                <a:sym typeface="Arial Nova Condensed"/>
              </a:rPr>
              <a:t>Dacă cheia ar putea vorbi, ce mesaj le-ar transmite cetățenilor Republicii Moldova? </a:t>
            </a:r>
          </a:p>
          <a:p>
            <a:pPr marL="777230" lvl="1" indent="-388615" algn="l">
              <a:lnSpc>
                <a:spcPts val="5039"/>
              </a:lnSpc>
              <a:buFont typeface="Arial"/>
              <a:buChar char="•"/>
            </a:pPr>
            <a:r>
              <a:rPr lang="en-US" sz="3599" spc="-71">
                <a:solidFill>
                  <a:srgbClr val="253439"/>
                </a:solidFill>
                <a:latin typeface="Arial Nova Condensed"/>
                <a:ea typeface="Arial Nova Condensed"/>
                <a:cs typeface="Arial Nova Condensed"/>
                <a:sym typeface="Arial Nova Condensed"/>
              </a:rPr>
              <a:t>Ce denumire i-ați da acestei chei? </a:t>
            </a:r>
          </a:p>
        </p:txBody>
      </p:sp>
      <p:sp>
        <p:nvSpPr>
          <p:cNvPr id="13" name="Freeform 13"/>
          <p:cNvSpPr/>
          <p:nvPr/>
        </p:nvSpPr>
        <p:spPr>
          <a:xfrm>
            <a:off x="1366901" y="4536908"/>
            <a:ext cx="1856725" cy="4429532"/>
          </a:xfrm>
          <a:custGeom>
            <a:avLst/>
            <a:gdLst/>
            <a:ahLst/>
            <a:cxnLst/>
            <a:rect l="l" t="t" r="r" b="b"/>
            <a:pathLst>
              <a:path w="1856725" h="4429532">
                <a:moveTo>
                  <a:pt x="0" y="0"/>
                </a:moveTo>
                <a:lnTo>
                  <a:pt x="1856724" y="0"/>
                </a:lnTo>
                <a:lnTo>
                  <a:pt x="1856724" y="4429532"/>
                </a:lnTo>
                <a:lnTo>
                  <a:pt x="0" y="44295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215" r="-165157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42230" y="2701687"/>
            <a:ext cx="4578263" cy="106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8000"/>
              </a:lnSpc>
              <a:spcBef>
                <a:spcPct val="0"/>
              </a:spcBef>
            </a:pPr>
            <a:r>
              <a:rPr lang="en-US" sz="8000" b="1">
                <a:solidFill>
                  <a:srgbClr val="253439"/>
                </a:solidFill>
                <a:latin typeface="Lato Bold"/>
                <a:ea typeface="Lato Bold"/>
                <a:cs typeface="Lato Bold"/>
                <a:sym typeface="Lato Bold"/>
              </a:rPr>
              <a:t>Reflecție: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6875" y="6114947"/>
            <a:ext cx="5907417" cy="3183771"/>
          </a:xfrm>
          <a:custGeom>
            <a:avLst/>
            <a:gdLst/>
            <a:ahLst/>
            <a:cxnLst/>
            <a:rect l="l" t="t" r="r" b="b"/>
            <a:pathLst>
              <a:path w="5907417" h="3183771">
                <a:moveTo>
                  <a:pt x="0" y="0"/>
                </a:moveTo>
                <a:lnTo>
                  <a:pt x="5907417" y="0"/>
                </a:lnTo>
                <a:lnTo>
                  <a:pt x="5907417" y="3183771"/>
                </a:lnTo>
                <a:lnTo>
                  <a:pt x="0" y="31837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941284" y="6157092"/>
            <a:ext cx="4943744" cy="3183771"/>
          </a:xfrm>
          <a:custGeom>
            <a:avLst/>
            <a:gdLst/>
            <a:ahLst/>
            <a:cxnLst/>
            <a:rect l="l" t="t" r="r" b="b"/>
            <a:pathLst>
              <a:path w="4943744" h="3183771">
                <a:moveTo>
                  <a:pt x="0" y="0"/>
                </a:moveTo>
                <a:lnTo>
                  <a:pt x="4943745" y="0"/>
                </a:lnTo>
                <a:lnTo>
                  <a:pt x="4943745" y="3183771"/>
                </a:lnTo>
                <a:lnTo>
                  <a:pt x="0" y="3183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883201" y="1158213"/>
            <a:ext cx="15626164" cy="4998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56"/>
              </a:lnSpc>
              <a:spcBef>
                <a:spcPct val="0"/>
              </a:spcBef>
            </a:pPr>
            <a:r>
              <a:rPr lang="en-US" sz="5556">
                <a:solidFill>
                  <a:srgbClr val="253439"/>
                </a:solidFill>
                <a:latin typeface="Arimo"/>
                <a:ea typeface="Arimo"/>
                <a:cs typeface="Arimo"/>
                <a:sym typeface="Arimo"/>
              </a:rPr>
              <a:t>Cheia noastră simbolică deschide ușa spre libertatea unei țări de a-și hotărî singură viitorul. Republica Moldova a primit această „cheie” prin Declarația de Independență. Dar independența nu înseamnă doar libertate. Ea înseamnă și responsabilitatea de a avea grijă de țară și de oamenii care trăiesc în ea.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009014"/>
            <a:ext cx="4174907" cy="5911007"/>
          </a:xfrm>
          <a:custGeom>
            <a:avLst/>
            <a:gdLst/>
            <a:ahLst/>
            <a:cxnLst/>
            <a:rect l="l" t="t" r="r" b="b"/>
            <a:pathLst>
              <a:path w="4174907" h="5911007">
                <a:moveTo>
                  <a:pt x="0" y="0"/>
                </a:moveTo>
                <a:lnTo>
                  <a:pt x="4174907" y="0"/>
                </a:lnTo>
                <a:lnTo>
                  <a:pt x="4174907" y="5911007"/>
                </a:lnTo>
                <a:lnTo>
                  <a:pt x="0" y="5911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800336" y="1720500"/>
            <a:ext cx="7232463" cy="4257291"/>
          </a:xfrm>
          <a:custGeom>
            <a:avLst/>
            <a:gdLst/>
            <a:ahLst/>
            <a:cxnLst/>
            <a:rect l="l" t="t" r="r" b="b"/>
            <a:pathLst>
              <a:path w="7232463" h="4257291">
                <a:moveTo>
                  <a:pt x="0" y="0"/>
                </a:moveTo>
                <a:lnTo>
                  <a:pt x="7232463" y="0"/>
                </a:lnTo>
                <a:lnTo>
                  <a:pt x="7232463" y="4257291"/>
                </a:lnTo>
                <a:lnTo>
                  <a:pt x="0" y="42572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361692" y="1716456"/>
            <a:ext cx="3991203" cy="5974709"/>
          </a:xfrm>
          <a:custGeom>
            <a:avLst/>
            <a:gdLst/>
            <a:ahLst/>
            <a:cxnLst/>
            <a:rect l="l" t="t" r="r" b="b"/>
            <a:pathLst>
              <a:path w="3991203" h="5974709">
                <a:moveTo>
                  <a:pt x="0" y="0"/>
                </a:moveTo>
                <a:lnTo>
                  <a:pt x="3991203" y="0"/>
                </a:lnTo>
                <a:lnTo>
                  <a:pt x="3991203" y="5974710"/>
                </a:lnTo>
                <a:lnTo>
                  <a:pt x="0" y="59747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670240"/>
            <a:ext cx="15433186" cy="821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00"/>
              </a:lnSpc>
              <a:spcBef>
                <a:spcPct val="0"/>
              </a:spcBef>
            </a:pPr>
            <a:r>
              <a:rPr lang="en-US" sz="6100" b="1">
                <a:solidFill>
                  <a:srgbClr val="253439"/>
                </a:solidFill>
                <a:latin typeface="Lato Bold"/>
                <a:ea typeface="Lato Bold"/>
                <a:cs typeface="Lato Bold"/>
                <a:sym typeface="Lato Bold"/>
              </a:rPr>
              <a:t>Actele de identitate ale persoanei și ale țării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43838" y="6494446"/>
            <a:ext cx="7718689" cy="3162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 spc="-63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Ce documente din imagini recunoașteți?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 spc="-63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Unde le-ați văzut?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 spc="-63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Când le-ați folosit?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 spc="-63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 Ce date ne oferă documentele?</a:t>
            </a:r>
          </a:p>
          <a:p>
            <a:pPr marL="690872" lvl="1" indent="-345436" algn="l">
              <a:lnSpc>
                <a:spcPts val="4479"/>
              </a:lnSpc>
              <a:buFont typeface="Arial"/>
              <a:buChar char="•"/>
            </a:pPr>
            <a:r>
              <a:rPr lang="en-US" sz="3199" spc="-63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 De ce trebuie păstrat cu grijă?</a:t>
            </a:r>
          </a:p>
          <a:p>
            <a:pPr marL="0" lvl="0" indent="0" algn="l">
              <a:lnSpc>
                <a:spcPts val="2799"/>
              </a:lnSpc>
              <a:spcBef>
                <a:spcPct val="0"/>
              </a:spcBef>
            </a:pPr>
            <a:endParaRPr lang="en-US" sz="3199" spc="-63">
              <a:solidFill>
                <a:srgbClr val="1C191A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3059" y="3706007"/>
            <a:ext cx="3526424" cy="2449981"/>
            <a:chOff x="0" y="0"/>
            <a:chExt cx="928770" cy="6452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8770" cy="645263"/>
            </a:xfrm>
            <a:custGeom>
              <a:avLst/>
              <a:gdLst/>
              <a:ahLst/>
              <a:cxnLst/>
              <a:rect l="l" t="t" r="r" b="b"/>
              <a:pathLst>
                <a:path w="928770" h="645263">
                  <a:moveTo>
                    <a:pt x="0" y="0"/>
                  </a:moveTo>
                  <a:lnTo>
                    <a:pt x="928770" y="0"/>
                  </a:lnTo>
                  <a:lnTo>
                    <a:pt x="928770" y="645263"/>
                  </a:lnTo>
                  <a:lnTo>
                    <a:pt x="0" y="645263"/>
                  </a:lnTo>
                  <a:close/>
                </a:path>
              </a:pathLst>
            </a:custGeom>
            <a:ln w="19050" cap="sq">
              <a:solidFill>
                <a:srgbClr val="7C898B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928770" cy="711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spc="-63" dirty="0">
                  <a:solidFill>
                    <a:srgbClr val="253439"/>
                  </a:solidFill>
                  <a:latin typeface="Lato"/>
                  <a:ea typeface="Lato"/>
                  <a:cs typeface="Lato"/>
                  <a:sym typeface="Lato"/>
                </a:rPr>
                <a:t>document </a:t>
              </a:r>
              <a:r>
                <a:rPr lang="en-US" sz="3199" spc="-63" dirty="0" err="1">
                  <a:solidFill>
                    <a:srgbClr val="253439"/>
                  </a:solidFill>
                  <a:latin typeface="Lato"/>
                  <a:ea typeface="Lato"/>
                  <a:cs typeface="Lato"/>
                  <a:sym typeface="Lato"/>
                </a:rPr>
                <a:t>adoptat</a:t>
              </a:r>
              <a:r>
                <a:rPr lang="en-US" sz="3199" spc="-63" dirty="0">
                  <a:solidFill>
                    <a:srgbClr val="253439"/>
                  </a:solidFill>
                  <a:latin typeface="Lato"/>
                  <a:ea typeface="Lato"/>
                  <a:cs typeface="Lato"/>
                  <a:sym typeface="Lato"/>
                </a:rPr>
                <a:t> de </a:t>
              </a:r>
              <a:r>
                <a:rPr lang="en-US" sz="3199" spc="-63" dirty="0" err="1">
                  <a:solidFill>
                    <a:srgbClr val="253439"/>
                  </a:solidFill>
                  <a:latin typeface="Lato"/>
                  <a:ea typeface="Lato"/>
                  <a:cs typeface="Lato"/>
                  <a:sym typeface="Lato"/>
                </a:rPr>
                <a:t>către</a:t>
              </a:r>
              <a:r>
                <a:rPr lang="en-US" sz="3199" spc="-63" dirty="0">
                  <a:solidFill>
                    <a:srgbClr val="253439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3199" u="sng" spc="-63" dirty="0" err="1">
                  <a:solidFill>
                    <a:srgbClr val="253439"/>
                  </a:solidFill>
                  <a:latin typeface="Lato"/>
                  <a:ea typeface="Lato"/>
                  <a:cs typeface="Lato"/>
                  <a:sym typeface="Lato"/>
                  <a:hlinkClick r:id="rId2" tooltip="https://ro.wikipedia.org/wiki/Parlamentul_Republicii_Moldova"/>
                </a:rPr>
                <a:t>Parlamentul</a:t>
              </a:r>
              <a:r>
                <a:rPr lang="en-US" sz="3199" u="sng" spc="-63" dirty="0">
                  <a:solidFill>
                    <a:srgbClr val="253439"/>
                  </a:solidFill>
                  <a:latin typeface="Lato"/>
                  <a:ea typeface="Lato"/>
                  <a:cs typeface="Lato"/>
                  <a:sym typeface="Lato"/>
                  <a:hlinkClick r:id="rId2" tooltip="https://ro.wikipedia.org/wiki/Parlamentul_Republicii_Moldova"/>
                </a:rPr>
                <a:t> </a:t>
              </a:r>
              <a:r>
                <a:rPr lang="en-US" sz="3199" u="sng" spc="-63" dirty="0" err="1">
                  <a:solidFill>
                    <a:srgbClr val="253439"/>
                  </a:solidFill>
                  <a:latin typeface="Lato"/>
                  <a:ea typeface="Lato"/>
                  <a:cs typeface="Lato"/>
                  <a:sym typeface="Lato"/>
                  <a:hlinkClick r:id="rId2" tooltip="https://ro.wikipedia.org/wiki/Parlamentul_Republicii_Moldova"/>
                </a:rPr>
                <a:t>Republicii</a:t>
              </a:r>
              <a:r>
                <a:rPr lang="en-US" sz="3199" u="sng" spc="-63" dirty="0">
                  <a:solidFill>
                    <a:srgbClr val="253439"/>
                  </a:solidFill>
                  <a:latin typeface="Lato"/>
                  <a:ea typeface="Lato"/>
                  <a:cs typeface="Lato"/>
                  <a:sym typeface="Lato"/>
                  <a:hlinkClick r:id="rId2" tooltip="https://ro.wikipedia.org/wiki/Parlamentul_Republicii_Moldova"/>
                </a:rPr>
                <a:t> Moldova</a:t>
              </a:r>
              <a:r>
                <a:rPr lang="en-US" sz="3199" u="sng" spc="-63" dirty="0">
                  <a:solidFill>
                    <a:srgbClr val="253439"/>
                  </a:solidFill>
                  <a:latin typeface="Lato"/>
                  <a:ea typeface="Lato"/>
                  <a:cs typeface="Lato"/>
                  <a:sym typeface="Lato"/>
                </a:rPr>
                <a:t>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800506" y="2183051"/>
            <a:ext cx="3108397" cy="2528925"/>
            <a:chOff x="0" y="0"/>
            <a:chExt cx="818673" cy="66605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8673" cy="666054"/>
            </a:xfrm>
            <a:custGeom>
              <a:avLst/>
              <a:gdLst/>
              <a:ahLst/>
              <a:cxnLst/>
              <a:rect l="l" t="t" r="r" b="b"/>
              <a:pathLst>
                <a:path w="818673" h="666054">
                  <a:moveTo>
                    <a:pt x="0" y="0"/>
                  </a:moveTo>
                  <a:lnTo>
                    <a:pt x="818673" y="0"/>
                  </a:lnTo>
                  <a:lnTo>
                    <a:pt x="818673" y="666054"/>
                  </a:lnTo>
                  <a:lnTo>
                    <a:pt x="0" y="666054"/>
                  </a:lnTo>
                  <a:close/>
                </a:path>
              </a:pathLst>
            </a:custGeom>
            <a:ln w="19050" cap="sq">
              <a:solidFill>
                <a:srgbClr val="7C898B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818673" cy="7327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19"/>
                </a:lnSpc>
              </a:pPr>
              <a:r>
                <a:rPr lang="en-US" sz="3299" spc="-65">
                  <a:solidFill>
                    <a:srgbClr val="253439"/>
                  </a:solidFill>
                  <a:latin typeface="Lato"/>
                  <a:ea typeface="Lato"/>
                  <a:cs typeface="Lato"/>
                  <a:sym typeface="Lato"/>
                </a:rPr>
                <a:t>semnată de 278 deputați în parlament, la 27 august 1991.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800506" y="6302802"/>
            <a:ext cx="3359112" cy="2667609"/>
            <a:chOff x="0" y="0"/>
            <a:chExt cx="884704" cy="7025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84704" cy="702580"/>
            </a:xfrm>
            <a:custGeom>
              <a:avLst/>
              <a:gdLst/>
              <a:ahLst/>
              <a:cxnLst/>
              <a:rect l="l" t="t" r="r" b="b"/>
              <a:pathLst>
                <a:path w="884704" h="702580">
                  <a:moveTo>
                    <a:pt x="0" y="0"/>
                  </a:moveTo>
                  <a:lnTo>
                    <a:pt x="884704" y="0"/>
                  </a:lnTo>
                  <a:lnTo>
                    <a:pt x="884704" y="702580"/>
                  </a:lnTo>
                  <a:lnTo>
                    <a:pt x="0" y="702580"/>
                  </a:lnTo>
                  <a:close/>
                </a:path>
              </a:pathLst>
            </a:custGeom>
            <a:ln w="19050" cap="sq">
              <a:solidFill>
                <a:srgbClr val="7C898B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884704" cy="7692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spc="-55">
                  <a:solidFill>
                    <a:srgbClr val="253439"/>
                  </a:solidFill>
                  <a:latin typeface="Lato"/>
                  <a:ea typeface="Lato"/>
                  <a:cs typeface="Lato"/>
                  <a:sym typeface="Lato"/>
                </a:rPr>
                <a:t> Proclamă oficial Republica Moldova ca stat suveran și independent, liber să-și decidă viitorul. 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>
            <a:off x="10616654" y="6054624"/>
            <a:ext cx="887540" cy="0"/>
          </a:xfrm>
          <a:prstGeom prst="line">
            <a:avLst/>
          </a:prstGeom>
          <a:ln w="19050" cap="flat">
            <a:solidFill>
              <a:srgbClr val="7C898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Freeform 12"/>
          <p:cNvSpPr/>
          <p:nvPr/>
        </p:nvSpPr>
        <p:spPr>
          <a:xfrm>
            <a:off x="4668414" y="1930516"/>
            <a:ext cx="8360567" cy="7764422"/>
          </a:xfrm>
          <a:custGeom>
            <a:avLst/>
            <a:gdLst/>
            <a:ahLst/>
            <a:cxnLst/>
            <a:rect l="l" t="t" r="r" b="b"/>
            <a:pathLst>
              <a:path w="8360567" h="7764422">
                <a:moveTo>
                  <a:pt x="0" y="0"/>
                </a:moveTo>
                <a:lnTo>
                  <a:pt x="8360567" y="0"/>
                </a:lnTo>
                <a:lnTo>
                  <a:pt x="8360567" y="7764422"/>
                </a:lnTo>
                <a:lnTo>
                  <a:pt x="0" y="77644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424887" y="870632"/>
            <a:ext cx="13438225" cy="1959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568"/>
              </a:lnSpc>
            </a:pPr>
            <a:r>
              <a:rPr lang="en-US" sz="7568" b="1">
                <a:solidFill>
                  <a:srgbClr val="253439"/>
                </a:solidFill>
                <a:latin typeface="Lato Bold"/>
                <a:ea typeface="Lato Bold"/>
                <a:cs typeface="Lato Bold"/>
                <a:sym typeface="Lato Bold"/>
              </a:rPr>
              <a:t>Declarația de Independență</a:t>
            </a:r>
          </a:p>
          <a:p>
            <a:pPr marL="0" lvl="0" indent="0" algn="just">
              <a:lnSpc>
                <a:spcPts val="7568"/>
              </a:lnSpc>
              <a:spcBef>
                <a:spcPct val="0"/>
              </a:spcBef>
            </a:pPr>
            <a:endParaRPr lang="en-US" sz="7568" b="1">
              <a:solidFill>
                <a:srgbClr val="253439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103111" y="-218676"/>
            <a:ext cx="1410420" cy="10724351"/>
            <a:chOff x="0" y="0"/>
            <a:chExt cx="371469" cy="28245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1469" cy="2824520"/>
            </a:xfrm>
            <a:custGeom>
              <a:avLst/>
              <a:gdLst/>
              <a:ahLst/>
              <a:cxnLst/>
              <a:rect l="l" t="t" r="r" b="b"/>
              <a:pathLst>
                <a:path w="371469" h="2824520">
                  <a:moveTo>
                    <a:pt x="0" y="0"/>
                  </a:moveTo>
                  <a:lnTo>
                    <a:pt x="371469" y="0"/>
                  </a:lnTo>
                  <a:lnTo>
                    <a:pt x="371469" y="2824520"/>
                  </a:lnTo>
                  <a:lnTo>
                    <a:pt x="0" y="2824520"/>
                  </a:lnTo>
                  <a:close/>
                </a:path>
              </a:pathLst>
            </a:custGeom>
            <a:solidFill>
              <a:srgbClr val="B29E8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71469" cy="28626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103111" y="-66276"/>
            <a:ext cx="1258020" cy="1655660"/>
            <a:chOff x="0" y="0"/>
            <a:chExt cx="331330" cy="43605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1330" cy="436059"/>
            </a:xfrm>
            <a:custGeom>
              <a:avLst/>
              <a:gdLst/>
              <a:ahLst/>
              <a:cxnLst/>
              <a:rect l="l" t="t" r="r" b="b"/>
              <a:pathLst>
                <a:path w="331330" h="436059">
                  <a:moveTo>
                    <a:pt x="0" y="0"/>
                  </a:moveTo>
                  <a:lnTo>
                    <a:pt x="331330" y="0"/>
                  </a:lnTo>
                  <a:lnTo>
                    <a:pt x="331330" y="436059"/>
                  </a:lnTo>
                  <a:lnTo>
                    <a:pt x="0" y="436059"/>
                  </a:lnTo>
                  <a:close/>
                </a:path>
              </a:pathLst>
            </a:custGeom>
            <a:solidFill>
              <a:srgbClr val="25343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31330" cy="4741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259409" y="1075877"/>
            <a:ext cx="6038375" cy="669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00"/>
              </a:lnSpc>
              <a:spcBef>
                <a:spcPct val="0"/>
              </a:spcBef>
            </a:pPr>
            <a:r>
              <a:rPr lang="en-US" sz="5000">
                <a:solidFill>
                  <a:srgbClr val="253439"/>
                </a:solidFill>
                <a:latin typeface="Lato"/>
                <a:ea typeface="Lato"/>
                <a:cs typeface="Lato"/>
                <a:sym typeface="Lato"/>
              </a:rPr>
              <a:t>Completează tabelul:</a:t>
            </a:r>
          </a:p>
        </p:txBody>
      </p:sp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AE7EB9DC-593E-824E-B996-4D67FD28C2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155751"/>
              </p:ext>
            </p:extLst>
          </p:nvPr>
        </p:nvGraphicFramePr>
        <p:xfrm>
          <a:off x="1295400" y="2324100"/>
          <a:ext cx="14782800" cy="6887022"/>
        </p:xfrm>
        <a:graphic>
          <a:graphicData uri="http://schemas.openxmlformats.org/drawingml/2006/table">
            <a:tbl>
              <a:tblPr firstRow="1" firstCol="1" bandRow="1"/>
              <a:tblGrid>
                <a:gridCol w="3885498">
                  <a:extLst>
                    <a:ext uri="{9D8B030D-6E8A-4147-A177-3AD203B41FA5}">
                      <a16:colId xmlns:a16="http://schemas.microsoft.com/office/drawing/2014/main" val="3959601235"/>
                    </a:ext>
                  </a:extLst>
                </a:gridCol>
                <a:gridCol w="5215484">
                  <a:extLst>
                    <a:ext uri="{9D8B030D-6E8A-4147-A177-3AD203B41FA5}">
                      <a16:colId xmlns:a16="http://schemas.microsoft.com/office/drawing/2014/main" val="906002047"/>
                    </a:ext>
                  </a:extLst>
                </a:gridCol>
                <a:gridCol w="5681818">
                  <a:extLst>
                    <a:ext uri="{9D8B030D-6E8A-4147-A177-3AD203B41FA5}">
                      <a16:colId xmlns:a16="http://schemas.microsoft.com/office/drawing/2014/main" val="2456694168"/>
                    </a:ext>
                  </a:extLst>
                </a:gridCol>
              </a:tblGrid>
              <a:tr h="17970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o-RO" sz="4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Certificat de naștere</a:t>
                      </a:r>
                      <a:endParaRPr lang="ru-RU" sz="44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o-RO" sz="4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Declarația de Independență</a:t>
                      </a:r>
                      <a:endParaRPr lang="ru-RU" sz="44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022661"/>
                  </a:ext>
                </a:extLst>
              </a:tr>
              <a:tr h="10059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4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Cui îi aparține?</a:t>
                      </a:r>
                      <a:endParaRPr lang="ru-RU" sz="4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ru-RU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ru-RU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497784"/>
                  </a:ext>
                </a:extLst>
              </a:tr>
              <a:tr h="8168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4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Ce ne spune? </a:t>
                      </a:r>
                      <a:endParaRPr lang="ru-RU" sz="4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ru-RU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ru-RU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3858349"/>
                  </a:ext>
                </a:extLst>
              </a:tr>
              <a:tr h="163363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4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Prin ce este important?</a:t>
                      </a:r>
                      <a:endParaRPr lang="ru-RU" sz="4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ru-RU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ru-RU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5374900"/>
                  </a:ext>
                </a:extLst>
              </a:tr>
              <a:tr h="163363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4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</a:t>
                      </a:r>
                      <a:r>
                        <a:rPr lang="ru-RU" sz="4000" kern="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um</a:t>
                      </a:r>
                      <a:r>
                        <a:rPr lang="ro-RO" sz="40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trebuie păstrat?</a:t>
                      </a:r>
                      <a:endParaRPr lang="ru-RU" sz="4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ru-RU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2204561"/>
                  </a:ext>
                </a:extLst>
              </a:tr>
            </a:tbl>
          </a:graphicData>
        </a:graphic>
      </p:graphicFrame>
      <p:sp>
        <p:nvSpPr>
          <p:cNvPr id="15" name="Freeform 13">
            <a:extLst>
              <a:ext uri="{FF2B5EF4-FFF2-40B4-BE49-F238E27FC236}">
                <a16:creationId xmlns:a16="http://schemas.microsoft.com/office/drawing/2014/main" id="{02E1706D-8EE0-47DD-1829-2A159414C8D7}"/>
              </a:ext>
            </a:extLst>
          </p:cNvPr>
          <p:cNvSpPr/>
          <p:nvPr/>
        </p:nvSpPr>
        <p:spPr>
          <a:xfrm>
            <a:off x="1981200" y="2400300"/>
            <a:ext cx="2057384" cy="1544017"/>
          </a:xfrm>
          <a:custGeom>
            <a:avLst/>
            <a:gdLst/>
            <a:ahLst/>
            <a:cxnLst/>
            <a:rect l="l" t="t" r="r" b="b"/>
            <a:pathLst>
              <a:path w="3501250" h="2752144">
                <a:moveTo>
                  <a:pt x="0" y="0"/>
                </a:moveTo>
                <a:lnTo>
                  <a:pt x="3501250" y="0"/>
                </a:lnTo>
                <a:lnTo>
                  <a:pt x="3501250" y="2752145"/>
                </a:lnTo>
                <a:lnTo>
                  <a:pt x="0" y="27521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9741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78846" y="2227779"/>
            <a:ext cx="13764376" cy="6381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5924" lvl="1" indent="-487962" algn="l">
              <a:lnSpc>
                <a:spcPts val="6328"/>
              </a:lnSpc>
              <a:buFont typeface="Arial"/>
              <a:buChar char="•"/>
            </a:pPr>
            <a:r>
              <a:rPr lang="en-US" sz="4520" spc="-90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Ce ați descoperit despre aceste două documente?</a:t>
            </a:r>
          </a:p>
          <a:p>
            <a:pPr marL="975924" lvl="1" indent="-487962" algn="l">
              <a:lnSpc>
                <a:spcPts val="6328"/>
              </a:lnSpc>
              <a:buFont typeface="Arial"/>
              <a:buChar char="•"/>
            </a:pPr>
            <a:r>
              <a:rPr lang="en-US" sz="4520" spc="-90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Ce au în comun aceste două documente?</a:t>
            </a:r>
          </a:p>
          <a:p>
            <a:pPr marL="975924" lvl="1" indent="-487962" algn="l">
              <a:lnSpc>
                <a:spcPts val="6328"/>
              </a:lnSpc>
              <a:buFont typeface="Arial"/>
              <a:buChar char="•"/>
            </a:pPr>
            <a:r>
              <a:rPr lang="en-US" sz="4520" spc="-90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Care este data de naștere a Republicii Moldova?</a:t>
            </a:r>
          </a:p>
          <a:p>
            <a:pPr marL="975924" lvl="1" indent="-487962" algn="l">
              <a:lnSpc>
                <a:spcPts val="6328"/>
              </a:lnSpc>
              <a:buFont typeface="Arial"/>
              <a:buChar char="•"/>
            </a:pPr>
            <a:r>
              <a:rPr lang="en-US" sz="4520" spc="-90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Ce diferență de ani există între vârsta voastră și a Republicii Moldova?</a:t>
            </a:r>
          </a:p>
          <a:p>
            <a:pPr marL="975924" lvl="1" indent="-487962" algn="l">
              <a:lnSpc>
                <a:spcPts val="6328"/>
              </a:lnSpc>
              <a:buFont typeface="Arial"/>
              <a:buChar char="•"/>
            </a:pPr>
            <a:r>
              <a:rPr lang="en-US" sz="4520" spc="-90">
                <a:solidFill>
                  <a:srgbClr val="1C191A"/>
                </a:solidFill>
                <a:latin typeface="Lato"/>
                <a:ea typeface="Lato"/>
                <a:cs typeface="Lato"/>
                <a:sym typeface="Lato"/>
              </a:rPr>
              <a:t>Ce reprezintă Declarația de Independență pentru Republica Moldova?</a:t>
            </a:r>
          </a:p>
          <a:p>
            <a:pPr marL="0" lvl="0" indent="0" algn="l">
              <a:lnSpc>
                <a:spcPts val="6328"/>
              </a:lnSpc>
              <a:spcBef>
                <a:spcPct val="0"/>
              </a:spcBef>
            </a:pPr>
            <a:endParaRPr lang="en-US" sz="4520" spc="-90">
              <a:solidFill>
                <a:srgbClr val="1C191A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4756073" y="7033626"/>
            <a:ext cx="2825788" cy="2624297"/>
          </a:xfrm>
          <a:custGeom>
            <a:avLst/>
            <a:gdLst/>
            <a:ahLst/>
            <a:cxnLst/>
            <a:rect l="l" t="t" r="r" b="b"/>
            <a:pathLst>
              <a:path w="2825788" h="2624297">
                <a:moveTo>
                  <a:pt x="0" y="0"/>
                </a:moveTo>
                <a:lnTo>
                  <a:pt x="2825789" y="0"/>
                </a:lnTo>
                <a:lnTo>
                  <a:pt x="2825789" y="2624297"/>
                </a:lnTo>
                <a:lnTo>
                  <a:pt x="0" y="26242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39138" y="1734618"/>
            <a:ext cx="2111149" cy="2989052"/>
          </a:xfrm>
          <a:custGeom>
            <a:avLst/>
            <a:gdLst/>
            <a:ahLst/>
            <a:cxnLst/>
            <a:rect l="l" t="t" r="r" b="b"/>
            <a:pathLst>
              <a:path w="2111149" h="2989052">
                <a:moveTo>
                  <a:pt x="0" y="0"/>
                </a:moveTo>
                <a:lnTo>
                  <a:pt x="2111149" y="0"/>
                </a:lnTo>
                <a:lnTo>
                  <a:pt x="2111149" y="2989052"/>
                </a:lnTo>
                <a:lnTo>
                  <a:pt x="0" y="29890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626861" y="912760"/>
            <a:ext cx="6090065" cy="106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8000"/>
              </a:lnSpc>
              <a:spcBef>
                <a:spcPct val="0"/>
              </a:spcBef>
            </a:pPr>
            <a:r>
              <a:rPr lang="en-US" sz="8000">
                <a:solidFill>
                  <a:srgbClr val="253439"/>
                </a:solidFill>
                <a:latin typeface="Lato"/>
                <a:ea typeface="Lato"/>
                <a:cs typeface="Lato"/>
                <a:sym typeface="Lato"/>
              </a:rPr>
              <a:t>Reflecție: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620</Words>
  <Application>Microsoft Office PowerPoint</Application>
  <PresentationFormat>Particularizare</PresentationFormat>
  <Paragraphs>80</Paragraphs>
  <Slides>14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14</vt:i4>
      </vt:variant>
    </vt:vector>
  </HeadingPairs>
  <TitlesOfParts>
    <vt:vector size="23" baseType="lpstr">
      <vt:lpstr>Canva Sans Bold</vt:lpstr>
      <vt:lpstr>Times New Roman</vt:lpstr>
      <vt:lpstr>Lato</vt:lpstr>
      <vt:lpstr>Arimo</vt:lpstr>
      <vt:lpstr>Calibri</vt:lpstr>
      <vt:lpstr>Arial Nova Condensed</vt:lpstr>
      <vt:lpstr>Arial</vt:lpstr>
      <vt:lpstr>Lato Bold</vt:lpstr>
      <vt:lpstr>Office Theme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Gray and White Simple Thesis Defense Presentation</dc:title>
  <cp:lastModifiedBy>Olga Neamtu</cp:lastModifiedBy>
  <cp:revision>2</cp:revision>
  <dcterms:created xsi:type="dcterms:W3CDTF">2006-08-16T00:00:00Z</dcterms:created>
  <dcterms:modified xsi:type="dcterms:W3CDTF">2026-07-23T09:27:23Z</dcterms:modified>
  <dc:identifier>DAHQLWIItiQ</dc:identifier>
</cp:coreProperties>
</file>