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9" r:id="rId6"/>
    <p:sldId id="258" r:id="rId7"/>
    <p:sldId id="260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en-150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A2A8A-D951-95D6-8DA9-AB1DA0EFD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D97DE2-81F6-9732-8C51-DF0F5EFBFE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5F56F-DA8C-E53A-2DE3-74392022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D3521-9997-A142-3E9A-3485B478C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FDC98-ADD9-E49D-6272-D97F844C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03110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0B9A6-6E0F-9B9F-3FF7-325BF73AF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598B6D-FB8E-4FAF-AE23-5DF71C3EB0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AD989-4D5F-68BA-0F2F-854BEFCCB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6821F-1CBE-F1B5-5AD0-8F75FA360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9F7EE-77F8-24B9-E582-DD09237D6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8137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6E48D7-3535-76CA-CD11-7EAE12023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A65569-DCCD-DC4E-895E-6B5DD8994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C9D4F-11C6-2A00-A28D-EA0B1B92B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6F1B5-3CB7-03A7-4458-7644DF86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4510E-D1B1-B154-3B63-9CEDBF69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53859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2AA7F-CD39-CD5D-4D90-3E031922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16A16-2279-7D1A-C739-8EC032880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FAC1-7AC7-48C9-0B31-91A923C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92D96-2ECE-8629-1B5D-BC2EE7E5A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FDC96-AB17-C229-F442-E4C4BD53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8425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ABC13-AB65-A4DF-AA94-1E8DC7486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E2A11-2405-4FA0-0C56-7F43189B5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9DDFD-7A1F-30CC-2294-3C358C8B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9EF96-5E5F-BA6B-58CB-AEAE125F8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1D13D-EF60-633A-0596-BAC4A977C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1801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9CF5C-CFCF-3066-FE68-0533A06B6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B867-5816-4AFE-1632-677CE8568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E4E01-F590-12F5-9AA7-BB4F2089F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3D867-6EF1-6034-CCBF-028AB5E23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95D24-3ACF-130A-DCDF-11D08D7F0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BA036-569E-2B2B-E4A4-053837049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541559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F51B1-2A73-D5B7-3B1E-FC0F9564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77716-51BD-EE0A-1FB0-1B3EE6D08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2AC4C-1454-D754-BAC5-ADB932AAC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15AB47-04A9-ABC9-94AB-DDB7D1BDB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47103D-DE4E-82C1-F569-C072653EA7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BE97E0-EA5D-FDB6-AAE2-35E9FEFD7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1736C4-518B-122B-302A-3458AAB4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8FFBEC-05BF-A842-DDE8-EC1CB00E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62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4B9CA-7C8C-7C23-B237-18462D1E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4B38A5-819B-21F5-54E2-22C257A8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4FD78-73EE-BC88-92C8-018E73F6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E2CE64-DBE2-D019-2C1F-CC7DA71E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20680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7F0FED-9B85-7EB0-B4E4-86E4480FC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A9779E-EF77-512A-42D7-5977A155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BA37E-476B-395E-9957-C6691744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69334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73A42-688E-9792-A4C6-3DEA1BAF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24841-6456-F92C-1177-F05A3FDA6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9BD3B4-4CB0-58D4-241C-FDA6FFAC5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9467F-46E7-D226-48BE-A2C87FE3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303F2-3400-5992-78EF-5B4B74E29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60316-FFEF-EB4C-6F94-D6EB7AD79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282333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AA81-E4D2-A949-4F32-ACED2F67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FA4E3-496F-7CD2-6ABB-4CD2C59A3F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1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4A2435-1DFD-B5CA-C715-92B9D13E9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F6BBE-D552-792C-9383-8E82F50B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6FD3D-1167-C2F4-17EE-BCFC6CF13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42244-E6FB-5E16-E05E-59DF19E0C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704839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3AEF27-4B4C-D1F3-7545-7E11F41C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9DCDB-8F20-3DAF-6893-CB8BFD4EF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15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06A8C-8786-3EA3-50BE-19E15E342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A6BBC3-7A7E-456E-B4C1-5DA49F4EF788}" type="datetimeFigureOut">
              <a:rPr lang="en-150" smtClean="0"/>
              <a:t>08/02/2026</a:t>
            </a:fld>
            <a:endParaRPr lang="en-1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8F287-7726-9861-E39B-EFC681D9C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1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B467A-81C8-8A50-D6E3-BC394E029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5C9A6-816D-4B5E-9D26-B7B48E2B3F4E}" type="slidenum">
              <a:rPr lang="en-150" smtClean="0"/>
              <a:t>‹#›</a:t>
            </a:fld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416764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150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60537D-0E83-CC4D-B614-A072579607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107" y="227959"/>
            <a:ext cx="1668386" cy="1331657"/>
          </a:xfrm>
          <a:prstGeom prst="rect">
            <a:avLst/>
          </a:prstGeom>
        </p:spPr>
      </p:pic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48BFE6E0-766A-F480-8A5B-4DB465072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07" y="265028"/>
            <a:ext cx="3592586" cy="12945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384" y="1122363"/>
            <a:ext cx="8020878" cy="2387600"/>
          </a:xfrm>
        </p:spPr>
        <p:txBody>
          <a:bodyPr>
            <a:normAutofit fontScale="90000"/>
          </a:bodyPr>
          <a:lstStyle/>
          <a:p>
            <a:r>
              <a:rPr lang="ro-MD" dirty="0" smtClean="0"/>
              <a:t/>
            </a:r>
            <a:br>
              <a:rPr lang="ro-MD" dirty="0" smtClean="0"/>
            </a:br>
            <a:r>
              <a:rPr lang="ro-MD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Independența</a:t>
            </a:r>
            <a:r>
              <a:rPr lang="ro-MD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o-MD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care ne unește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0574"/>
            <a:ext cx="3843130" cy="657225"/>
          </a:xfrm>
        </p:spPr>
        <p:txBody>
          <a:bodyPr/>
          <a:lstStyle/>
          <a:p>
            <a:r>
              <a:rPr lang="ro-MD" b="1" dirty="0" smtClean="0">
                <a:solidFill>
                  <a:schemeClr val="accent2">
                    <a:lumMod val="50000"/>
                  </a:schemeClr>
                </a:solidFill>
              </a:rPr>
              <a:t>Gimnaziu</a:t>
            </a:r>
            <a:endParaRPr lang="ro-MD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8" name="Group 11"/>
          <p:cNvGrpSpPr/>
          <p:nvPr/>
        </p:nvGrpSpPr>
        <p:grpSpPr>
          <a:xfrm>
            <a:off x="6887817" y="1559616"/>
            <a:ext cx="5724937" cy="5883534"/>
            <a:chOff x="-410960" y="1598128"/>
            <a:chExt cx="2790208" cy="2867505"/>
          </a:xfrm>
        </p:grpSpPr>
        <p:sp>
          <p:nvSpPr>
            <p:cNvPr id="9" name="Freeform 12"/>
            <p:cNvSpPr/>
            <p:nvPr/>
          </p:nvSpPr>
          <p:spPr>
            <a:xfrm>
              <a:off x="-410960" y="1598128"/>
              <a:ext cx="2790208" cy="2867505"/>
            </a:xfrm>
            <a:custGeom>
              <a:avLst/>
              <a:gdLst/>
              <a:ahLst/>
              <a:cxnLst/>
              <a:rect l="l" t="t" r="r" b="b"/>
              <a:pathLst>
                <a:path w="5420360" h="6014720">
                  <a:moveTo>
                    <a:pt x="5148580" y="3408680"/>
                  </a:moveTo>
                  <a:lnTo>
                    <a:pt x="5149850" y="3406140"/>
                  </a:lnTo>
                  <a:cubicBezTo>
                    <a:pt x="5322570" y="3082290"/>
                    <a:pt x="5420360" y="2711450"/>
                    <a:pt x="5420360" y="2319020"/>
                  </a:cubicBezTo>
                  <a:cubicBezTo>
                    <a:pt x="5420360" y="1038860"/>
                    <a:pt x="4381500" y="0"/>
                    <a:pt x="3101340" y="0"/>
                  </a:cubicBezTo>
                  <a:cubicBezTo>
                    <a:pt x="2259330" y="0"/>
                    <a:pt x="1521460" y="449580"/>
                    <a:pt x="1115060" y="1121410"/>
                  </a:cubicBezTo>
                  <a:cubicBezTo>
                    <a:pt x="1094740" y="1155700"/>
                    <a:pt x="1075690" y="1188720"/>
                    <a:pt x="1056640" y="1224280"/>
                  </a:cubicBezTo>
                  <a:lnTo>
                    <a:pt x="328930" y="2503170"/>
                  </a:lnTo>
                  <a:cubicBezTo>
                    <a:pt x="308610" y="2536190"/>
                    <a:pt x="290830" y="2569210"/>
                    <a:pt x="271780" y="2603500"/>
                  </a:cubicBezTo>
                  <a:lnTo>
                    <a:pt x="271780" y="2604770"/>
                  </a:lnTo>
                  <a:cubicBezTo>
                    <a:pt x="97790" y="2929890"/>
                    <a:pt x="0" y="3300730"/>
                    <a:pt x="0" y="3695700"/>
                  </a:cubicBezTo>
                  <a:cubicBezTo>
                    <a:pt x="0" y="4975860"/>
                    <a:pt x="1038860" y="6014720"/>
                    <a:pt x="2319020" y="6014720"/>
                  </a:cubicBezTo>
                  <a:cubicBezTo>
                    <a:pt x="3243580" y="6014720"/>
                    <a:pt x="4042410" y="5472430"/>
                    <a:pt x="4414520" y="4688840"/>
                  </a:cubicBezTo>
                  <a:lnTo>
                    <a:pt x="5077460" y="3533140"/>
                  </a:lnTo>
                  <a:cubicBezTo>
                    <a:pt x="5101590" y="3492500"/>
                    <a:pt x="5125720" y="3450590"/>
                    <a:pt x="5148580" y="3408680"/>
                  </a:cubicBezTo>
                  <a:close/>
                </a:path>
              </a:pathLst>
            </a:custGeom>
            <a:blipFill>
              <a:blip r:embed="rId4"/>
              <a:stretch>
                <a:fillRect l="-36153" r="-36153"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342100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5C6513DD-734A-549F-2BE5-8B4995F52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176" y="1701800"/>
            <a:ext cx="5535648" cy="4430144"/>
          </a:xfrm>
          <a:prstGeom prst="rect">
            <a:avLst/>
          </a:prstGeom>
        </p:spPr>
      </p:pic>
      <p:sp>
        <p:nvSpPr>
          <p:cNvPr id="6" name="CasetăText 5">
            <a:extLst>
              <a:ext uri="{FF2B5EF4-FFF2-40B4-BE49-F238E27FC236}">
                <a16:creationId xmlns:a16="http://schemas.microsoft.com/office/drawing/2014/main" id="{55D5A9FD-27F3-5D96-1C62-8CA518C7D58F}"/>
              </a:ext>
            </a:extLst>
          </p:cNvPr>
          <p:cNvSpPr txBox="1"/>
          <p:nvPr/>
        </p:nvSpPr>
        <p:spPr>
          <a:xfrm>
            <a:off x="1193800" y="482600"/>
            <a:ext cx="980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>
              <a:defRPr/>
            </a:pPr>
            <a:r>
              <a:rPr lang="ro-RO" sz="48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Mulțumesc pentru atenție!</a:t>
            </a:r>
            <a:endParaRPr lang="ru-RU" sz="48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0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5562"/>
          </a:xfrm>
        </p:spPr>
        <p:txBody>
          <a:bodyPr/>
          <a:lstStyle/>
          <a:p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Obiective: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1722"/>
            <a:ext cx="10515600" cy="4825241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explice aspirațiile, valorile și drepturile exprimate în Declarația de Independență a Republicii Moldova;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exprime percepții, nevoi, emoții, atitudini și valori despre libertate, independență, democrație, țară;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formuleze modalități prin care contribuie la consolidarea independenței și dezvoltarea Republicii Moldova.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502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Activitatea: </a:t>
            </a:r>
            <a:r>
              <a:rPr lang="ro-RO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Adevăr, </a:t>
            </a:r>
            <a:r>
              <a:rPr lang="ro-RO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 sau provocare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Elevii răspund prin adevărat sau fals la afirmații: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Republica Moldova și-a declarat Independența la 27 august 1991.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Independența înseamnă că alt stat ia deciziile pentru noi.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Fiecare cetățean contribuie la dezvoltarea țării.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elev de 14-15 ani nu poate contribui la dezvoltarea țării.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societate poate fi unită, dacă oamenii au opinii, limbi și tradiții diferite.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Imnul național al Republicii Moldova este „Suveranitate”.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Independența obținută în 1991 este garantată pentru totdeauna.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Libertatea de a alege presupune și responsabilitate pentru alegerea făcută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45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Reflecție: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este primul cuvânt atunci când te gândești la țara ta?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culori vezi?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este mirosul pe care îl are țara noastră?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ce gust asociezi?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este melodia sau sunetul pe care îl auzi?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simți când te gândești la ea?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sunt oamenii pe care ți-i amintești?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8"/>
          <p:cNvGrpSpPr/>
          <p:nvPr/>
        </p:nvGrpSpPr>
        <p:grpSpPr>
          <a:xfrm>
            <a:off x="7981118" y="2246763"/>
            <a:ext cx="4085976" cy="4611236"/>
            <a:chOff x="773059" y="202947"/>
            <a:chExt cx="812800" cy="473898"/>
          </a:xfrm>
        </p:grpSpPr>
        <p:sp>
          <p:nvSpPr>
            <p:cNvPr id="5" name="Freeform 9"/>
            <p:cNvSpPr/>
            <p:nvPr/>
          </p:nvSpPr>
          <p:spPr>
            <a:xfrm>
              <a:off x="773059" y="202947"/>
              <a:ext cx="812800" cy="473898"/>
            </a:xfrm>
            <a:custGeom>
              <a:avLst/>
              <a:gdLst/>
              <a:ahLst/>
              <a:cxnLst/>
              <a:rect l="l" t="t" r="r" b="b"/>
              <a:pathLst>
                <a:path w="812800" h="1001291">
                  <a:moveTo>
                    <a:pt x="0" y="0"/>
                  </a:moveTo>
                  <a:lnTo>
                    <a:pt x="812800" y="0"/>
                  </a:lnTo>
                  <a:lnTo>
                    <a:pt x="812800" y="1001291"/>
                  </a:lnTo>
                  <a:lnTo>
                    <a:pt x="0" y="1001291"/>
                  </a:lnTo>
                  <a:close/>
                </a:path>
              </a:pathLst>
            </a:custGeom>
            <a:blipFill>
              <a:blip r:embed="rId2"/>
              <a:stretch>
                <a:fillRect l="-62832" r="-62832"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095369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176" y="35976"/>
            <a:ext cx="3111421" cy="3832389"/>
          </a:xfrm>
          <a:custGeom>
            <a:avLst/>
            <a:gdLst/>
            <a:ahLst/>
            <a:cxnLst/>
            <a:rect l="l" t="t" r="r" b="b"/>
            <a:pathLst>
              <a:path w="4667131" h="5748583">
                <a:moveTo>
                  <a:pt x="0" y="0"/>
                </a:moveTo>
                <a:lnTo>
                  <a:pt x="4667131" y="0"/>
                </a:lnTo>
                <a:lnTo>
                  <a:pt x="4667131" y="5748583"/>
                </a:lnTo>
                <a:lnTo>
                  <a:pt x="0" y="5748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4858" y="4313839"/>
            <a:ext cx="3782399" cy="2278374"/>
          </a:xfrm>
          <a:custGeom>
            <a:avLst/>
            <a:gdLst/>
            <a:ahLst/>
            <a:cxnLst/>
            <a:rect l="l" t="t" r="r" b="b"/>
            <a:pathLst>
              <a:path w="5673598" h="3417561">
                <a:moveTo>
                  <a:pt x="0" y="0"/>
                </a:moveTo>
                <a:lnTo>
                  <a:pt x="5673597" y="0"/>
                </a:lnTo>
                <a:lnTo>
                  <a:pt x="5673597" y="3417561"/>
                </a:lnTo>
                <a:lnTo>
                  <a:pt x="0" y="3417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09230" y="922366"/>
            <a:ext cx="8229492" cy="2945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Elevii analizează Declarația de Independență și </a:t>
            </a:r>
            <a:r>
              <a:rPr lang="ro-R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completează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enunțurile: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Independența presupune...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Independența oferă unei țări...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Independența protejează o țară prin...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Independența cere de la cetățeni...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Independența este asigurată de...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7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nva Sans Bold"/>
              <a:cs typeface="Times New Roman" panose="02020603050405020304" pitchFamily="18" charset="0"/>
              <a:sym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176614" y="491067"/>
            <a:ext cx="66570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33"/>
              </a:lnSpc>
              <a:spcBef>
                <a:spcPct val="0"/>
              </a:spcBef>
            </a:pPr>
            <a:r>
              <a:rPr lang="ro-MD" sz="2333" b="1" dirty="0" smtClean="0">
                <a:solidFill>
                  <a:srgbClr val="1800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Activitatea: Votul Independenței</a:t>
            </a:r>
            <a:r>
              <a:rPr lang="en-US" sz="2333" b="1" dirty="0" smtClean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endParaRPr lang="en-US" sz="2333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8" name="Freeform 2"/>
          <p:cNvSpPr/>
          <p:nvPr/>
        </p:nvSpPr>
        <p:spPr>
          <a:xfrm>
            <a:off x="6723258" y="3781833"/>
            <a:ext cx="5468742" cy="3076167"/>
          </a:xfrm>
          <a:custGeom>
            <a:avLst/>
            <a:gdLst/>
            <a:ahLst/>
            <a:cxnLst/>
            <a:rect l="l" t="t" r="r" b="b"/>
            <a:pathLst>
              <a:path w="5468742" h="3076167">
                <a:moveTo>
                  <a:pt x="0" y="0"/>
                </a:moveTo>
                <a:lnTo>
                  <a:pt x="5468741" y="0"/>
                </a:lnTo>
                <a:lnTo>
                  <a:pt x="5468741" y="3076167"/>
                </a:lnTo>
                <a:lnTo>
                  <a:pt x="0" y="30761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849089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Reflecție: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 </a:t>
            </a: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încurajează  </a:t>
            </a:r>
            <a:r>
              <a:rPr lang="ro-RO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această activitate? </a:t>
            </a:r>
            <a:endParaRPr lang="en-GB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întrebări </a:t>
            </a:r>
            <a:r>
              <a:rPr lang="ro-RO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 potrivite pentru reflecție</a:t>
            </a: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 putem adapta </a:t>
            </a:r>
            <a:r>
              <a:rPr lang="ro-RO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această a</a:t>
            </a:r>
            <a:r>
              <a:rPr lang="en-GB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tivitate?</a:t>
            </a:r>
            <a:endParaRPr lang="ro-RO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 este rolul  profesorului în cadrul unei asemenea activități?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 continuăm Drumul Independenței?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504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Activitatea: Declarația Generației Alpha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Elevii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completează enunțurile: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 păstrăm vie Independența țării noastre prin...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 suntem recunoscători străbunilor pentru...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 considerăm că Republica Moldova...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 avem nevoie de...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 simțim că...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 ne asumăm să...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8162925" y="2571750"/>
            <a:ext cx="4029075" cy="4286250"/>
          </a:xfrm>
          <a:custGeom>
            <a:avLst/>
            <a:gdLst/>
            <a:ahLst/>
            <a:cxnLst/>
            <a:rect l="l" t="t" r="r" b="b"/>
            <a:pathLst>
              <a:path w="4999215" h="4640804">
                <a:moveTo>
                  <a:pt x="0" y="0"/>
                </a:moveTo>
                <a:lnTo>
                  <a:pt x="4999215" y="0"/>
                </a:lnTo>
                <a:lnTo>
                  <a:pt x="4999215" y="4640804"/>
                </a:lnTo>
                <a:lnTo>
                  <a:pt x="0" y="4640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75252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Reflecție: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 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putem susține elevii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să genereze o schimbare reală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idee din Declarație reprezintă cel mai bine generația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 contribuim ca tinerii să participe </a:t>
            </a:r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dialogul democratic și la construirea viitorului Republicii 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Moldova?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acțiuni susținem că ,,Moldova este a noastră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</a:p>
          <a:p>
            <a:pPr lv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7245626" y="4164496"/>
            <a:ext cx="4946374" cy="2693504"/>
          </a:xfrm>
          <a:custGeom>
            <a:avLst/>
            <a:gdLst/>
            <a:ahLst/>
            <a:cxnLst/>
            <a:rect l="l" t="t" r="r" b="b"/>
            <a:pathLst>
              <a:path w="5697667" h="4006054">
                <a:moveTo>
                  <a:pt x="0" y="0"/>
                </a:moveTo>
                <a:lnTo>
                  <a:pt x="5697667" y="0"/>
                </a:lnTo>
                <a:lnTo>
                  <a:pt x="5697667" y="4006054"/>
                </a:lnTo>
                <a:lnTo>
                  <a:pt x="0" y="40060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578" r="-13387"/>
            </a:stretch>
          </a:blipFill>
        </p:spPr>
      </p:sp>
    </p:spTree>
    <p:extLst>
      <p:ext uri="{BB962C8B-B14F-4D97-AF65-F5344CB8AC3E}">
        <p14:creationId xmlns:p14="http://schemas.microsoft.com/office/powerpoint/2010/main" val="450262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0460" y="685800"/>
            <a:ext cx="12832920" cy="5486400"/>
          </a:xfrm>
          <a:custGeom>
            <a:avLst/>
            <a:gdLst/>
            <a:ahLst/>
            <a:cxnLst/>
            <a:rect l="l" t="t" r="r" b="b"/>
            <a:pathLst>
              <a:path w="19249380" h="8229600">
                <a:moveTo>
                  <a:pt x="0" y="0"/>
                </a:moveTo>
                <a:lnTo>
                  <a:pt x="19249380" y="0"/>
                </a:lnTo>
                <a:lnTo>
                  <a:pt x="1924938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48678" b="-4867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39931" y="4454507"/>
            <a:ext cx="5312976" cy="5040686"/>
          </a:xfrm>
          <a:custGeom>
            <a:avLst/>
            <a:gdLst/>
            <a:ahLst/>
            <a:cxnLst/>
            <a:rect l="l" t="t" r="r" b="b"/>
            <a:pathLst>
              <a:path w="7969464" h="7561029">
                <a:moveTo>
                  <a:pt x="0" y="0"/>
                </a:moveTo>
                <a:lnTo>
                  <a:pt x="7969464" y="0"/>
                </a:lnTo>
                <a:lnTo>
                  <a:pt x="7969464" y="7561029"/>
                </a:lnTo>
                <a:lnTo>
                  <a:pt x="0" y="75610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 flipH="1" flipV="1">
            <a:off x="6756037" y="-4721633"/>
            <a:ext cx="6554389" cy="6218477"/>
          </a:xfrm>
          <a:custGeom>
            <a:avLst/>
            <a:gdLst/>
            <a:ahLst/>
            <a:cxnLst/>
            <a:rect l="l" t="t" r="r" b="b"/>
            <a:pathLst>
              <a:path w="9831583" h="9327715">
                <a:moveTo>
                  <a:pt x="9831583" y="9327714"/>
                </a:moveTo>
                <a:lnTo>
                  <a:pt x="0" y="9327714"/>
                </a:lnTo>
                <a:lnTo>
                  <a:pt x="0" y="0"/>
                </a:lnTo>
                <a:lnTo>
                  <a:pt x="9831583" y="0"/>
                </a:lnTo>
                <a:lnTo>
                  <a:pt x="9831583" y="9327714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-3666205" y="-2832801"/>
            <a:ext cx="5644573" cy="5355289"/>
          </a:xfrm>
          <a:custGeom>
            <a:avLst/>
            <a:gdLst/>
            <a:ahLst/>
            <a:cxnLst/>
            <a:rect l="l" t="t" r="r" b="b"/>
            <a:pathLst>
              <a:path w="8466860" h="8032933">
                <a:moveTo>
                  <a:pt x="8466860" y="8032933"/>
                </a:moveTo>
                <a:lnTo>
                  <a:pt x="0" y="8032933"/>
                </a:lnTo>
                <a:lnTo>
                  <a:pt x="0" y="0"/>
                </a:lnTo>
                <a:lnTo>
                  <a:pt x="8466860" y="0"/>
                </a:lnTo>
                <a:lnTo>
                  <a:pt x="8466860" y="803293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096000" y="1936681"/>
            <a:ext cx="5886589" cy="3896186"/>
          </a:xfrm>
          <a:custGeom>
            <a:avLst/>
            <a:gdLst/>
            <a:ahLst/>
            <a:cxnLst/>
            <a:rect l="l" t="t" r="r" b="b"/>
            <a:pathLst>
              <a:path w="8829883" h="5844279">
                <a:moveTo>
                  <a:pt x="0" y="0"/>
                </a:moveTo>
                <a:lnTo>
                  <a:pt x="8829883" y="0"/>
                </a:lnTo>
                <a:lnTo>
                  <a:pt x="8829883" y="5844279"/>
                </a:lnTo>
                <a:lnTo>
                  <a:pt x="0" y="58442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2944" y="1989624"/>
            <a:ext cx="5689007" cy="3790301"/>
          </a:xfrm>
          <a:custGeom>
            <a:avLst/>
            <a:gdLst/>
            <a:ahLst/>
            <a:cxnLst/>
            <a:rect l="l" t="t" r="r" b="b"/>
            <a:pathLst>
              <a:path w="8533510" h="5685451">
                <a:moveTo>
                  <a:pt x="0" y="0"/>
                </a:moveTo>
                <a:lnTo>
                  <a:pt x="8533510" y="0"/>
                </a:lnTo>
                <a:lnTo>
                  <a:pt x="8533510" y="5685451"/>
                </a:lnTo>
                <a:lnTo>
                  <a:pt x="0" y="56854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81223" y="660739"/>
            <a:ext cx="10359999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02"/>
              </a:lnSpc>
            </a:pPr>
            <a:r>
              <a:rPr lang="en-US" sz="6216" b="1" spc="-35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Independența care ne unește</a:t>
            </a:r>
          </a:p>
        </p:txBody>
      </p:sp>
    </p:spTree>
    <p:extLst>
      <p:ext uri="{BB962C8B-B14F-4D97-AF65-F5344CB8AC3E}">
        <p14:creationId xmlns:p14="http://schemas.microsoft.com/office/powerpoint/2010/main" val="338646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395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Canva Sans Bold</vt:lpstr>
      <vt:lpstr>Times New Roman</vt:lpstr>
      <vt:lpstr>Office Theme</vt:lpstr>
      <vt:lpstr> Independența care ne unește</vt:lpstr>
      <vt:lpstr>Obiective:</vt:lpstr>
      <vt:lpstr>Activitatea: Adevăr, mit sau provocare </vt:lpstr>
      <vt:lpstr>Reflecție:</vt:lpstr>
      <vt:lpstr>PowerPoint Presentation</vt:lpstr>
      <vt:lpstr>Reflecție:</vt:lpstr>
      <vt:lpstr>Activitatea: Declarația Generației Alpha </vt:lpstr>
      <vt:lpstr>Reflecție: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OLARU Denis</dc:creator>
  <cp:lastModifiedBy>Admin</cp:lastModifiedBy>
  <cp:revision>8</cp:revision>
  <dcterms:created xsi:type="dcterms:W3CDTF">2025-08-13T08:15:09Z</dcterms:created>
  <dcterms:modified xsi:type="dcterms:W3CDTF">2026-08-02T14:49:05Z</dcterms:modified>
</cp:coreProperties>
</file>