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Aptos" charset="1" panose="020B0004020202020204"/>
      <p:regular r:id="rId16"/>
    </p:embeddedFont>
    <p:embeddedFont>
      <p:font typeface="Aptos Bold" charset="1" panose="020B0004020202020204"/>
      <p:regular r:id="rId17"/>
    </p:embeddedFont>
    <p:embeddedFont>
      <p:font typeface="Times New Roman" charset="1" panose="02020603050405020304"/>
      <p:regular r:id="rId18"/>
    </p:embeddedFont>
    <p:embeddedFont>
      <p:font typeface="Times New Roman Bold" charset="1" panose="02020803070505020304"/>
      <p:regular r:id="rId19"/>
    </p:embeddedFont>
    <p:embeddedFont>
      <p:font typeface="Canva Sans Bold" charset="1" panose="020B0803030501040103"/>
      <p:regular r:id="rId20"/>
    </p:embeddedFont>
    <p:embeddedFont>
      <p:font typeface="Calibri (MS) Bold" charset="1" panose="020F0702030404030204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jpe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5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3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png" Type="http://schemas.openxmlformats.org/officeDocument/2006/relationships/image"/><Relationship Id="rId4" Target="../media/image13.png" Type="http://schemas.openxmlformats.org/officeDocument/2006/relationships/image"/><Relationship Id="rId5" Target="../media/image1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502165" y="341938"/>
            <a:ext cx="2502579" cy="1997488"/>
            <a:chOff x="0" y="0"/>
            <a:chExt cx="3336773" cy="266331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336798" cy="2663317"/>
            </a:xfrm>
            <a:custGeom>
              <a:avLst/>
              <a:gdLst/>
              <a:ahLst/>
              <a:cxnLst/>
              <a:rect r="r" b="b" t="t" l="l"/>
              <a:pathLst>
                <a:path h="2663317" w="3336798">
                  <a:moveTo>
                    <a:pt x="0" y="0"/>
                  </a:moveTo>
                  <a:lnTo>
                    <a:pt x="3336798" y="0"/>
                  </a:lnTo>
                  <a:lnTo>
                    <a:pt x="3336798" y="2663317"/>
                  </a:lnTo>
                  <a:lnTo>
                    <a:pt x="0" y="26633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53" r="0" b="-52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83265" y="397545"/>
            <a:ext cx="5388883" cy="1941881"/>
            <a:chOff x="0" y="0"/>
            <a:chExt cx="7185177" cy="2589174"/>
          </a:xfrm>
        </p:grpSpPr>
        <p:sp>
          <p:nvSpPr>
            <p:cNvPr name="Freeform 5" id="5" descr="A black background with blue text  Description automatically generated"/>
            <p:cNvSpPr/>
            <p:nvPr/>
          </p:nvSpPr>
          <p:spPr>
            <a:xfrm flipH="false" flipV="false" rot="0">
              <a:off x="0" y="0"/>
              <a:ext cx="7185152" cy="2589149"/>
            </a:xfrm>
            <a:custGeom>
              <a:avLst/>
              <a:gdLst/>
              <a:ahLst/>
              <a:cxnLst/>
              <a:rect r="r" b="b" t="t" l="l"/>
              <a:pathLst>
                <a:path h="2589149" w="7185152">
                  <a:moveTo>
                    <a:pt x="0" y="0"/>
                  </a:moveTo>
                  <a:lnTo>
                    <a:pt x="7185152" y="0"/>
                  </a:lnTo>
                  <a:lnTo>
                    <a:pt x="7185152" y="2589149"/>
                  </a:lnTo>
                  <a:lnTo>
                    <a:pt x="0" y="2589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91" t="0" r="-691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2339426"/>
            <a:ext cx="12031313" cy="3581400"/>
            <a:chOff x="0" y="0"/>
            <a:chExt cx="16041751" cy="47752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041756" cy="4775200"/>
            </a:xfrm>
            <a:custGeom>
              <a:avLst/>
              <a:gdLst/>
              <a:ahLst/>
              <a:cxnLst/>
              <a:rect r="r" b="b" t="t" l="l"/>
              <a:pathLst>
                <a:path h="4775200" w="16041756">
                  <a:moveTo>
                    <a:pt x="0" y="0"/>
                  </a:moveTo>
                  <a:lnTo>
                    <a:pt x="16041756" y="0"/>
                  </a:lnTo>
                  <a:lnTo>
                    <a:pt x="16041756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5457" r="0" b="-15457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95250"/>
              <a:ext cx="16041751" cy="4679950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ctr">
                <a:lnSpc>
                  <a:spcPts val="8748"/>
                </a:lnSpc>
              </a:pPr>
              <a:r>
                <a:rPr lang="en-US" sz="8100">
                  <a:solidFill>
                    <a:srgbClr val="215F9A"/>
                  </a:solidFill>
                  <a:latin typeface="Aptos"/>
                  <a:ea typeface="Aptos"/>
                  <a:cs typeface="Aptos"/>
                  <a:sym typeface="Aptos"/>
                </a:rPr>
                <a:t>Независимость, которая объединяет нас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2377440" y="6994207"/>
            <a:ext cx="5581812" cy="4930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88"/>
              </a:lnSpc>
            </a:pPr>
            <a:r>
              <a:rPr lang="en-US" sz="3600" b="true">
                <a:solidFill>
                  <a:srgbClr val="80350E"/>
                </a:solidFill>
                <a:latin typeface="Aptos Bold"/>
                <a:ea typeface="Aptos Bold"/>
                <a:cs typeface="Aptos Bold"/>
                <a:sym typeface="Aptos Bold"/>
              </a:rPr>
              <a:t>Гимназия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331729" y="2339426"/>
            <a:ext cx="8587407" cy="8825303"/>
            <a:chOff x="0" y="0"/>
            <a:chExt cx="11449876" cy="1176707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1449812" cy="11767058"/>
            </a:xfrm>
            <a:custGeom>
              <a:avLst/>
              <a:gdLst/>
              <a:ahLst/>
              <a:cxnLst/>
              <a:rect r="r" b="b" t="t" l="l"/>
              <a:pathLst>
                <a:path h="11767058" w="11449812">
                  <a:moveTo>
                    <a:pt x="10875772" y="6668643"/>
                  </a:moveTo>
                  <a:lnTo>
                    <a:pt x="10878439" y="6663690"/>
                  </a:lnTo>
                  <a:cubicBezTo>
                    <a:pt x="11243310" y="6030087"/>
                    <a:pt x="11449812" y="5304663"/>
                    <a:pt x="11449812" y="4536821"/>
                  </a:cubicBezTo>
                  <a:cubicBezTo>
                    <a:pt x="11449812" y="2032381"/>
                    <a:pt x="9255379" y="0"/>
                    <a:pt x="6551168" y="0"/>
                  </a:cubicBezTo>
                  <a:cubicBezTo>
                    <a:pt x="4772533" y="0"/>
                    <a:pt x="3213862" y="879602"/>
                    <a:pt x="2355469" y="2193925"/>
                  </a:cubicBezTo>
                  <a:cubicBezTo>
                    <a:pt x="2312543" y="2260981"/>
                    <a:pt x="2272284" y="2325624"/>
                    <a:pt x="2232025" y="2395220"/>
                  </a:cubicBezTo>
                  <a:lnTo>
                    <a:pt x="694817" y="4897120"/>
                  </a:lnTo>
                  <a:cubicBezTo>
                    <a:pt x="651891" y="4961763"/>
                    <a:pt x="614299" y="5026279"/>
                    <a:pt x="574040" y="5093462"/>
                  </a:cubicBezTo>
                  <a:lnTo>
                    <a:pt x="574040" y="5096002"/>
                  </a:lnTo>
                  <a:cubicBezTo>
                    <a:pt x="206629" y="5732018"/>
                    <a:pt x="0" y="6457442"/>
                    <a:pt x="0" y="7230237"/>
                  </a:cubicBezTo>
                  <a:cubicBezTo>
                    <a:pt x="0" y="9734677"/>
                    <a:pt x="2194433" y="11767058"/>
                    <a:pt x="4898644" y="11767058"/>
                  </a:cubicBezTo>
                  <a:cubicBezTo>
                    <a:pt x="6851650" y="11767058"/>
                    <a:pt x="8539099" y="10706100"/>
                    <a:pt x="9325102" y="9173083"/>
                  </a:cubicBezTo>
                  <a:lnTo>
                    <a:pt x="10725531" y="6912102"/>
                  </a:lnTo>
                  <a:cubicBezTo>
                    <a:pt x="10776458" y="6832600"/>
                    <a:pt x="10827513" y="6750558"/>
                    <a:pt x="10875773" y="6668643"/>
                  </a:cubicBezTo>
                  <a:close/>
                </a:path>
              </a:pathLst>
            </a:custGeom>
            <a:blipFill>
              <a:blip r:embed="rId5"/>
              <a:stretch>
                <a:fillRect l="-29790" t="0" r="-29791" b="0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992262" y="2552700"/>
            <a:ext cx="8303476" cy="6645212"/>
            <a:chOff x="0" y="0"/>
            <a:chExt cx="11071301" cy="886028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071352" cy="8860282"/>
            </a:xfrm>
            <a:custGeom>
              <a:avLst/>
              <a:gdLst/>
              <a:ahLst/>
              <a:cxnLst/>
              <a:rect r="r" b="b" t="t" l="l"/>
              <a:pathLst>
                <a:path h="8860282" w="11071352">
                  <a:moveTo>
                    <a:pt x="0" y="0"/>
                  </a:moveTo>
                  <a:lnTo>
                    <a:pt x="11071352" y="0"/>
                  </a:lnTo>
                  <a:lnTo>
                    <a:pt x="11071352" y="8860282"/>
                  </a:lnTo>
                  <a:lnTo>
                    <a:pt x="0" y="88602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3777912" y="626745"/>
            <a:ext cx="10732175" cy="1238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7200" b="true">
                <a:solidFill>
                  <a:srgbClr val="E6B9B8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547688"/>
            <a:ext cx="15773400" cy="1733343"/>
            <a:chOff x="0" y="0"/>
            <a:chExt cx="21031200" cy="231112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031200" cy="2311128"/>
            </a:xfrm>
            <a:custGeom>
              <a:avLst/>
              <a:gdLst/>
              <a:ahLst/>
              <a:cxnLst/>
              <a:rect r="r" b="b" t="t" l="l"/>
              <a:pathLst>
                <a:path h="2311128" w="21031200">
                  <a:moveTo>
                    <a:pt x="0" y="0"/>
                  </a:moveTo>
                  <a:lnTo>
                    <a:pt x="21031200" y="0"/>
                  </a:lnTo>
                  <a:lnTo>
                    <a:pt x="21031200" y="2311128"/>
                  </a:lnTo>
                  <a:lnTo>
                    <a:pt x="0" y="23111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27313" r="0" b="-127313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38100"/>
              <a:ext cx="21031200" cy="227302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Цели</a:t>
              </a:r>
              <a:r>
                <a:rPr lang="en-US" sz="66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: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348740" y="1816132"/>
            <a:ext cx="15590520" cy="660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756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объяснять</a:t>
            </a: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стремления, ценности и права, выраженные в Декларации независимости Республики Молдова;</a:t>
            </a:r>
          </a:p>
          <a:p>
            <a:pPr algn="l" marL="760095" indent="-380048" lvl="1">
              <a:lnSpc>
                <a:spcPts val="756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выражать восприятия, потребности, эмоции, отношения и ценности, связанные со свободой, независимостью, демократией, страной;</a:t>
            </a:r>
          </a:p>
          <a:p>
            <a:pPr algn="l" marL="760095" indent="-380048" lvl="1">
              <a:lnSpc>
                <a:spcPts val="756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формулировать способы, которыми они способствуют укреплению независимости и развитию Республики Молдова.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547688"/>
            <a:ext cx="15773400" cy="1988345"/>
            <a:chOff x="0" y="0"/>
            <a:chExt cx="21031200" cy="265112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031200" cy="2651127"/>
            </a:xfrm>
            <a:custGeom>
              <a:avLst/>
              <a:gdLst/>
              <a:ahLst/>
              <a:cxnLst/>
              <a:rect r="r" b="b" t="t" l="l"/>
              <a:pathLst>
                <a:path h="2651127" w="21031200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4573" r="0" b="-104573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38100"/>
              <a:ext cx="21031200" cy="261302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 b="true">
                  <a:solidFill>
                    <a:srgbClr val="215F9A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Деятельность</a:t>
              </a:r>
              <a:r>
                <a:rPr lang="en-US" sz="6600" b="true">
                  <a:solidFill>
                    <a:srgbClr val="215F9A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: Правда, миф или вызов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257300" y="3162060"/>
            <a:ext cx="15590520" cy="68505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38772" indent="-419386" lvl="1">
              <a:lnSpc>
                <a:spcPts val="4195"/>
              </a:lnSpc>
              <a:buFont typeface="Arial"/>
              <a:buChar char="•"/>
            </a:pP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Республика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Молдова провозгласила свою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независимость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27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августа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1991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года.</a:t>
            </a:r>
          </a:p>
          <a:p>
            <a:pPr algn="l" marL="838772" indent="-419386" lvl="1">
              <a:lnSpc>
                <a:spcPts val="4195"/>
              </a:lnSpc>
              <a:buFont typeface="Arial"/>
              <a:buChar char="•"/>
            </a:pP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Независимость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означает,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решения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нас принимает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другое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государство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algn="l" marL="838772" indent="-419386" lvl="1">
              <a:lnSpc>
                <a:spcPts val="4195"/>
              </a:lnSpc>
              <a:buFont typeface="Arial"/>
              <a:buChar char="•"/>
            </a:pP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Каждый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гражданин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вносит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вклад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развитие страны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algn="l" marL="838772" indent="-419386" lvl="1">
              <a:lnSpc>
                <a:spcPts val="4195"/>
              </a:lnSpc>
              <a:buFont typeface="Arial"/>
              <a:buChar char="•"/>
            </a:pP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Ученик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14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лет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может внести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вклад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развитие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страны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algn="l" marL="838772" indent="-419386" lvl="1">
              <a:lnSpc>
                <a:spcPts val="4195"/>
              </a:lnSpc>
              <a:buFont typeface="Arial"/>
              <a:buChar char="•"/>
            </a:pP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Общество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может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быть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единым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даже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если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людей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разные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мнения,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языки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 традиции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algn="l" marL="838772" indent="-419386" lvl="1">
              <a:lnSpc>
                <a:spcPts val="4195"/>
              </a:lnSpc>
              <a:buFont typeface="Arial"/>
              <a:buChar char="•"/>
            </a:pP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Государственный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гимн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Республики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Молдова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Suveranitate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 («Суверенитет»)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algn="l" marL="838772" indent="-419386" lvl="1">
              <a:lnSpc>
                <a:spcPts val="4195"/>
              </a:lnSpc>
              <a:buFont typeface="Arial"/>
              <a:buChar char="•"/>
            </a:pP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Независимость,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обретённая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1991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году,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гарантирована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навсегда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algn="l" marL="838772" indent="-419386" lvl="1">
              <a:lnSpc>
                <a:spcPts val="4195"/>
              </a:lnSpc>
              <a:buFont typeface="Arial"/>
              <a:buChar char="•"/>
            </a:pP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Свобода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выбора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предполагает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ответственность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сделанный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88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выбор.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57300" y="2555082"/>
            <a:ext cx="15773400" cy="584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19"/>
              </a:lnSpc>
              <a:spcBef>
                <a:spcPct val="0"/>
              </a:spcBef>
            </a:pPr>
            <a:r>
              <a:rPr lang="en-US" b="true" sz="3999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Учащиеся отвечают «правда» или «ложь» на утверждения: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547688"/>
            <a:ext cx="15773400" cy="1988345"/>
            <a:chOff x="0" y="0"/>
            <a:chExt cx="21031200" cy="265112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031200" cy="2651127"/>
            </a:xfrm>
            <a:custGeom>
              <a:avLst/>
              <a:gdLst/>
              <a:ahLst/>
              <a:cxnLst/>
              <a:rect r="r" b="b" t="t" l="l"/>
              <a:pathLst>
                <a:path h="2651127" w="21031200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4573" r="0" b="-104573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38100"/>
              <a:ext cx="21031200" cy="261302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Рефлексия</a:t>
              </a:r>
              <a:r>
                <a:rPr lang="en-US" sz="66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: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348740" y="2812733"/>
            <a:ext cx="15590520" cy="46074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4536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Какое</a:t>
            </a: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первое слово приходит вам на ум, когда вы думаете о своей стране?</a:t>
            </a:r>
          </a:p>
          <a:p>
            <a:pPr algn="l" marL="760095" indent="-380048" lvl="1">
              <a:lnSpc>
                <a:spcPts val="4536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Какие цвета вы видите?</a:t>
            </a:r>
          </a:p>
          <a:p>
            <a:pPr algn="l" marL="760095" indent="-380048" lvl="1">
              <a:lnSpc>
                <a:spcPts val="4536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Какой запах у нашей страны?</a:t>
            </a:r>
          </a:p>
          <a:p>
            <a:pPr algn="l" marL="760095" indent="-380048" lvl="1">
              <a:lnSpc>
                <a:spcPts val="4536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 каким вкусом вы её ассоциируете?</a:t>
            </a:r>
          </a:p>
          <a:p>
            <a:pPr algn="l" marL="760095" indent="-380048" lvl="1">
              <a:lnSpc>
                <a:spcPts val="4536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Какая мелодия или звук вам слышится?</a:t>
            </a:r>
          </a:p>
          <a:p>
            <a:pPr algn="l" marL="760095" indent="-380048" lvl="1">
              <a:lnSpc>
                <a:spcPts val="4536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Что вы чувствуете, когда думаете о ней?</a:t>
            </a:r>
          </a:p>
          <a:p>
            <a:pPr algn="l">
              <a:lnSpc>
                <a:spcPts val="4536"/>
              </a:lnSpc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Каких людей вы вспоминаете?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1971677" y="3370145"/>
            <a:ext cx="6128966" cy="6916855"/>
            <a:chOff x="0" y="0"/>
            <a:chExt cx="8171955" cy="922247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71942" cy="9222486"/>
            </a:xfrm>
            <a:custGeom>
              <a:avLst/>
              <a:gdLst/>
              <a:ahLst/>
              <a:cxnLst/>
              <a:rect r="r" b="b" t="t" l="l"/>
              <a:pathLst>
                <a:path h="9222486" w="8171942">
                  <a:moveTo>
                    <a:pt x="0" y="0"/>
                  </a:moveTo>
                  <a:lnTo>
                    <a:pt x="8171942" y="0"/>
                  </a:lnTo>
                  <a:lnTo>
                    <a:pt x="8171942" y="9222486"/>
                  </a:lnTo>
                  <a:lnTo>
                    <a:pt x="0" y="9222486"/>
                  </a:lnTo>
                  <a:close/>
                </a:path>
              </a:pathLst>
            </a:custGeom>
            <a:blipFill>
              <a:blip r:embed="rId3"/>
              <a:stretch>
                <a:fillRect l="-53366" t="0" r="-53366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9768" y="53969"/>
            <a:ext cx="4667136" cy="5748585"/>
            <a:chOff x="0" y="0"/>
            <a:chExt cx="6222848" cy="766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222873" cy="7664831"/>
            </a:xfrm>
            <a:custGeom>
              <a:avLst/>
              <a:gdLst/>
              <a:ahLst/>
              <a:cxnLst/>
              <a:rect r="r" b="b" t="t" l="l"/>
              <a:pathLst>
                <a:path h="7664831" w="6222873">
                  <a:moveTo>
                    <a:pt x="0" y="0"/>
                  </a:moveTo>
                  <a:lnTo>
                    <a:pt x="6222873" y="0"/>
                  </a:lnTo>
                  <a:lnTo>
                    <a:pt x="6222873" y="7664831"/>
                  </a:lnTo>
                  <a:lnTo>
                    <a:pt x="0" y="76648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9" t="0" r="-19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972285" y="6470761"/>
            <a:ext cx="5673595" cy="3417560"/>
            <a:chOff x="0" y="0"/>
            <a:chExt cx="7564793" cy="455674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564755" cy="4556760"/>
            </a:xfrm>
            <a:custGeom>
              <a:avLst/>
              <a:gdLst/>
              <a:ahLst/>
              <a:cxnLst/>
              <a:rect r="r" b="b" t="t" l="l"/>
              <a:pathLst>
                <a:path h="4556760" w="7564755">
                  <a:moveTo>
                    <a:pt x="0" y="0"/>
                  </a:moveTo>
                  <a:lnTo>
                    <a:pt x="7564755" y="0"/>
                  </a:lnTo>
                  <a:lnTo>
                    <a:pt x="7564755" y="4556760"/>
                  </a:lnTo>
                  <a:lnTo>
                    <a:pt x="0" y="4556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5113849" y="1354969"/>
            <a:ext cx="12344238" cy="43884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Учащиеся</a:t>
            </a: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анализируют Декларацию независимости и дополняют предложения:</a:t>
            </a:r>
          </a:p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Независимость предполагает...</a:t>
            </a:r>
          </a:p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Независимость даёт стране...</a:t>
            </a:r>
          </a:p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Независимость защищает страну через...</a:t>
            </a:r>
          </a:p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Независимость требует от граждан...</a:t>
            </a:r>
          </a:p>
          <a:p>
            <a:pPr algn="l">
              <a:lnSpc>
                <a:spcPts val="4320"/>
              </a:lnSpc>
            </a:pP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Независимость обеспечивается...</a:t>
            </a:r>
          </a:p>
          <a:p>
            <a:pPr algn="ctr">
              <a:lnSpc>
                <a:spcPts val="4510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5871329" y="473088"/>
            <a:ext cx="10829277" cy="555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sz="3499" b="true">
                <a:solidFill>
                  <a:srgbClr val="1800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Деятельность</a:t>
            </a:r>
            <a:r>
              <a:rPr lang="en-US" sz="3499" b="true">
                <a:solidFill>
                  <a:srgbClr val="1800A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: Голосование Независимости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084889" y="5672747"/>
            <a:ext cx="8203111" cy="4614253"/>
            <a:chOff x="0" y="0"/>
            <a:chExt cx="10937481" cy="615233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937494" cy="6152388"/>
            </a:xfrm>
            <a:custGeom>
              <a:avLst/>
              <a:gdLst/>
              <a:ahLst/>
              <a:cxnLst/>
              <a:rect r="r" b="b" t="t" l="l"/>
              <a:pathLst>
                <a:path h="6152388" w="10937494">
                  <a:moveTo>
                    <a:pt x="0" y="0"/>
                  </a:moveTo>
                  <a:lnTo>
                    <a:pt x="10937494" y="0"/>
                  </a:lnTo>
                  <a:lnTo>
                    <a:pt x="10937494" y="6152388"/>
                  </a:lnTo>
                  <a:lnTo>
                    <a:pt x="0" y="61523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547688"/>
            <a:ext cx="15773400" cy="1988345"/>
            <a:chOff x="0" y="0"/>
            <a:chExt cx="21031200" cy="265112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031200" cy="2651127"/>
            </a:xfrm>
            <a:custGeom>
              <a:avLst/>
              <a:gdLst/>
              <a:ahLst/>
              <a:cxnLst/>
              <a:rect r="r" b="b" t="t" l="l"/>
              <a:pathLst>
                <a:path h="2651127" w="21031200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4573" r="0" b="-104573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38100"/>
              <a:ext cx="21031200" cy="261302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Рефлексия</a:t>
              </a:r>
              <a:r>
                <a:rPr lang="en-US" sz="66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: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348740" y="2526983"/>
            <a:ext cx="15590520" cy="4699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756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</a:t>
            </a: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стимулирует эта деятельность?</a:t>
            </a:r>
          </a:p>
          <a:p>
            <a:pPr algn="l" marL="760095" indent="-380048" lvl="1">
              <a:lnSpc>
                <a:spcPts val="756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Какие вопросы подходят для рефлексии?</a:t>
            </a:r>
          </a:p>
          <a:p>
            <a:pPr algn="l" marL="760095" indent="-380048" lvl="1">
              <a:lnSpc>
                <a:spcPts val="756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 мы можем адаптировать эту деятельность?</a:t>
            </a:r>
          </a:p>
          <a:p>
            <a:pPr algn="l" marL="760095" indent="-380048" lvl="1">
              <a:lnSpc>
                <a:spcPts val="756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Какова роль учителя в такой деятельности?</a:t>
            </a:r>
          </a:p>
          <a:p>
            <a:pPr algn="l" marL="760095" indent="-380048" lvl="1">
              <a:lnSpc>
                <a:spcPts val="756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 мы продолжаем Путь Независимости?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00361" y="597553"/>
            <a:ext cx="18165747" cy="1988345"/>
            <a:chOff x="0" y="0"/>
            <a:chExt cx="24220996" cy="265112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220996" cy="2651127"/>
            </a:xfrm>
            <a:custGeom>
              <a:avLst/>
              <a:gdLst/>
              <a:ahLst/>
              <a:cxnLst/>
              <a:rect r="r" b="b" t="t" l="l"/>
              <a:pathLst>
                <a:path h="2651127" w="24220996">
                  <a:moveTo>
                    <a:pt x="0" y="0"/>
                  </a:moveTo>
                  <a:lnTo>
                    <a:pt x="24220996" y="0"/>
                  </a:lnTo>
                  <a:lnTo>
                    <a:pt x="24220996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04573" r="13169" b="-104573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38100"/>
              <a:ext cx="24220996" cy="261302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 b="true">
                  <a:solidFill>
                    <a:srgbClr val="215F9A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Деятельность</a:t>
              </a:r>
              <a:r>
                <a:rPr lang="en-US" sz="6600" b="true">
                  <a:solidFill>
                    <a:srgbClr val="215F9A"/>
                  </a:solidFill>
                  <a:latin typeface="Times New Roman Bold"/>
                  <a:ea typeface="Times New Roman Bold"/>
                  <a:cs typeface="Times New Roman Bold"/>
                  <a:sym typeface="Times New Roman Bold"/>
                </a:rPr>
                <a:t>: Декларация Поколения Альфа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2614473"/>
            <a:ext cx="15590520" cy="46074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36"/>
              </a:lnSpc>
            </a:pPr>
            <a:r>
              <a:rPr lang="en-US" sz="4200" b="true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Учащиеся</a:t>
            </a:r>
            <a:r>
              <a:rPr lang="en-US" sz="4200" b="true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дополняют предложения:</a:t>
            </a:r>
          </a:p>
          <a:p>
            <a:pPr algn="l" marL="760095" indent="-380048" lvl="1">
              <a:lnSpc>
                <a:spcPts val="4536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Мы храним живой независимость нашей страны через...</a:t>
            </a:r>
          </a:p>
          <a:p>
            <a:pPr algn="l" marL="760095" indent="-380048" lvl="1">
              <a:lnSpc>
                <a:spcPts val="4536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Мы благодарны нашим предкам за...</a:t>
            </a:r>
          </a:p>
          <a:p>
            <a:pPr algn="l" marL="760095" indent="-380048" lvl="1">
              <a:lnSpc>
                <a:spcPts val="4536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Мы считаем, что Республика Молдова...</a:t>
            </a:r>
          </a:p>
          <a:p>
            <a:pPr algn="l" marL="760095" indent="-380048" lvl="1">
              <a:lnSpc>
                <a:spcPts val="4536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Нам нужно...</a:t>
            </a:r>
          </a:p>
          <a:p>
            <a:pPr algn="l" marL="760095" indent="-380048" lvl="1">
              <a:lnSpc>
                <a:spcPts val="4536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Мы чувствуем, что...</a:t>
            </a:r>
          </a:p>
          <a:p>
            <a:pPr algn="l" marL="760095" indent="-380048" lvl="1">
              <a:lnSpc>
                <a:spcPts val="4536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Мы берём на себя обязательство...</a:t>
            </a:r>
          </a:p>
          <a:p>
            <a:pPr algn="l" marL="760095" indent="-380048" lvl="1">
              <a:lnSpc>
                <a:spcPts val="4536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12244388" y="3857625"/>
            <a:ext cx="6043612" cy="6429375"/>
            <a:chOff x="0" y="0"/>
            <a:chExt cx="8058150" cy="8572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058150" cy="8572500"/>
            </a:xfrm>
            <a:custGeom>
              <a:avLst/>
              <a:gdLst/>
              <a:ahLst/>
              <a:cxnLst/>
              <a:rect r="r" b="b" t="t" l="l"/>
              <a:pathLst>
                <a:path h="8572500" w="8058150">
                  <a:moveTo>
                    <a:pt x="0" y="0"/>
                  </a:moveTo>
                  <a:lnTo>
                    <a:pt x="8058150" y="0"/>
                  </a:lnTo>
                  <a:lnTo>
                    <a:pt x="8058150" y="8572500"/>
                  </a:lnTo>
                  <a:lnTo>
                    <a:pt x="0" y="8572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351" t="0" r="-7351" b="0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649688" y="-1715128"/>
            <a:ext cx="23261582" cy="12471475"/>
            <a:chOff x="0" y="0"/>
            <a:chExt cx="10047759" cy="538701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47798" cy="5386959"/>
            </a:xfrm>
            <a:custGeom>
              <a:avLst/>
              <a:gdLst/>
              <a:ahLst/>
              <a:cxnLst/>
              <a:rect r="r" b="b" t="t" l="l"/>
              <a:pathLst>
                <a:path h="5386959" w="10047798">
                  <a:moveTo>
                    <a:pt x="0" y="0"/>
                  </a:moveTo>
                  <a:lnTo>
                    <a:pt x="10047798" y="0"/>
                  </a:lnTo>
                  <a:lnTo>
                    <a:pt x="10047798" y="5386959"/>
                  </a:lnTo>
                  <a:lnTo>
                    <a:pt x="0" y="53869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15000"/>
              </a:blip>
              <a:stretch>
                <a:fillRect l="0" t="-2482" r="0" b="-2484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57300" y="547688"/>
            <a:ext cx="15773400" cy="1988345"/>
            <a:chOff x="0" y="0"/>
            <a:chExt cx="21031200" cy="265112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1031200" cy="2651127"/>
            </a:xfrm>
            <a:custGeom>
              <a:avLst/>
              <a:gdLst/>
              <a:ahLst/>
              <a:cxnLst/>
              <a:rect r="r" b="b" t="t" l="l"/>
              <a:pathLst>
                <a:path h="2651127" w="21031200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04573" r="0" b="-104573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38100"/>
              <a:ext cx="21031200" cy="261302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7128"/>
                </a:lnSpc>
              </a:pPr>
              <a:r>
                <a:rPr lang="en-US" sz="66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Рефлексия</a:t>
              </a:r>
              <a:r>
                <a:rPr lang="en-US" sz="66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: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348740" y="2812733"/>
            <a:ext cx="15590520" cy="46074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4536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</a:t>
            </a: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мы можем помочь ученикам создать реальные перемены?</a:t>
            </a:r>
          </a:p>
          <a:p>
            <a:pPr algn="l" marL="760095" indent="-380048" lvl="1">
              <a:lnSpc>
                <a:spcPts val="4536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Какая идея из Декларации лучше всего отражает наше поколение?</a:t>
            </a:r>
          </a:p>
          <a:p>
            <a:pPr algn="l" marL="760095" indent="-380048" lvl="1">
              <a:lnSpc>
                <a:spcPts val="4536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 мы способствуем тому, чтобы молодёжь участвовала в демократическом диалоге и построении будущего Республики Молдова?</a:t>
            </a:r>
          </a:p>
          <a:p>
            <a:pPr algn="l">
              <a:lnSpc>
                <a:spcPts val="4536"/>
              </a:lnSpc>
            </a:pPr>
            <a:r>
              <a:rPr lang="en-US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Какими действиями мы подтверждаем, что «Молдова — наша»?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80689" y="1028700"/>
            <a:ext cx="19249377" cy="8229600"/>
            <a:chOff x="0" y="0"/>
            <a:chExt cx="25665836" cy="1097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665812" cy="10972800"/>
            </a:xfrm>
            <a:custGeom>
              <a:avLst/>
              <a:gdLst/>
              <a:ahLst/>
              <a:cxnLst/>
              <a:rect r="r" b="b" t="t" l="l"/>
              <a:pathLst>
                <a:path h="10972800" w="25665812">
                  <a:moveTo>
                    <a:pt x="0" y="0"/>
                  </a:moveTo>
                  <a:lnTo>
                    <a:pt x="25665812" y="0"/>
                  </a:lnTo>
                  <a:lnTo>
                    <a:pt x="25665812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4000"/>
              </a:blip>
              <a:stretch>
                <a:fillRect l="0" t="-48668" r="0" b="-48668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5509900" y="6681759"/>
            <a:ext cx="7969463" cy="7561031"/>
            <a:chOff x="0" y="0"/>
            <a:chExt cx="10625950" cy="1008137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625963" cy="10081387"/>
            </a:xfrm>
            <a:custGeom>
              <a:avLst/>
              <a:gdLst/>
              <a:ahLst/>
              <a:cxnLst/>
              <a:rect r="r" b="b" t="t" l="l"/>
              <a:pathLst>
                <a:path h="10081387" w="10625963">
                  <a:moveTo>
                    <a:pt x="0" y="0"/>
                  </a:moveTo>
                  <a:lnTo>
                    <a:pt x="10625963" y="0"/>
                  </a:lnTo>
                  <a:lnTo>
                    <a:pt x="10625963" y="10081387"/>
                  </a:lnTo>
                  <a:lnTo>
                    <a:pt x="0" y="100813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" t="0" r="-6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-5400000">
            <a:off x="10134057" y="-7082447"/>
            <a:ext cx="9831581" cy="9327718"/>
            <a:chOff x="0" y="0"/>
            <a:chExt cx="13108775" cy="12436958"/>
          </a:xfrm>
        </p:grpSpPr>
        <p:sp>
          <p:nvSpPr>
            <p:cNvPr name="Freeform 7" id="7"/>
            <p:cNvSpPr/>
            <p:nvPr/>
          </p:nvSpPr>
          <p:spPr>
            <a:xfrm flipH="true" flipV="true" rot="0">
              <a:off x="0" y="0"/>
              <a:ext cx="13108812" cy="12436983"/>
            </a:xfrm>
            <a:custGeom>
              <a:avLst/>
              <a:gdLst/>
              <a:ahLst/>
              <a:cxnLst/>
              <a:rect r="r" b="b" t="t" l="l"/>
              <a:pathLst>
                <a:path h="12436983" w="13108812">
                  <a:moveTo>
                    <a:pt x="13108812" y="12436983"/>
                  </a:moveTo>
                  <a:lnTo>
                    <a:pt x="0" y="12436983"/>
                  </a:lnTo>
                  <a:lnTo>
                    <a:pt x="0" y="0"/>
                  </a:lnTo>
                  <a:lnTo>
                    <a:pt x="13108812" y="0"/>
                  </a:lnTo>
                  <a:lnTo>
                    <a:pt x="13108812" y="12436983"/>
                  </a:lnTo>
                  <a:close/>
                </a:path>
              </a:pathLst>
            </a:custGeom>
            <a:blipFill>
              <a:blip r:embed="rId3"/>
              <a:stretch>
                <a:fillRect l="-6" t="0" r="-5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-5499306" y="-4249198"/>
            <a:ext cx="8466858" cy="8032937"/>
            <a:chOff x="0" y="0"/>
            <a:chExt cx="11289144" cy="10710583"/>
          </a:xfrm>
        </p:grpSpPr>
        <p:sp>
          <p:nvSpPr>
            <p:cNvPr name="Freeform 9" id="9"/>
            <p:cNvSpPr/>
            <p:nvPr/>
          </p:nvSpPr>
          <p:spPr>
            <a:xfrm flipH="true" flipV="true" rot="0">
              <a:off x="0" y="0"/>
              <a:ext cx="11289157" cy="10710545"/>
            </a:xfrm>
            <a:custGeom>
              <a:avLst/>
              <a:gdLst/>
              <a:ahLst/>
              <a:cxnLst/>
              <a:rect r="r" b="b" t="t" l="l"/>
              <a:pathLst>
                <a:path h="10710545" w="11289157">
                  <a:moveTo>
                    <a:pt x="11289157" y="10710545"/>
                  </a:moveTo>
                  <a:lnTo>
                    <a:pt x="0" y="10710545"/>
                  </a:lnTo>
                  <a:lnTo>
                    <a:pt x="0" y="0"/>
                  </a:lnTo>
                  <a:lnTo>
                    <a:pt x="11289157" y="0"/>
                  </a:lnTo>
                  <a:lnTo>
                    <a:pt x="11289157" y="10710545"/>
                  </a:lnTo>
                  <a:close/>
                </a:path>
              </a:pathLst>
            </a:custGeom>
            <a:blipFill>
              <a:blip r:embed="rId3"/>
              <a:stretch>
                <a:fillRect l="-6" t="0" r="-6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9144000" y="2905020"/>
            <a:ext cx="8829885" cy="5844283"/>
            <a:chOff x="0" y="0"/>
            <a:chExt cx="11773179" cy="779237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1773154" cy="7792339"/>
            </a:xfrm>
            <a:custGeom>
              <a:avLst/>
              <a:gdLst/>
              <a:ahLst/>
              <a:cxnLst/>
              <a:rect r="r" b="b" t="t" l="l"/>
              <a:pathLst>
                <a:path h="7792339" w="11773154">
                  <a:moveTo>
                    <a:pt x="0" y="0"/>
                  </a:moveTo>
                  <a:lnTo>
                    <a:pt x="11773154" y="0"/>
                  </a:lnTo>
                  <a:lnTo>
                    <a:pt x="11773154" y="7792339"/>
                  </a:lnTo>
                  <a:lnTo>
                    <a:pt x="0" y="77923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4" r="0" b="-34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379419" y="2984440"/>
            <a:ext cx="8533514" cy="5685453"/>
            <a:chOff x="0" y="0"/>
            <a:chExt cx="11378019" cy="758060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1378057" cy="7580630"/>
            </a:xfrm>
            <a:custGeom>
              <a:avLst/>
              <a:gdLst/>
              <a:ahLst/>
              <a:cxnLst/>
              <a:rect r="r" b="b" t="t" l="l"/>
              <a:pathLst>
                <a:path h="7580630" w="11378057">
                  <a:moveTo>
                    <a:pt x="0" y="0"/>
                  </a:moveTo>
                  <a:lnTo>
                    <a:pt x="11378057" y="0"/>
                  </a:lnTo>
                  <a:lnTo>
                    <a:pt x="11378057" y="7580630"/>
                  </a:lnTo>
                  <a:lnTo>
                    <a:pt x="0" y="7580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1" r="0" b="-11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512054" y="1303345"/>
            <a:ext cx="17461830" cy="11938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b="true" sz="6999" spc="-398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Независимость,</a:t>
            </a:r>
            <a:r>
              <a:rPr lang="en-US" b="true" sz="6999" spc="-398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которая объединяет нас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DAHROrqc7l4</dc:identifier>
  <dcterms:modified xsi:type="dcterms:W3CDTF">2011-08-01T06:04:30Z</dcterms:modified>
  <cp:revision>1</cp:revision>
  <dc:title>PPT_prima_lectie_2026-2027_cl 5-6_ru.pptx</dc:title>
</cp:coreProperties>
</file>