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DejaVu Serif Bold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lypher" panose="020B0604020202020204" charset="-128"/>
      <p:regular r:id="rId21"/>
    </p:embeddedFont>
    <p:embeddedFont>
      <p:font typeface="EB Garamond Semi-Bold" panose="020B0604020202020204" charset="0"/>
      <p:regular r:id="rId22"/>
    </p:embeddedFont>
    <p:embeddedFont>
      <p:font typeface="TT Interphases Italics" panose="020B0604020202020204" charset="0"/>
      <p:regular r:id="rId23"/>
    </p:embeddedFont>
    <p:embeddedFont>
      <p:font typeface="Zabatana Poster" panose="020B0604020202020204" charset="0"/>
      <p:regular r:id="rId24"/>
    </p:embeddedFont>
    <p:embeddedFont>
      <p:font typeface="TT Interphases Bold" panose="020B0604020202020204" charset="0"/>
      <p:regular r:id="rId25"/>
    </p:embeddedFont>
    <p:embeddedFont>
      <p:font typeface="TT Interphases" panose="020B0604020202020204" charset="0"/>
      <p:regular r:id="rId26"/>
    </p:embeddedFont>
    <p:embeddedFont>
      <p:font typeface="Garamond" panose="02020404030301010803" pitchFamily="18" charset="0"/>
      <p:regular r:id="rId27"/>
      <p:bold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19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svg"/><Relationship Id="rId7" Type="http://schemas.openxmlformats.org/officeDocument/2006/relationships/image" Target="../media/image3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2.svg"/><Relationship Id="rId4" Type="http://schemas.openxmlformats.org/officeDocument/2006/relationships/image" Target="../media/image23.png"/><Relationship Id="rId9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4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8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13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7.sv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50119"/>
            <a:ext cx="18288000" cy="12187238"/>
          </a:xfrm>
          <a:custGeom>
            <a:avLst/>
            <a:gdLst/>
            <a:ahLst/>
            <a:cxnLst/>
            <a:rect l="l" t="t" r="r" b="b"/>
            <a:pathLst>
              <a:path w="18288000" h="12187238">
                <a:moveTo>
                  <a:pt x="0" y="0"/>
                </a:moveTo>
                <a:lnTo>
                  <a:pt x="18288000" y="0"/>
                </a:lnTo>
                <a:lnTo>
                  <a:pt x="18288000" y="12187238"/>
                </a:lnTo>
                <a:lnTo>
                  <a:pt x="0" y="12187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4514850" y="-4639171"/>
            <a:ext cx="9258300" cy="18288000"/>
            <a:chOff x="0" y="0"/>
            <a:chExt cx="2438400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" cy="4816592"/>
            </a:xfrm>
            <a:custGeom>
              <a:avLst/>
              <a:gdLst/>
              <a:ahLst/>
              <a:cxnLst/>
              <a:rect l="l" t="t" r="r" b="b"/>
              <a:pathLst>
                <a:path w="2438400" h="4816592">
                  <a:moveTo>
                    <a:pt x="0" y="0"/>
                  </a:moveTo>
                  <a:lnTo>
                    <a:pt x="2438400" y="0"/>
                  </a:lnTo>
                  <a:lnTo>
                    <a:pt x="2438400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38400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81012" y="704977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0"/>
                </a:moveTo>
                <a:lnTo>
                  <a:pt x="2766273" y="0"/>
                </a:lnTo>
                <a:lnTo>
                  <a:pt x="2766273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5044132" y="704977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0"/>
                </a:moveTo>
                <a:lnTo>
                  <a:pt x="0" y="0"/>
                </a:lnTo>
                <a:lnTo>
                  <a:pt x="0" y="2826332"/>
                </a:lnTo>
                <a:lnTo>
                  <a:pt x="2766272" y="2826332"/>
                </a:lnTo>
                <a:lnTo>
                  <a:pt x="276627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64149" y="349185"/>
            <a:ext cx="14015432" cy="5251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20202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INDEPENDENȚA CARE NE UNEȘTE</a:t>
            </a:r>
          </a:p>
          <a:p>
            <a:pPr algn="ctr">
              <a:lnSpc>
                <a:spcPts val="13999"/>
              </a:lnSpc>
              <a:spcBef>
                <a:spcPct val="0"/>
              </a:spcBef>
            </a:pPr>
            <a:endParaRPr lang="en-US" sz="9999" b="1" dirty="0">
              <a:solidFill>
                <a:srgbClr val="202020"/>
              </a:solidFill>
              <a:latin typeface="EB Garamond Semi-Bold"/>
              <a:ea typeface="EB Garamond Semi-Bold"/>
              <a:cs typeface="EB Garamond Semi-Bold"/>
              <a:sym typeface="EB Garamond Semi-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24638" y="4523879"/>
            <a:ext cx="9238725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REPUBLICA MOLDOVA LA 35 ANI DE INDEPENDENȚĂ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6800" y="5199652"/>
            <a:ext cx="1211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600" b="1" dirty="0" smtClean="0">
                <a:latin typeface="Garamond" panose="02020404030301010803" pitchFamily="18" charset="0"/>
              </a:rPr>
              <a:t>Clasa a VII-a/a VIII-a</a:t>
            </a:r>
            <a:endParaRPr lang="en-US" sz="6600" b="1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8073" y="-1330820"/>
            <a:ext cx="19277892" cy="12819798"/>
          </a:xfrm>
          <a:custGeom>
            <a:avLst/>
            <a:gdLst/>
            <a:ahLst/>
            <a:cxnLst/>
            <a:rect l="l" t="t" r="r" b="b"/>
            <a:pathLst>
              <a:path w="19277892" h="12819798">
                <a:moveTo>
                  <a:pt x="0" y="0"/>
                </a:moveTo>
                <a:lnTo>
                  <a:pt x="19277892" y="0"/>
                </a:lnTo>
                <a:lnTo>
                  <a:pt x="19277892" y="12819798"/>
                </a:lnTo>
                <a:lnTo>
                  <a:pt x="0" y="12819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2700000">
            <a:off x="106184" y="-2837502"/>
            <a:ext cx="13805552" cy="20760224"/>
            <a:chOff x="0" y="0"/>
            <a:chExt cx="3636030" cy="54677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36030" cy="5467713"/>
            </a:xfrm>
            <a:custGeom>
              <a:avLst/>
              <a:gdLst/>
              <a:ahLst/>
              <a:cxnLst/>
              <a:rect l="l" t="t" r="r" b="b"/>
              <a:pathLst>
                <a:path w="3636030" h="5467713">
                  <a:moveTo>
                    <a:pt x="0" y="0"/>
                  </a:moveTo>
                  <a:lnTo>
                    <a:pt x="3636030" y="0"/>
                  </a:lnTo>
                  <a:lnTo>
                    <a:pt x="3636030" y="5467713"/>
                  </a:lnTo>
                  <a:lnTo>
                    <a:pt x="0" y="5467713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636030" cy="5505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1032254" y="3146295"/>
            <a:ext cx="13052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603339" y="3427809"/>
            <a:ext cx="2093267" cy="2093267"/>
          </a:xfrm>
          <a:custGeom>
            <a:avLst/>
            <a:gdLst/>
            <a:ahLst/>
            <a:cxnLst/>
            <a:rect l="l" t="t" r="r" b="b"/>
            <a:pathLst>
              <a:path w="2093267" h="2093267">
                <a:moveTo>
                  <a:pt x="0" y="0"/>
                </a:moveTo>
                <a:lnTo>
                  <a:pt x="2093266" y="0"/>
                </a:lnTo>
                <a:lnTo>
                  <a:pt x="2093266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671524" y="3427809"/>
            <a:ext cx="2093267" cy="2093267"/>
          </a:xfrm>
          <a:custGeom>
            <a:avLst/>
            <a:gdLst/>
            <a:ahLst/>
            <a:cxnLst/>
            <a:rect l="l" t="t" r="r" b="b"/>
            <a:pathLst>
              <a:path w="2093267" h="2093267">
                <a:moveTo>
                  <a:pt x="0" y="0"/>
                </a:moveTo>
                <a:lnTo>
                  <a:pt x="2093267" y="0"/>
                </a:lnTo>
                <a:lnTo>
                  <a:pt x="2093267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736341" y="3427809"/>
            <a:ext cx="2093267" cy="2093267"/>
          </a:xfrm>
          <a:custGeom>
            <a:avLst/>
            <a:gdLst/>
            <a:ahLst/>
            <a:cxnLst/>
            <a:rect l="l" t="t" r="r" b="b"/>
            <a:pathLst>
              <a:path w="2093267" h="2093267">
                <a:moveTo>
                  <a:pt x="0" y="0"/>
                </a:moveTo>
                <a:lnTo>
                  <a:pt x="2093266" y="0"/>
                </a:lnTo>
                <a:lnTo>
                  <a:pt x="2093266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60557" y="6079569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0" y="0"/>
                </a:moveTo>
                <a:lnTo>
                  <a:pt x="7315200" y="0"/>
                </a:lnTo>
                <a:lnTo>
                  <a:pt x="7315200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60557" y="8276034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0" y="0"/>
                </a:moveTo>
                <a:lnTo>
                  <a:pt x="7315200" y="0"/>
                </a:lnTo>
                <a:lnTo>
                  <a:pt x="7315200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525057" y="3198705"/>
            <a:ext cx="6427740" cy="5817105"/>
          </a:xfrm>
          <a:custGeom>
            <a:avLst/>
            <a:gdLst/>
            <a:ahLst/>
            <a:cxnLst/>
            <a:rect l="l" t="t" r="r" b="b"/>
            <a:pathLst>
              <a:path w="6427740" h="5817105">
                <a:moveTo>
                  <a:pt x="0" y="0"/>
                </a:moveTo>
                <a:lnTo>
                  <a:pt x="6427740" y="0"/>
                </a:lnTo>
                <a:lnTo>
                  <a:pt x="6427740" y="5817104"/>
                </a:lnTo>
                <a:lnTo>
                  <a:pt x="0" y="5817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66899" y="1163234"/>
            <a:ext cx="11410820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PAȘAPORTUL REPUBLICII MOLDOVA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85472" y="4285530"/>
            <a:ext cx="1529001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Data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naşterii</a:t>
            </a:r>
            <a:endParaRPr lang="en-US" sz="1999" b="1" dirty="0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08943" y="4285530"/>
            <a:ext cx="823470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dirty="0" err="1" smtClean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Locul</a:t>
            </a:r>
            <a:r>
              <a:rPr lang="en-US" sz="1999" b="1" dirty="0" smtClean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endParaRPr lang="en-US" sz="1999" b="1" dirty="0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31981" y="4276005"/>
            <a:ext cx="1101986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Părinţii</a:t>
            </a:r>
            <a:endParaRPr lang="en-US" sz="2199" b="1" dirty="0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5472" y="6645026"/>
            <a:ext cx="7315200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Simbolurile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după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care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poate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fi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recunoscută</a:t>
            </a:r>
            <a:endParaRPr lang="en-US" sz="1999" b="1" dirty="0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81385" y="8826897"/>
            <a:ext cx="412337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Evenimentele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şi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locurile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1999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marcante</a:t>
            </a:r>
            <a:r>
              <a:rPr lang="en-US" sz="1999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</a:p>
        </p:txBody>
      </p:sp>
      <p:sp>
        <p:nvSpPr>
          <p:cNvPr id="19" name="TextBox 19"/>
          <p:cNvSpPr txBox="1"/>
          <p:nvPr/>
        </p:nvSpPr>
        <p:spPr>
          <a:xfrm rot="-812761">
            <a:off x="11642072" y="4315180"/>
            <a:ext cx="3757970" cy="72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202020"/>
                </a:solidFill>
                <a:latin typeface="Glypher"/>
                <a:ea typeface="Glypher"/>
                <a:cs typeface="Glypher"/>
                <a:sym typeface="Glypher"/>
              </a:rPr>
              <a:t>Republica Moldova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8073" y="-1330820"/>
            <a:ext cx="19277892" cy="12819798"/>
          </a:xfrm>
          <a:custGeom>
            <a:avLst/>
            <a:gdLst/>
            <a:ahLst/>
            <a:cxnLst/>
            <a:rect l="l" t="t" r="r" b="b"/>
            <a:pathLst>
              <a:path w="19277892" h="12819798">
                <a:moveTo>
                  <a:pt x="0" y="0"/>
                </a:moveTo>
                <a:lnTo>
                  <a:pt x="19277892" y="0"/>
                </a:lnTo>
                <a:lnTo>
                  <a:pt x="19277892" y="12819798"/>
                </a:lnTo>
                <a:lnTo>
                  <a:pt x="0" y="12819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2700000">
            <a:off x="106184" y="-2837502"/>
            <a:ext cx="13805552" cy="20760224"/>
            <a:chOff x="0" y="0"/>
            <a:chExt cx="3636030" cy="54677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36030" cy="5467713"/>
            </a:xfrm>
            <a:custGeom>
              <a:avLst/>
              <a:gdLst/>
              <a:ahLst/>
              <a:cxnLst/>
              <a:rect l="l" t="t" r="r" b="b"/>
              <a:pathLst>
                <a:path w="3636030" h="5467713">
                  <a:moveTo>
                    <a:pt x="0" y="0"/>
                  </a:moveTo>
                  <a:lnTo>
                    <a:pt x="3636030" y="0"/>
                  </a:lnTo>
                  <a:lnTo>
                    <a:pt x="3636030" y="5467713"/>
                  </a:lnTo>
                  <a:lnTo>
                    <a:pt x="0" y="5467713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636030" cy="5505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1032254" y="3146295"/>
            <a:ext cx="13052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11593872" y="2693583"/>
            <a:ext cx="6502750" cy="6809162"/>
          </a:xfrm>
          <a:custGeom>
            <a:avLst/>
            <a:gdLst/>
            <a:ahLst/>
            <a:cxnLst/>
            <a:rect l="l" t="t" r="r" b="b"/>
            <a:pathLst>
              <a:path w="6502750" h="6809162">
                <a:moveTo>
                  <a:pt x="0" y="0"/>
                </a:moveTo>
                <a:lnTo>
                  <a:pt x="6502750" y="0"/>
                </a:lnTo>
                <a:lnTo>
                  <a:pt x="6502750" y="6809162"/>
                </a:lnTo>
                <a:lnTo>
                  <a:pt x="0" y="68091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5989" y="3603495"/>
            <a:ext cx="10660357" cy="5863197"/>
          </a:xfrm>
          <a:custGeom>
            <a:avLst/>
            <a:gdLst/>
            <a:ahLst/>
            <a:cxnLst/>
            <a:rect l="l" t="t" r="r" b="b"/>
            <a:pathLst>
              <a:path w="10660357" h="5863197">
                <a:moveTo>
                  <a:pt x="0" y="0"/>
                </a:moveTo>
                <a:lnTo>
                  <a:pt x="10660358" y="0"/>
                </a:lnTo>
                <a:lnTo>
                  <a:pt x="10660358" y="5863196"/>
                </a:lnTo>
                <a:lnTo>
                  <a:pt x="0" y="58631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66899" y="1163234"/>
            <a:ext cx="11410820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PAȘAPORTUL REPUBLICII MOLDOVA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2254" y="5620854"/>
            <a:ext cx="9635746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- Ce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aţi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observat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- Ce au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în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comun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paşapoartele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prezentate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- Ce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este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diferit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- Ce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conferă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unui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stat </a:t>
            </a:r>
            <a:r>
              <a:rPr lang="en-US" sz="37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independenţa</a:t>
            </a:r>
            <a:r>
              <a:rPr lang="en-US" sz="37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1095" y="4032002"/>
            <a:ext cx="3757970" cy="1278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>
                <a:solidFill>
                  <a:srgbClr val="202020"/>
                </a:solidFill>
                <a:latin typeface="Glypher"/>
                <a:ea typeface="Glypher"/>
                <a:cs typeface="Glypher"/>
                <a:sym typeface="Glypher"/>
              </a:rPr>
              <a:t>Reflecție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4889487" y="54059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70706" y="2244724"/>
            <a:ext cx="9413154" cy="7389326"/>
          </a:xfrm>
          <a:custGeom>
            <a:avLst/>
            <a:gdLst/>
            <a:ahLst/>
            <a:cxnLst/>
            <a:rect l="l" t="t" r="r" b="b"/>
            <a:pathLst>
              <a:path w="9413154" h="7389326">
                <a:moveTo>
                  <a:pt x="0" y="0"/>
                </a:moveTo>
                <a:lnTo>
                  <a:pt x="9413154" y="0"/>
                </a:lnTo>
                <a:lnTo>
                  <a:pt x="9413154" y="7389327"/>
                </a:lnTo>
                <a:lnTo>
                  <a:pt x="0" y="73893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200900"/>
            <a:ext cx="4156364" cy="4114800"/>
          </a:xfrm>
          <a:custGeom>
            <a:avLst/>
            <a:gdLst/>
            <a:ahLst/>
            <a:cxnLst/>
            <a:rect l="l" t="t" r="r" b="b"/>
            <a:pathLst>
              <a:path w="4156364" h="4114800">
                <a:moveTo>
                  <a:pt x="0" y="0"/>
                </a:moveTo>
                <a:lnTo>
                  <a:pt x="4156364" y="0"/>
                </a:lnTo>
                <a:lnTo>
                  <a:pt x="41563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34502" y="2874849"/>
            <a:ext cx="7784697" cy="6383451"/>
          </a:xfrm>
          <a:custGeom>
            <a:avLst/>
            <a:gdLst/>
            <a:ahLst/>
            <a:cxnLst/>
            <a:rect l="l" t="t" r="r" b="b"/>
            <a:pathLst>
              <a:path w="7784697" h="6383451">
                <a:moveTo>
                  <a:pt x="0" y="0"/>
                </a:moveTo>
                <a:lnTo>
                  <a:pt x="7784696" y="0"/>
                </a:lnTo>
                <a:lnTo>
                  <a:pt x="7784696" y="6383451"/>
                </a:lnTo>
                <a:lnTo>
                  <a:pt x="0" y="6383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56090" y="264368"/>
            <a:ext cx="17176217" cy="2610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71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FIECARE CONTRIBUIE LA INDEPENDENŢA REPUBLICII MOLDOVA</a:t>
            </a:r>
          </a:p>
          <a:p>
            <a:pPr algn="l">
              <a:lnSpc>
                <a:spcPts val="9940"/>
              </a:lnSpc>
              <a:spcBef>
                <a:spcPct val="0"/>
              </a:spcBef>
            </a:pPr>
            <a:endParaRPr lang="en-US" sz="7100">
              <a:solidFill>
                <a:srgbClr val="202020"/>
              </a:solidFill>
              <a:latin typeface="Zabatana Poster"/>
              <a:ea typeface="Zabatana Poster"/>
              <a:cs typeface="Zabatana Poster"/>
              <a:sym typeface="Zabatana Post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56090" y="4034922"/>
            <a:ext cx="9727770" cy="277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  <a:spcBef>
                <a:spcPct val="0"/>
              </a:spcBef>
            </a:pP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„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Fiecare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contribuie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la 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consolidarea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independenţei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Republicii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Moldova </a:t>
            </a:r>
            <a:r>
              <a:rPr lang="en-US" sz="52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prin</a:t>
            </a:r>
            <a:r>
              <a:rPr lang="en-US" sz="52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...”.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4889487" y="54059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761180"/>
            <a:ext cx="8142158" cy="8525820"/>
          </a:xfrm>
          <a:custGeom>
            <a:avLst/>
            <a:gdLst/>
            <a:ahLst/>
            <a:cxnLst/>
            <a:rect l="l" t="t" r="r" b="b"/>
            <a:pathLst>
              <a:path w="8142158" h="8525820">
                <a:moveTo>
                  <a:pt x="0" y="0"/>
                </a:moveTo>
                <a:lnTo>
                  <a:pt x="8142158" y="0"/>
                </a:lnTo>
                <a:lnTo>
                  <a:pt x="8142158" y="8525820"/>
                </a:lnTo>
                <a:lnTo>
                  <a:pt x="0" y="85258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511759" y="2526510"/>
            <a:ext cx="9547095" cy="7303528"/>
          </a:xfrm>
          <a:custGeom>
            <a:avLst/>
            <a:gdLst/>
            <a:ahLst/>
            <a:cxnLst/>
            <a:rect l="l" t="t" r="r" b="b"/>
            <a:pathLst>
              <a:path w="9547095" h="7303528">
                <a:moveTo>
                  <a:pt x="0" y="0"/>
                </a:moveTo>
                <a:lnTo>
                  <a:pt x="9547095" y="0"/>
                </a:lnTo>
                <a:lnTo>
                  <a:pt x="9547095" y="7303527"/>
                </a:lnTo>
                <a:lnTo>
                  <a:pt x="0" y="73035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56090" y="264368"/>
            <a:ext cx="17176217" cy="2610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71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FIECARE CONTRIBUIE LA INDEPENDENŢA REPUBLICII MOLDOVA</a:t>
            </a:r>
          </a:p>
          <a:p>
            <a:pPr algn="l">
              <a:lnSpc>
                <a:spcPts val="9940"/>
              </a:lnSpc>
              <a:spcBef>
                <a:spcPct val="0"/>
              </a:spcBef>
            </a:pPr>
            <a:endParaRPr lang="en-US" sz="7100">
              <a:solidFill>
                <a:srgbClr val="202020"/>
              </a:solidFill>
              <a:latin typeface="Zabatana Poster"/>
              <a:ea typeface="Zabatana Poster"/>
              <a:cs typeface="Zabatana Poster"/>
              <a:sym typeface="Zabatana Poster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919736" y="3300250"/>
            <a:ext cx="5723056" cy="2472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5" lvl="1" indent="-302257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Care este contribuţia fiecăruia?</a:t>
            </a:r>
          </a:p>
          <a:p>
            <a:pPr marL="604515" lvl="1" indent="-302257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Ce simţi când contribui la consolidarea independenţei ţării?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434878" y="6418300"/>
            <a:ext cx="5853122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Ce primeşti când contribui?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Ce impact pot avea aceste contribuţii pe termen lung?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4889487" y="54059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23664" y="540593"/>
            <a:ext cx="10520795" cy="9258300"/>
          </a:xfrm>
          <a:custGeom>
            <a:avLst/>
            <a:gdLst/>
            <a:ahLst/>
            <a:cxnLst/>
            <a:rect l="l" t="t" r="r" b="b"/>
            <a:pathLst>
              <a:path w="10520795" h="9258300">
                <a:moveTo>
                  <a:pt x="0" y="0"/>
                </a:moveTo>
                <a:lnTo>
                  <a:pt x="10520795" y="0"/>
                </a:lnTo>
                <a:lnTo>
                  <a:pt x="1052079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0231" y="649337"/>
            <a:ext cx="6792619" cy="9149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0876" lvl="1" indent="-400438" algn="l">
              <a:lnSpc>
                <a:spcPts val="5193"/>
              </a:lnSpc>
              <a:spcBef>
                <a:spcPct val="0"/>
              </a:spcBef>
              <a:buFont typeface="Arial"/>
              <a:buChar char="•"/>
            </a:pPr>
            <a:r>
              <a:rPr lang="en-US" sz="370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“Fiecare generație primește o țară construită de cei de dinaintea ei și are responsabilitatea de a o dezvolta mai departe.</a:t>
            </a:r>
          </a:p>
          <a:p>
            <a:pPr marL="800876" lvl="1" indent="-400438" algn="l">
              <a:lnSpc>
                <a:spcPts val="5193"/>
              </a:lnSpc>
              <a:spcBef>
                <a:spcPct val="0"/>
              </a:spcBef>
              <a:buFont typeface="Arial"/>
              <a:buChar char="•"/>
            </a:pPr>
            <a:r>
              <a:rPr lang="en-US" sz="370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Independența devine mai puternică atunci când cetățenii săi sunt implicați, responsabili și acționează în spiritul libertăţii şi independenţei, demnităţii umane şi a drepturilor omului, diversităţii şi solidarităţii.”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9705" y="0"/>
            <a:ext cx="19735884" cy="18009779"/>
          </a:xfrm>
          <a:custGeom>
            <a:avLst/>
            <a:gdLst/>
            <a:ahLst/>
            <a:cxnLst/>
            <a:rect l="l" t="t" r="r" b="b"/>
            <a:pathLst>
              <a:path w="19735884" h="18009779">
                <a:moveTo>
                  <a:pt x="0" y="0"/>
                </a:moveTo>
                <a:lnTo>
                  <a:pt x="19735883" y="0"/>
                </a:lnTo>
                <a:lnTo>
                  <a:pt x="19735883" y="18009779"/>
                </a:lnTo>
                <a:lnTo>
                  <a:pt x="0" y="180097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12" r="-1861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5590213" y="-7157801"/>
            <a:ext cx="7159035" cy="21474637"/>
            <a:chOff x="0" y="0"/>
            <a:chExt cx="1885507" cy="5655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85507" cy="5655871"/>
            </a:xfrm>
            <a:custGeom>
              <a:avLst/>
              <a:gdLst/>
              <a:ahLst/>
              <a:cxnLst/>
              <a:rect l="l" t="t" r="r" b="b"/>
              <a:pathLst>
                <a:path w="1885507" h="5655871">
                  <a:moveTo>
                    <a:pt x="0" y="0"/>
                  </a:moveTo>
                  <a:lnTo>
                    <a:pt x="1885507" y="0"/>
                  </a:lnTo>
                  <a:lnTo>
                    <a:pt x="1885507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85507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95923" y="3258728"/>
            <a:ext cx="1284558" cy="601037"/>
            <a:chOff x="0" y="0"/>
            <a:chExt cx="338320" cy="1582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8320" cy="158298"/>
            </a:xfrm>
            <a:custGeom>
              <a:avLst/>
              <a:gdLst/>
              <a:ahLst/>
              <a:cxnLst/>
              <a:rect l="l" t="t" r="r" b="b"/>
              <a:pathLst>
                <a:path w="338320" h="158298">
                  <a:moveTo>
                    <a:pt x="79149" y="0"/>
                  </a:moveTo>
                  <a:lnTo>
                    <a:pt x="259171" y="0"/>
                  </a:lnTo>
                  <a:cubicBezTo>
                    <a:pt x="302884" y="0"/>
                    <a:pt x="338320" y="35436"/>
                    <a:pt x="338320" y="79149"/>
                  </a:cubicBezTo>
                  <a:lnTo>
                    <a:pt x="338320" y="79149"/>
                  </a:lnTo>
                  <a:cubicBezTo>
                    <a:pt x="338320" y="100140"/>
                    <a:pt x="329981" y="120272"/>
                    <a:pt x="315138" y="135116"/>
                  </a:cubicBezTo>
                  <a:cubicBezTo>
                    <a:pt x="300294" y="149959"/>
                    <a:pt x="280162" y="158298"/>
                    <a:pt x="259171" y="158298"/>
                  </a:cubicBezTo>
                  <a:lnTo>
                    <a:pt x="79149" y="158298"/>
                  </a:lnTo>
                  <a:cubicBezTo>
                    <a:pt x="58157" y="158298"/>
                    <a:pt x="38025" y="149959"/>
                    <a:pt x="23182" y="135116"/>
                  </a:cubicBezTo>
                  <a:cubicBezTo>
                    <a:pt x="8339" y="120272"/>
                    <a:pt x="0" y="100140"/>
                    <a:pt x="0" y="79149"/>
                  </a:cubicBezTo>
                  <a:lnTo>
                    <a:pt x="0" y="79149"/>
                  </a:lnTo>
                  <a:cubicBezTo>
                    <a:pt x="0" y="58157"/>
                    <a:pt x="8339" y="38025"/>
                    <a:pt x="23182" y="23182"/>
                  </a:cubicBezTo>
                  <a:cubicBezTo>
                    <a:pt x="38025" y="8339"/>
                    <a:pt x="58157" y="0"/>
                    <a:pt x="791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8320" cy="196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738202" y="2608851"/>
            <a:ext cx="12811595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2651609" y="2522258"/>
            <a:ext cx="173187" cy="17318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922141" y="2522258"/>
            <a:ext cx="173187" cy="1731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192673" y="2522258"/>
            <a:ext cx="173187" cy="17318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249279" y="2308333"/>
            <a:ext cx="601037" cy="60103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5402378" y="2458039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67396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4756571" y="904875"/>
            <a:ext cx="8774859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20202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OBIECTIVELE LECȚIEI: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endParaRPr lang="en-US" sz="6000" b="1">
              <a:solidFill>
                <a:srgbClr val="202020"/>
              </a:solidFill>
              <a:latin typeface="EB Garamond Semi-Bold"/>
              <a:ea typeface="EB Garamond Semi-Bold"/>
              <a:cs typeface="EB Garamond Semi-Bold"/>
              <a:sym typeface="EB Garamond Semi-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59642" y="3961492"/>
            <a:ext cx="27571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4723492"/>
            <a:ext cx="3419005" cy="211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Să susţină idea că proclamarea Independenței Republicii Moldova este dreptul suveran al poporului ţării;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6660836" y="30099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2556811" y="30099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7340944" y="3735940"/>
            <a:ext cx="27571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318811" y="3648075"/>
            <a:ext cx="27571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010001" y="4723492"/>
            <a:ext cx="3419005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Să analizeze principalele etape ale parcursului de Independență a Republicii Moldova;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985436" y="4723492"/>
            <a:ext cx="3419005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Să manifeste respect față de simbolurile de stat și valorile independenţei.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272500">
            <a:off x="1063421" y="-8664281"/>
            <a:ext cx="12488889" cy="21474637"/>
            <a:chOff x="0" y="0"/>
            <a:chExt cx="3289255" cy="56558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89255" cy="5655871"/>
            </a:xfrm>
            <a:custGeom>
              <a:avLst/>
              <a:gdLst/>
              <a:ahLst/>
              <a:cxnLst/>
              <a:rect l="l" t="t" r="r" b="b"/>
              <a:pathLst>
                <a:path w="3289255" h="5655871">
                  <a:moveTo>
                    <a:pt x="0" y="0"/>
                  </a:moveTo>
                  <a:lnTo>
                    <a:pt x="3289255" y="0"/>
                  </a:lnTo>
                  <a:lnTo>
                    <a:pt x="3289255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89255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032254" y="4200077"/>
            <a:ext cx="13052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 flipH="1">
            <a:off x="15044132" y="704977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0"/>
                </a:moveTo>
                <a:lnTo>
                  <a:pt x="0" y="0"/>
                </a:lnTo>
                <a:lnTo>
                  <a:pt x="0" y="2826332"/>
                </a:lnTo>
                <a:lnTo>
                  <a:pt x="2766272" y="2826332"/>
                </a:lnTo>
                <a:lnTo>
                  <a:pt x="2766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5044132" y="54059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84846" y="-2820597"/>
            <a:ext cx="7903154" cy="13107597"/>
          </a:xfrm>
          <a:custGeom>
            <a:avLst/>
            <a:gdLst/>
            <a:ahLst/>
            <a:cxnLst/>
            <a:rect l="l" t="t" r="r" b="b"/>
            <a:pathLst>
              <a:path w="7903154" h="13107597">
                <a:moveTo>
                  <a:pt x="0" y="0"/>
                </a:moveTo>
                <a:lnTo>
                  <a:pt x="7903154" y="0"/>
                </a:lnTo>
                <a:lnTo>
                  <a:pt x="7903154" y="13107597"/>
                </a:lnTo>
                <a:lnTo>
                  <a:pt x="0" y="13107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292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37792" y="1639434"/>
            <a:ext cx="6542757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MESAJUL CENTRAL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06216" y="3188833"/>
            <a:ext cx="654275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al lecției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523927"/>
            <a:ext cx="8695870" cy="558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176" lvl="1" indent="-283588" algn="l">
              <a:lnSpc>
                <a:spcPts val="3677"/>
              </a:lnSpc>
              <a:buFont typeface="Arial"/>
              <a:buChar char="•"/>
            </a:pPr>
            <a:r>
              <a:rPr lang="en-US" sz="2627" i="1" u="sng">
                <a:solidFill>
                  <a:srgbClr val="20202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Independența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este o mare realizare istorică și o responsabilitate comună. Ea se consolidează atunci când oamenii respectă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demnitatea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și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drepturile celorlalți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prețuiesc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diversitatea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participă la viața comunității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și contribuie, prin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alegerile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și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acțiunile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lor, la binele comun.</a:t>
            </a:r>
          </a:p>
          <a:p>
            <a:pPr algn="l">
              <a:lnSpc>
                <a:spcPts val="3677"/>
              </a:lnSpc>
            </a:pPr>
            <a:endParaRPr lang="en-US" sz="2627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567176" lvl="1" indent="-283588" algn="l">
              <a:lnSpc>
                <a:spcPts val="3677"/>
              </a:lnSpc>
              <a:buFont typeface="Arial"/>
              <a:buChar char="•"/>
            </a:pP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Deși avem experiențe, opinii și tradiții diferite,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toți suntem Moldova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 Independența ne unește în jurul libertății, al apartenenței și al responsabilității de a construi </a:t>
            </a:r>
            <a:r>
              <a:rPr lang="en-US" sz="2627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împreună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țara.</a:t>
            </a:r>
          </a:p>
          <a:p>
            <a:pPr algn="l">
              <a:lnSpc>
                <a:spcPts val="3677"/>
              </a:lnSpc>
            </a:pPr>
            <a:endParaRPr lang="en-US" sz="2627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70" y="121481"/>
            <a:ext cx="18264230" cy="10479321"/>
          </a:xfrm>
          <a:custGeom>
            <a:avLst/>
            <a:gdLst/>
            <a:ahLst/>
            <a:cxnLst/>
            <a:rect l="l" t="t" r="r" b="b"/>
            <a:pathLst>
              <a:path w="18264230" h="10479321">
                <a:moveTo>
                  <a:pt x="0" y="0"/>
                </a:moveTo>
                <a:lnTo>
                  <a:pt x="18264230" y="0"/>
                </a:lnTo>
                <a:lnTo>
                  <a:pt x="18264230" y="10479321"/>
                </a:lnTo>
                <a:lnTo>
                  <a:pt x="0" y="10479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358" b="-15358"/>
            </a:stretch>
          </a:blipFill>
        </p:spPr>
      </p:sp>
      <p:grpSp>
        <p:nvGrpSpPr>
          <p:cNvPr id="3" name="Group 3"/>
          <p:cNvGrpSpPr/>
          <p:nvPr/>
        </p:nvGrpSpPr>
        <p:grpSpPr>
          <a:xfrm rot="-3270000">
            <a:off x="-4659394" y="-3881153"/>
            <a:ext cx="24239380" cy="21474637"/>
            <a:chOff x="0" y="0"/>
            <a:chExt cx="6384034" cy="5655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4034" cy="5655871"/>
            </a:xfrm>
            <a:custGeom>
              <a:avLst/>
              <a:gdLst/>
              <a:ahLst/>
              <a:cxnLst/>
              <a:rect l="l" t="t" r="r" b="b"/>
              <a:pathLst>
                <a:path w="6384034" h="5655871">
                  <a:moveTo>
                    <a:pt x="0" y="0"/>
                  </a:moveTo>
                  <a:lnTo>
                    <a:pt x="6384034" y="0"/>
                  </a:lnTo>
                  <a:lnTo>
                    <a:pt x="6384034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0"/>
                  </a:srgbClr>
                </a:gs>
                <a:gs pos="50000">
                  <a:srgbClr val="A3B7B7">
                    <a:alpha val="8400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384034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542963" y="4735695"/>
            <a:ext cx="1253535" cy="125353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542963" y="6370230"/>
            <a:ext cx="1253535" cy="125353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542963" y="8004765"/>
            <a:ext cx="1253535" cy="125353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542963" y="3583170"/>
            <a:ext cx="13052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 flipV="1">
            <a:off x="545059" y="540593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2826332"/>
                </a:moveTo>
                <a:lnTo>
                  <a:pt x="2766272" y="2826332"/>
                </a:lnTo>
                <a:lnTo>
                  <a:pt x="2766272" y="0"/>
                </a:lnTo>
                <a:lnTo>
                  <a:pt x="0" y="0"/>
                </a:lnTo>
                <a:lnTo>
                  <a:pt x="0" y="282633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93266" y="2283314"/>
            <a:ext cx="7115440" cy="7260653"/>
          </a:xfrm>
          <a:custGeom>
            <a:avLst/>
            <a:gdLst/>
            <a:ahLst/>
            <a:cxnLst/>
            <a:rect l="l" t="t" r="r" b="b"/>
            <a:pathLst>
              <a:path w="7115440" h="7260653">
                <a:moveTo>
                  <a:pt x="0" y="0"/>
                </a:moveTo>
                <a:lnTo>
                  <a:pt x="7115440" y="0"/>
                </a:lnTo>
                <a:lnTo>
                  <a:pt x="7115440" y="7260653"/>
                </a:lnTo>
                <a:lnTo>
                  <a:pt x="0" y="726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643058" y="2455793"/>
            <a:ext cx="2798064" cy="4114800"/>
          </a:xfrm>
          <a:custGeom>
            <a:avLst/>
            <a:gdLst/>
            <a:ahLst/>
            <a:cxnLst/>
            <a:rect l="l" t="t" r="r" b="b"/>
            <a:pathLst>
              <a:path w="2798064" h="4114800">
                <a:moveTo>
                  <a:pt x="0" y="0"/>
                </a:moveTo>
                <a:lnTo>
                  <a:pt x="2798064" y="0"/>
                </a:lnTo>
                <a:lnTo>
                  <a:pt x="27980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055740" y="5589741"/>
            <a:ext cx="2203560" cy="2703754"/>
          </a:xfrm>
          <a:custGeom>
            <a:avLst/>
            <a:gdLst/>
            <a:ahLst/>
            <a:cxnLst/>
            <a:rect l="l" t="t" r="r" b="b"/>
            <a:pathLst>
              <a:path w="2203560" h="2703754">
                <a:moveTo>
                  <a:pt x="0" y="0"/>
                </a:moveTo>
                <a:lnTo>
                  <a:pt x="2203560" y="0"/>
                </a:lnTo>
                <a:lnTo>
                  <a:pt x="2203560" y="2703755"/>
                </a:lnTo>
                <a:lnTo>
                  <a:pt x="0" y="27037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946706" y="8204790"/>
            <a:ext cx="7315200" cy="2560320"/>
          </a:xfrm>
          <a:custGeom>
            <a:avLst/>
            <a:gdLst/>
            <a:ahLst/>
            <a:cxnLst/>
            <a:rect l="l" t="t" r="r" b="b"/>
            <a:pathLst>
              <a:path w="7315200" h="2560320">
                <a:moveTo>
                  <a:pt x="0" y="0"/>
                </a:moveTo>
                <a:lnTo>
                  <a:pt x="7315200" y="0"/>
                </a:lnTo>
                <a:lnTo>
                  <a:pt x="7315200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8534746" y="1226141"/>
            <a:ext cx="6282830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SIMBOLURI DE STAT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534746" y="2775540"/>
            <a:ext cx="80487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 Republicii Moldova sunt: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026816" y="5151591"/>
            <a:ext cx="723248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Drapelul</a:t>
            </a: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de Stat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26816" y="6760776"/>
            <a:ext cx="723248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Stema</a:t>
            </a: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de Stat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26816" y="8421983"/>
            <a:ext cx="7232484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Imnul</a:t>
            </a: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de Stat</a:t>
            </a:r>
          </a:p>
          <a:p>
            <a:pPr algn="l">
              <a:lnSpc>
                <a:spcPts val="3300"/>
              </a:lnSpc>
            </a:pP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“</a:t>
            </a:r>
            <a:r>
              <a:rPr lang="en-US" sz="3000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Limba</a:t>
            </a: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000" b="1" dirty="0" err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Noastră</a:t>
            </a:r>
            <a:r>
              <a:rPr lang="en-US" sz="3000" b="1" dirty="0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”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914209" y="4856634"/>
            <a:ext cx="459581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39940" y="6465818"/>
            <a:ext cx="459581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939940" y="8100015"/>
            <a:ext cx="459581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1388" y="-10258548"/>
            <a:ext cx="46876952" cy="31251301"/>
          </a:xfrm>
          <a:custGeom>
            <a:avLst/>
            <a:gdLst/>
            <a:ahLst/>
            <a:cxnLst/>
            <a:rect l="l" t="t" r="r" b="b"/>
            <a:pathLst>
              <a:path w="46876952" h="31251301">
                <a:moveTo>
                  <a:pt x="0" y="0"/>
                </a:moveTo>
                <a:lnTo>
                  <a:pt x="46876952" y="0"/>
                </a:lnTo>
                <a:lnTo>
                  <a:pt x="46876952" y="31251302"/>
                </a:lnTo>
                <a:lnTo>
                  <a:pt x="0" y="312513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3272500">
            <a:off x="-955737" y="-4188295"/>
            <a:ext cx="23537880" cy="21474637"/>
            <a:chOff x="0" y="0"/>
            <a:chExt cx="6199277" cy="5655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99277" cy="5655871"/>
            </a:xfrm>
            <a:custGeom>
              <a:avLst/>
              <a:gdLst/>
              <a:ahLst/>
              <a:cxnLst/>
              <a:rect l="l" t="t" r="r" b="b"/>
              <a:pathLst>
                <a:path w="6199277" h="5655871">
                  <a:moveTo>
                    <a:pt x="0" y="0"/>
                  </a:moveTo>
                  <a:lnTo>
                    <a:pt x="6199277" y="0"/>
                  </a:lnTo>
                  <a:lnTo>
                    <a:pt x="6199277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6199277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95203" y="4360628"/>
            <a:ext cx="8897748" cy="672807"/>
            <a:chOff x="0" y="0"/>
            <a:chExt cx="2343440" cy="177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12166" y="4360628"/>
            <a:ext cx="601037" cy="60103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365265" y="4510334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AutoShape 13"/>
          <p:cNvSpPr/>
          <p:nvPr/>
        </p:nvSpPr>
        <p:spPr>
          <a:xfrm>
            <a:off x="1028700" y="3978729"/>
            <a:ext cx="130525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1095203" y="1609281"/>
            <a:ext cx="6282830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ÎNTREBĂRI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5203" y="3158680"/>
            <a:ext cx="80487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pentru reflecție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2424" y="4555744"/>
            <a:ext cx="6025610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Despre ce este reportajul?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095203" y="5143500"/>
            <a:ext cx="8897748" cy="672807"/>
            <a:chOff x="0" y="0"/>
            <a:chExt cx="2343440" cy="1772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12166" y="5179385"/>
            <a:ext cx="601037" cy="60103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365265" y="5329091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095203" y="5930607"/>
            <a:ext cx="8897748" cy="672807"/>
            <a:chOff x="0" y="0"/>
            <a:chExt cx="2343440" cy="1772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12166" y="5930607"/>
            <a:ext cx="601037" cy="601037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365265" y="6080313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1095203" y="6717714"/>
            <a:ext cx="8897748" cy="672807"/>
            <a:chOff x="0" y="0"/>
            <a:chExt cx="2343440" cy="1772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212166" y="6717714"/>
            <a:ext cx="601037" cy="60103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10365265" y="6867420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8" name="Group 38"/>
          <p:cNvGrpSpPr/>
          <p:nvPr/>
        </p:nvGrpSpPr>
        <p:grpSpPr>
          <a:xfrm>
            <a:off x="1095203" y="7504822"/>
            <a:ext cx="8897748" cy="672807"/>
            <a:chOff x="0" y="0"/>
            <a:chExt cx="2343440" cy="1772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0212166" y="7504822"/>
            <a:ext cx="601037" cy="601037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0365265" y="7654527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5" name="Group 45"/>
          <p:cNvGrpSpPr/>
          <p:nvPr/>
        </p:nvGrpSpPr>
        <p:grpSpPr>
          <a:xfrm>
            <a:off x="1095203" y="8291929"/>
            <a:ext cx="8897748" cy="672807"/>
            <a:chOff x="0" y="0"/>
            <a:chExt cx="2343440" cy="1772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212166" y="8291929"/>
            <a:ext cx="601037" cy="601037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10365265" y="8441635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2" name="Group 52"/>
          <p:cNvGrpSpPr/>
          <p:nvPr/>
        </p:nvGrpSpPr>
        <p:grpSpPr>
          <a:xfrm>
            <a:off x="1095203" y="9079036"/>
            <a:ext cx="8897748" cy="672807"/>
            <a:chOff x="0" y="0"/>
            <a:chExt cx="2343440" cy="1772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2343440" cy="177200"/>
            </a:xfrm>
            <a:custGeom>
              <a:avLst/>
              <a:gdLst/>
              <a:ahLst/>
              <a:cxnLst/>
              <a:rect l="l" t="t" r="r" b="b"/>
              <a:pathLst>
                <a:path w="2343440" h="17720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0212166" y="9079036"/>
            <a:ext cx="601037" cy="601037"/>
            <a:chOff x="0" y="0"/>
            <a:chExt cx="812800" cy="8128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/>
          <p:cNvSpPr/>
          <p:nvPr/>
        </p:nvSpPr>
        <p:spPr>
          <a:xfrm>
            <a:off x="10365265" y="9228742"/>
            <a:ext cx="294838" cy="301625"/>
          </a:xfrm>
          <a:custGeom>
            <a:avLst/>
            <a:gdLst/>
            <a:ahLst/>
            <a:cxnLst/>
            <a:rect l="l" t="t" r="r" b="b"/>
            <a:pathLst>
              <a:path w="294838" h="301625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9" name="TextBox 59"/>
          <p:cNvSpPr txBox="1"/>
          <p:nvPr/>
        </p:nvSpPr>
        <p:spPr>
          <a:xfrm>
            <a:off x="1352424" y="5351316"/>
            <a:ext cx="7791576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Ce persoane sunt implicate și ce simboluri aţi observat?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1352424" y="6149389"/>
            <a:ext cx="7791576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Care este semnificaţia lor?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1352424" y="6889645"/>
            <a:ext cx="7791576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Ce ştiţi despre obţinerea Independenţei Republicii Moldova?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1352424" y="7686570"/>
            <a:ext cx="7791576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Câţi ani a împlinit Republica Moldova?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1352424" y="8510711"/>
            <a:ext cx="7791576" cy="56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Cum credeţi pentru un om / un stat 35 ani este mult sau puţin?</a:t>
            </a:r>
          </a:p>
          <a:p>
            <a:pPr algn="l">
              <a:lnSpc>
                <a:spcPts val="2200"/>
              </a:lnSpc>
            </a:pPr>
            <a:endParaRPr lang="en-US" sz="2000" b="1">
              <a:solidFill>
                <a:srgbClr val="202020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1352424" y="9307636"/>
            <a:ext cx="7791576" cy="29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1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Cum înţelegeţi RM este independentă?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61470" cy="5655871"/>
            </a:xfrm>
            <a:custGeom>
              <a:avLst/>
              <a:gdLst/>
              <a:ahLst/>
              <a:cxnLst/>
              <a:rect l="l" t="t" r="r" b="b"/>
              <a:pathLst>
                <a:path w="6461470" h="5655871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5059" y="6864989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37440" cy="6350000"/>
            </a:xfrm>
            <a:custGeom>
              <a:avLst/>
              <a:gdLst/>
              <a:ahLst/>
              <a:cxnLst/>
              <a:rect l="l" t="t" r="r" b="b"/>
              <a:pathLst>
                <a:path w="5237440" h="635000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36025" r="-36025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9144000" y="714375"/>
            <a:ext cx="8048797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CUM AM AJUNS AICI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61118" y="2071941"/>
            <a:ext cx="9413261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1918 —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Unirea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Basarabiei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cu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România</a:t>
            </a:r>
            <a:endParaRPr lang="en-US" sz="3899" dirty="0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414791" y="3309802"/>
            <a:ext cx="11705916" cy="616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Sfatul Țării, ales în noiembrie 1917, devine organul reprezentativ al Basarabiei după prăbușirea Imperiului Rus.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2 decembrie 1917 proclamă Republica Democratică Moldovenească.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27 martie 1918 votează unirea cu Regatul României, inițial cu anumite condiții privind autonomia locală.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Condițiile sunt ridicate în noiembrie 1918, când unirea devine necondiționată.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61470" cy="5655871"/>
            </a:xfrm>
            <a:custGeom>
              <a:avLst/>
              <a:gdLst/>
              <a:ahLst/>
              <a:cxnLst/>
              <a:rect l="l" t="t" r="r" b="b"/>
              <a:pathLst>
                <a:path w="6461470" h="5655871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5059" y="6864989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37440" cy="6350000"/>
            </a:xfrm>
            <a:custGeom>
              <a:avLst/>
              <a:gdLst/>
              <a:ahLst/>
              <a:cxnLst/>
              <a:rect l="l" t="t" r="r" b="b"/>
              <a:pathLst>
                <a:path w="5237440" h="635000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41461" r="-20195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9144000" y="171450"/>
            <a:ext cx="8048797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CUM AM AJUNS AICI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0000" y="2168524"/>
            <a:ext cx="985932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1940 —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Anexarea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către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Uniunea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Sovietică</a:t>
            </a:r>
            <a:endParaRPr lang="en-US" sz="3899" dirty="0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90697" y="3748091"/>
            <a:ext cx="11705916" cy="616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Pactul Molotov-Ribbentrop din 23 august 1939, cu protocolul său secret, împarte Europa de Est în sfere de influență sovietică și germană.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Pe 26 iunie 1940 URSS trimite un ultimatum Bucureștiului, cerând evacuarea Basarabiei și a nordului Bucovinei.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România, fără sprijin din partea vreunei puteri europene, cedează teritoriile fără să lupte.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2 august 1940 se formează RSS Moldovenească, din cea mai mare parte a Basarabiei și o fâșie de pe malul stâng al Nistrului.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61470" cy="5655871"/>
            </a:xfrm>
            <a:custGeom>
              <a:avLst/>
              <a:gdLst/>
              <a:ahLst/>
              <a:cxnLst/>
              <a:rect l="l" t="t" r="r" b="b"/>
              <a:pathLst>
                <a:path w="6461470" h="5655871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5059" y="6864989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37440" cy="6350000"/>
            </a:xfrm>
            <a:custGeom>
              <a:avLst/>
              <a:gdLst/>
              <a:ahLst/>
              <a:cxnLst/>
              <a:rect l="l" t="t" r="r" b="b"/>
              <a:pathLst>
                <a:path w="5237440" h="635000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31750" r="-31750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9144000" y="171450"/>
            <a:ext cx="8048797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CUM AM AJUNS AICI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28883" y="2168524"/>
            <a:ext cx="6875046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1991 —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Puciul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la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Moscova</a:t>
            </a:r>
            <a:endParaRPr lang="en-US" sz="3899" dirty="0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90697" y="3748091"/>
            <a:ext cx="11705916" cy="5605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Între 19 și 21 august 1991, un grup de conservatori din conducerea sovietică încearcă înlăturarea lui Gorbaciov printr-o lovitură de stat.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Tentativa eșuează în trei zile, dar autoritatea centrală a URSS iese complet zdruncinată.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Momentul e folosit de mai multe republici sovietice pentru a-și proclama independența, una câte una.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 Chișinău, evenimentele de la Moscova grăbesc decizia Parlamentului de a rupe legăturile cu structurile sovietice.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61470" cy="5655871"/>
            </a:xfrm>
            <a:custGeom>
              <a:avLst/>
              <a:gdLst/>
              <a:ahLst/>
              <a:cxnLst/>
              <a:rect l="l" t="t" r="r" b="b"/>
              <a:pathLst>
                <a:path w="6461470" h="5655871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1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5059" y="6864989"/>
            <a:ext cx="2766272" cy="2826332"/>
          </a:xfrm>
          <a:custGeom>
            <a:avLst/>
            <a:gdLst/>
            <a:ahLst/>
            <a:cxnLst/>
            <a:rect l="l" t="t" r="r" b="b"/>
            <a:pathLst>
              <a:path w="2766272" h="282633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37440" cy="6350000"/>
            </a:xfrm>
            <a:custGeom>
              <a:avLst/>
              <a:gdLst/>
              <a:ahLst/>
              <a:cxnLst/>
              <a:rect l="l" t="t" r="r" b="b"/>
              <a:pathLst>
                <a:path w="5237440" h="635000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13820" r="-4111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9144000" y="171450"/>
            <a:ext cx="8048797" cy="1530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CUM AM AJUNS AICI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62800" y="2168524"/>
            <a:ext cx="10420531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27 august 1991 —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Declarația</a:t>
            </a:r>
            <a:r>
              <a:rPr lang="en-US" sz="3899" dirty="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</a:t>
            </a:r>
            <a:r>
              <a:rPr lang="en-US" sz="3899" dirty="0" err="1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Independență</a:t>
            </a:r>
            <a:endParaRPr lang="en-US" sz="3899" dirty="0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90697" y="3748091"/>
            <a:ext cx="11705916" cy="50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Parlamentul Republicii Moldova adoptă Declarația de Independență.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Republica Moldova se proclamă stat suveran, independent și indivizibil.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Declarația respinge legalitatea anexării din 1940 și a Pactului Molotov-Ribbentrop care a stat la baza ei.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Data rămâne consacrată ulterior ca sărbătoare națională — Ziua Independenței.</a:t>
            </a:r>
          </a:p>
          <a:p>
            <a:pPr algn="l">
              <a:lnSpc>
                <a:spcPts val="4479"/>
              </a:lnSpc>
            </a:pPr>
            <a:endParaRPr lang="en-US" sz="3199">
              <a:solidFill>
                <a:srgbClr val="20202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681</Words>
  <Application>Microsoft Office PowerPoint</Application>
  <PresentationFormat>Custom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DejaVu Serif Bold</vt:lpstr>
      <vt:lpstr>Calibri</vt:lpstr>
      <vt:lpstr>Glypher</vt:lpstr>
      <vt:lpstr>EB Garamond Semi-Bold</vt:lpstr>
      <vt:lpstr>Arial</vt:lpstr>
      <vt:lpstr>TT Interphases Italics</vt:lpstr>
      <vt:lpstr>Zabatana Poster</vt:lpstr>
      <vt:lpstr>TT Interphases Bold</vt:lpstr>
      <vt:lpstr>TT Interphases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REPUBLICA MOLDOVA LA 35 ANI DE INDEPENDENȚĂ_clasa VII-VIII-a</dc:title>
  <cp:lastModifiedBy>Nicu Carp</cp:lastModifiedBy>
  <cp:revision>4</cp:revision>
  <dcterms:created xsi:type="dcterms:W3CDTF">2006-08-16T00:00:00Z</dcterms:created>
  <dcterms:modified xsi:type="dcterms:W3CDTF">2026-08-02T22:44:51Z</dcterms:modified>
  <dc:identifier>DAHRLBvAH94</dc:identifier>
</cp:coreProperties>
</file>