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EB Garamond Semi-Bold" charset="1" panose="00000000000000000000"/>
      <p:regular r:id="rId20"/>
    </p:embeddedFont>
    <p:embeddedFont>
      <p:font typeface="TT Interphases Bold" charset="1" panose="02000803060000020004"/>
      <p:regular r:id="rId21"/>
    </p:embeddedFont>
    <p:embeddedFont>
      <p:font typeface="Zabatana Poster" charset="1" panose="02070608080905030204"/>
      <p:regular r:id="rId22"/>
    </p:embeddedFont>
    <p:embeddedFont>
      <p:font typeface="TT Interphases" charset="1" panose="02000503020000020004"/>
      <p:regular r:id="rId23"/>
    </p:embeddedFont>
    <p:embeddedFont>
      <p:font typeface="Oswald" charset="1" panose="00000500000000000000"/>
      <p:regular r:id="rId24"/>
    </p:embeddedFont>
    <p:embeddedFont>
      <p:font typeface="TT Interphases Italics" charset="1" panose="02000503020000090004"/>
      <p:regular r:id="rId25"/>
    </p:embeddedFont>
    <p:embeddedFont>
      <p:font typeface="DejaVu Serif Bold" charset="1" panose="02060803050605020204"/>
      <p:regular r:id="rId26"/>
    </p:embeddedFont>
    <p:embeddedFont>
      <p:font typeface="Core Narae Pro Bold" charset="1" panose="030508000404000201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Relationship Id="rId7" Target="../media/image2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Relationship Id="rId3" Target="../media/image29.png" Type="http://schemas.openxmlformats.org/officeDocument/2006/relationships/image"/><Relationship Id="rId4" Target="../media/image30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png" Type="http://schemas.openxmlformats.org/officeDocument/2006/relationships/image"/><Relationship Id="rId11" Target="../media/image17.svg" Type="http://schemas.openxmlformats.org/officeDocument/2006/relationships/image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Relationship Id="rId8" Target="../media/image14.png" Type="http://schemas.openxmlformats.org/officeDocument/2006/relationships/image"/><Relationship Id="rId9" Target="../media/image1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9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20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2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2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950119"/>
            <a:ext cx="18288000" cy="12187238"/>
          </a:xfrm>
          <a:custGeom>
            <a:avLst/>
            <a:gdLst/>
            <a:ahLst/>
            <a:cxnLst/>
            <a:rect r="r" b="b" t="t" l="l"/>
            <a:pathLst>
              <a:path h="12187238" w="18288000">
                <a:moveTo>
                  <a:pt x="0" y="0"/>
                </a:moveTo>
                <a:lnTo>
                  <a:pt x="18288000" y="0"/>
                </a:lnTo>
                <a:lnTo>
                  <a:pt x="18288000" y="12187238"/>
                </a:lnTo>
                <a:lnTo>
                  <a:pt x="0" y="121872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5400000">
            <a:off x="4514850" y="-4639171"/>
            <a:ext cx="9258300" cy="18288000"/>
            <a:chOff x="0" y="0"/>
            <a:chExt cx="2438400" cy="481659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438400" cy="4816592"/>
            </a:xfrm>
            <a:custGeom>
              <a:avLst/>
              <a:gdLst/>
              <a:ahLst/>
              <a:cxnLst/>
              <a:rect r="r" b="b" t="t" l="l"/>
              <a:pathLst>
                <a:path h="4816592" w="2438400">
                  <a:moveTo>
                    <a:pt x="0" y="0"/>
                  </a:moveTo>
                  <a:lnTo>
                    <a:pt x="2438400" y="0"/>
                  </a:lnTo>
                  <a:lnTo>
                    <a:pt x="2438400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0"/>
                  </a:srgbClr>
                </a:gs>
                <a:gs pos="100000">
                  <a:srgbClr val="A3B7B7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438400" cy="48546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481012" y="7049773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0" y="0"/>
                </a:moveTo>
                <a:lnTo>
                  <a:pt x="2766273" y="0"/>
                </a:lnTo>
                <a:lnTo>
                  <a:pt x="2766273" y="2826332"/>
                </a:lnTo>
                <a:lnTo>
                  <a:pt x="0" y="28263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5044132" y="7049773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2766272" y="0"/>
                </a:moveTo>
                <a:lnTo>
                  <a:pt x="0" y="0"/>
                </a:lnTo>
                <a:lnTo>
                  <a:pt x="0" y="2826332"/>
                </a:lnTo>
                <a:lnTo>
                  <a:pt x="2766272" y="2826332"/>
                </a:lnTo>
                <a:lnTo>
                  <a:pt x="276627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0" y="6044816"/>
            <a:ext cx="20047842" cy="1078174"/>
            <a:chOff x="0" y="0"/>
            <a:chExt cx="5280090" cy="28396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280090" cy="283964"/>
            </a:xfrm>
            <a:custGeom>
              <a:avLst/>
              <a:gdLst/>
              <a:ahLst/>
              <a:cxnLst/>
              <a:rect r="r" b="b" t="t" l="l"/>
              <a:pathLst>
                <a:path h="283964" w="5280090">
                  <a:moveTo>
                    <a:pt x="0" y="0"/>
                  </a:moveTo>
                  <a:lnTo>
                    <a:pt x="5280090" y="0"/>
                  </a:lnTo>
                  <a:lnTo>
                    <a:pt x="5280090" y="283964"/>
                  </a:lnTo>
                  <a:lnTo>
                    <a:pt x="0" y="283964"/>
                  </a:lnTo>
                  <a:close/>
                </a:path>
              </a:pathLst>
            </a:custGeom>
            <a:solidFill>
              <a:srgbClr val="FFB78E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5280090" cy="322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864149" y="444879"/>
            <a:ext cx="14015432" cy="525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b="true" sz="9999">
                <a:solidFill>
                  <a:srgbClr val="202020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НЕЗАВИСИМОСТЬ, КОТОРАЯ ОБЪЕДИНЯЕТ НАС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070092" y="6389910"/>
            <a:ext cx="9238725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b="true" sz="2799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РЕСПУБЛИКА МОЛДОВА: 35 ЛЕТ НЕЗАВИСИМОСТИ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8073" y="-1330820"/>
            <a:ext cx="19277892" cy="12819798"/>
          </a:xfrm>
          <a:custGeom>
            <a:avLst/>
            <a:gdLst/>
            <a:ahLst/>
            <a:cxnLst/>
            <a:rect r="r" b="b" t="t" l="l"/>
            <a:pathLst>
              <a:path h="12819798" w="19277892">
                <a:moveTo>
                  <a:pt x="0" y="0"/>
                </a:moveTo>
                <a:lnTo>
                  <a:pt x="19277892" y="0"/>
                </a:lnTo>
                <a:lnTo>
                  <a:pt x="19277892" y="12819798"/>
                </a:lnTo>
                <a:lnTo>
                  <a:pt x="0" y="12819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2700000">
            <a:off x="106184" y="-2837502"/>
            <a:ext cx="13805552" cy="20760224"/>
            <a:chOff x="0" y="0"/>
            <a:chExt cx="3636030" cy="546771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636030" cy="5467713"/>
            </a:xfrm>
            <a:custGeom>
              <a:avLst/>
              <a:gdLst/>
              <a:ahLst/>
              <a:cxnLst/>
              <a:rect r="r" b="b" t="t" l="l"/>
              <a:pathLst>
                <a:path h="5467713" w="3636030">
                  <a:moveTo>
                    <a:pt x="0" y="0"/>
                  </a:moveTo>
                  <a:lnTo>
                    <a:pt x="3636030" y="0"/>
                  </a:lnTo>
                  <a:lnTo>
                    <a:pt x="3636030" y="5467713"/>
                  </a:lnTo>
                  <a:lnTo>
                    <a:pt x="0" y="5467713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636030" cy="55058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6" id="6"/>
          <p:cNvSpPr/>
          <p:nvPr/>
        </p:nvSpPr>
        <p:spPr>
          <a:xfrm>
            <a:off x="1032254" y="3146295"/>
            <a:ext cx="130525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603339" y="3427809"/>
            <a:ext cx="2093267" cy="2093267"/>
          </a:xfrm>
          <a:custGeom>
            <a:avLst/>
            <a:gdLst/>
            <a:ahLst/>
            <a:cxnLst/>
            <a:rect r="r" b="b" t="t" l="l"/>
            <a:pathLst>
              <a:path h="2093267" w="2093267">
                <a:moveTo>
                  <a:pt x="0" y="0"/>
                </a:moveTo>
                <a:lnTo>
                  <a:pt x="2093266" y="0"/>
                </a:lnTo>
                <a:lnTo>
                  <a:pt x="2093266" y="2093267"/>
                </a:lnTo>
                <a:lnTo>
                  <a:pt x="0" y="20932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671524" y="3427809"/>
            <a:ext cx="2093267" cy="2093267"/>
          </a:xfrm>
          <a:custGeom>
            <a:avLst/>
            <a:gdLst/>
            <a:ahLst/>
            <a:cxnLst/>
            <a:rect r="r" b="b" t="t" l="l"/>
            <a:pathLst>
              <a:path h="2093267" w="2093267">
                <a:moveTo>
                  <a:pt x="0" y="0"/>
                </a:moveTo>
                <a:lnTo>
                  <a:pt x="2093267" y="0"/>
                </a:lnTo>
                <a:lnTo>
                  <a:pt x="2093267" y="2093267"/>
                </a:lnTo>
                <a:lnTo>
                  <a:pt x="0" y="20932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736341" y="3427809"/>
            <a:ext cx="2093267" cy="2093267"/>
          </a:xfrm>
          <a:custGeom>
            <a:avLst/>
            <a:gdLst/>
            <a:ahLst/>
            <a:cxnLst/>
            <a:rect r="r" b="b" t="t" l="l"/>
            <a:pathLst>
              <a:path h="2093267" w="2093267">
                <a:moveTo>
                  <a:pt x="0" y="0"/>
                </a:moveTo>
                <a:lnTo>
                  <a:pt x="2093266" y="0"/>
                </a:lnTo>
                <a:lnTo>
                  <a:pt x="2093266" y="2093267"/>
                </a:lnTo>
                <a:lnTo>
                  <a:pt x="0" y="20932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60557" y="6079569"/>
            <a:ext cx="7315200" cy="1463040"/>
          </a:xfrm>
          <a:custGeom>
            <a:avLst/>
            <a:gdLst/>
            <a:ahLst/>
            <a:cxnLst/>
            <a:rect r="r" b="b" t="t" l="l"/>
            <a:pathLst>
              <a:path h="1463040" w="7315200">
                <a:moveTo>
                  <a:pt x="0" y="0"/>
                </a:moveTo>
                <a:lnTo>
                  <a:pt x="7315200" y="0"/>
                </a:lnTo>
                <a:lnTo>
                  <a:pt x="7315200" y="1463040"/>
                </a:lnTo>
                <a:lnTo>
                  <a:pt x="0" y="14630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60557" y="8276034"/>
            <a:ext cx="7315200" cy="1463040"/>
          </a:xfrm>
          <a:custGeom>
            <a:avLst/>
            <a:gdLst/>
            <a:ahLst/>
            <a:cxnLst/>
            <a:rect r="r" b="b" t="t" l="l"/>
            <a:pathLst>
              <a:path h="1463040" w="7315200">
                <a:moveTo>
                  <a:pt x="0" y="0"/>
                </a:moveTo>
                <a:lnTo>
                  <a:pt x="7315200" y="0"/>
                </a:lnTo>
                <a:lnTo>
                  <a:pt x="7315200" y="1463040"/>
                </a:lnTo>
                <a:lnTo>
                  <a:pt x="0" y="14630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525057" y="3198705"/>
            <a:ext cx="6427740" cy="5817105"/>
          </a:xfrm>
          <a:custGeom>
            <a:avLst/>
            <a:gdLst/>
            <a:ahLst/>
            <a:cxnLst/>
            <a:rect r="r" b="b" t="t" l="l"/>
            <a:pathLst>
              <a:path h="5817105" w="6427740">
                <a:moveTo>
                  <a:pt x="0" y="0"/>
                </a:moveTo>
                <a:lnTo>
                  <a:pt x="6427740" y="0"/>
                </a:lnTo>
                <a:lnTo>
                  <a:pt x="6427740" y="5817104"/>
                </a:lnTo>
                <a:lnTo>
                  <a:pt x="0" y="58171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766899" y="1325159"/>
            <a:ext cx="15071112" cy="1368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ПАСПОРТ РЕСПУБЛИКИ МОЛДОВА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60557" y="4125828"/>
            <a:ext cx="1250871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Дата</a:t>
            </a:r>
            <a:r>
              <a:rPr lang="en-US" b="true" sz="1999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рождения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323168" y="4285530"/>
            <a:ext cx="78998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Место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36530" y="4259495"/>
            <a:ext cx="1365144" cy="382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199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Родители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85472" y="6645026"/>
            <a:ext cx="73152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Символы,</a:t>
            </a:r>
            <a:r>
              <a:rPr lang="en-US" b="true" sz="1999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по которым её можно узнать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878221" y="8826897"/>
            <a:ext cx="3329702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Знаковые</a:t>
            </a:r>
            <a:r>
              <a:rPr lang="en-US" b="true" sz="1999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события и места</a:t>
            </a:r>
          </a:p>
        </p:txBody>
      </p:sp>
      <p:sp>
        <p:nvSpPr>
          <p:cNvPr name="TextBox 19" id="19"/>
          <p:cNvSpPr txBox="true"/>
          <p:nvPr/>
        </p:nvSpPr>
        <p:spPr>
          <a:xfrm rot="-812761">
            <a:off x="11729081" y="4304847"/>
            <a:ext cx="3757970" cy="1464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 b="true">
                <a:solidFill>
                  <a:srgbClr val="202020"/>
                </a:solidFill>
                <a:latin typeface="Core Narae Pro Bold"/>
                <a:ea typeface="Core Narae Pro Bold"/>
                <a:cs typeface="Core Narae Pro Bold"/>
                <a:sym typeface="Core Narae Pro Bold"/>
              </a:rPr>
              <a:t>Республика Молдова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8073" y="-1330820"/>
            <a:ext cx="19277892" cy="12819798"/>
          </a:xfrm>
          <a:custGeom>
            <a:avLst/>
            <a:gdLst/>
            <a:ahLst/>
            <a:cxnLst/>
            <a:rect r="r" b="b" t="t" l="l"/>
            <a:pathLst>
              <a:path h="12819798" w="19277892">
                <a:moveTo>
                  <a:pt x="0" y="0"/>
                </a:moveTo>
                <a:lnTo>
                  <a:pt x="19277892" y="0"/>
                </a:lnTo>
                <a:lnTo>
                  <a:pt x="19277892" y="12819798"/>
                </a:lnTo>
                <a:lnTo>
                  <a:pt x="0" y="12819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2700000">
            <a:off x="106184" y="-2837502"/>
            <a:ext cx="13805552" cy="20760224"/>
            <a:chOff x="0" y="0"/>
            <a:chExt cx="3636030" cy="546771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636030" cy="5467713"/>
            </a:xfrm>
            <a:custGeom>
              <a:avLst/>
              <a:gdLst/>
              <a:ahLst/>
              <a:cxnLst/>
              <a:rect r="r" b="b" t="t" l="l"/>
              <a:pathLst>
                <a:path h="5467713" w="3636030">
                  <a:moveTo>
                    <a:pt x="0" y="0"/>
                  </a:moveTo>
                  <a:lnTo>
                    <a:pt x="3636030" y="0"/>
                  </a:lnTo>
                  <a:lnTo>
                    <a:pt x="3636030" y="5467713"/>
                  </a:lnTo>
                  <a:lnTo>
                    <a:pt x="0" y="5467713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636030" cy="55058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6" id="6"/>
          <p:cNvSpPr/>
          <p:nvPr/>
        </p:nvSpPr>
        <p:spPr>
          <a:xfrm>
            <a:off x="1032254" y="3146295"/>
            <a:ext cx="130525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1593872" y="2693583"/>
            <a:ext cx="6502750" cy="6809162"/>
          </a:xfrm>
          <a:custGeom>
            <a:avLst/>
            <a:gdLst/>
            <a:ahLst/>
            <a:cxnLst/>
            <a:rect r="r" b="b" t="t" l="l"/>
            <a:pathLst>
              <a:path h="6809162" w="6502750">
                <a:moveTo>
                  <a:pt x="0" y="0"/>
                </a:moveTo>
                <a:lnTo>
                  <a:pt x="6502750" y="0"/>
                </a:lnTo>
                <a:lnTo>
                  <a:pt x="6502750" y="6809162"/>
                </a:lnTo>
                <a:lnTo>
                  <a:pt x="0" y="68091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85989" y="3603495"/>
            <a:ext cx="10660357" cy="5863197"/>
          </a:xfrm>
          <a:custGeom>
            <a:avLst/>
            <a:gdLst/>
            <a:ahLst/>
            <a:cxnLst/>
            <a:rect r="r" b="b" t="t" l="l"/>
            <a:pathLst>
              <a:path h="5863197" w="10660357">
                <a:moveTo>
                  <a:pt x="0" y="0"/>
                </a:moveTo>
                <a:lnTo>
                  <a:pt x="10660358" y="0"/>
                </a:lnTo>
                <a:lnTo>
                  <a:pt x="10660358" y="5863196"/>
                </a:lnTo>
                <a:lnTo>
                  <a:pt x="0" y="58631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66899" y="1325159"/>
            <a:ext cx="15645275" cy="4206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ПАСПОРТ РЕСПУБЛИКИ МОЛДОВА</a:t>
            </a:r>
          </a:p>
          <a:p>
            <a:pPr algn="l">
              <a:lnSpc>
                <a:spcPts val="11200"/>
              </a:lnSpc>
            </a:pPr>
          </a:p>
          <a:p>
            <a:pPr algn="l">
              <a:lnSpc>
                <a:spcPts val="11200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585989" y="5455833"/>
            <a:ext cx="10249972" cy="2646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20409" indent="-410205" lvl="1">
              <a:lnSpc>
                <a:spcPts val="5319"/>
              </a:lnSpc>
              <a:buFont typeface="Arial"/>
              <a:buChar char="•"/>
            </a:pPr>
            <a:r>
              <a:rPr lang="en-US" sz="3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Что</a:t>
            </a:r>
            <a:r>
              <a:rPr lang="en-US" sz="3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вы заметили?</a:t>
            </a:r>
          </a:p>
          <a:p>
            <a:pPr algn="l" marL="820409" indent="-410205" lvl="1">
              <a:lnSpc>
                <a:spcPts val="5319"/>
              </a:lnSpc>
              <a:buFont typeface="Arial"/>
              <a:buChar char="•"/>
            </a:pPr>
            <a:r>
              <a:rPr lang="en-US" sz="3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Что общего у представленных паспортов?</a:t>
            </a:r>
          </a:p>
          <a:p>
            <a:pPr algn="l" marL="820409" indent="-410205" lvl="1">
              <a:lnSpc>
                <a:spcPts val="5319"/>
              </a:lnSpc>
              <a:buFont typeface="Arial"/>
              <a:buChar char="•"/>
            </a:pPr>
            <a:r>
              <a:rPr lang="en-US" sz="3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Что в них отличается?</a:t>
            </a:r>
          </a:p>
          <a:p>
            <a:pPr algn="l" marL="820409" indent="-410205" lvl="1">
              <a:lnSpc>
                <a:spcPts val="5319"/>
              </a:lnSpc>
              <a:buFont typeface="Arial"/>
              <a:buChar char="•"/>
            </a:pPr>
            <a:r>
              <a:rPr lang="en-US" sz="3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Что придаёт государству независимость?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41095" y="4032002"/>
            <a:ext cx="4930220" cy="1278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202020"/>
                </a:solidFill>
                <a:latin typeface="Core Narae Pro Bold"/>
                <a:ea typeface="Core Narae Pro Bold"/>
                <a:cs typeface="Core Narae Pro Bold"/>
                <a:sym typeface="Core Narae Pro Bold"/>
              </a:rPr>
              <a:t>Рефлексия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4889487" y="540593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2766272" y="2826332"/>
                </a:moveTo>
                <a:lnTo>
                  <a:pt x="0" y="2826332"/>
                </a:lnTo>
                <a:lnTo>
                  <a:pt x="0" y="0"/>
                </a:lnTo>
                <a:lnTo>
                  <a:pt x="2766272" y="0"/>
                </a:lnTo>
                <a:lnTo>
                  <a:pt x="2766272" y="28263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70706" y="2244724"/>
            <a:ext cx="9413154" cy="7389326"/>
          </a:xfrm>
          <a:custGeom>
            <a:avLst/>
            <a:gdLst/>
            <a:ahLst/>
            <a:cxnLst/>
            <a:rect r="r" b="b" t="t" l="l"/>
            <a:pathLst>
              <a:path h="7389326" w="9413154">
                <a:moveTo>
                  <a:pt x="0" y="0"/>
                </a:moveTo>
                <a:lnTo>
                  <a:pt x="9413154" y="0"/>
                </a:lnTo>
                <a:lnTo>
                  <a:pt x="9413154" y="7389327"/>
                </a:lnTo>
                <a:lnTo>
                  <a:pt x="0" y="73893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7200900"/>
            <a:ext cx="4156364" cy="4114800"/>
          </a:xfrm>
          <a:custGeom>
            <a:avLst/>
            <a:gdLst/>
            <a:ahLst/>
            <a:cxnLst/>
            <a:rect r="r" b="b" t="t" l="l"/>
            <a:pathLst>
              <a:path h="4114800" w="4156364">
                <a:moveTo>
                  <a:pt x="0" y="0"/>
                </a:moveTo>
                <a:lnTo>
                  <a:pt x="4156364" y="0"/>
                </a:lnTo>
                <a:lnTo>
                  <a:pt x="41563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534502" y="2874849"/>
            <a:ext cx="7784697" cy="6383451"/>
          </a:xfrm>
          <a:custGeom>
            <a:avLst/>
            <a:gdLst/>
            <a:ahLst/>
            <a:cxnLst/>
            <a:rect r="r" b="b" t="t" l="l"/>
            <a:pathLst>
              <a:path h="6383451" w="7784697">
                <a:moveTo>
                  <a:pt x="0" y="0"/>
                </a:moveTo>
                <a:lnTo>
                  <a:pt x="7784696" y="0"/>
                </a:lnTo>
                <a:lnTo>
                  <a:pt x="7784696" y="6383451"/>
                </a:lnTo>
                <a:lnTo>
                  <a:pt x="0" y="63834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56090" y="435818"/>
            <a:ext cx="17176217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КАЖДЫЙ ВНОСИТ СВОЙ ВКЛАД В НЕЗАВИСИМОСТЬ РЕСПУБЛИКИ МОЛДОВА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56090" y="4034922"/>
            <a:ext cx="9727770" cy="25260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«Каждый</a:t>
            </a:r>
            <a:r>
              <a:rPr lang="en-US" sz="4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вносит свой вклад в укрепление независимости Республики Молдова через ...»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4889487" y="540593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2766272" y="2826332"/>
                </a:moveTo>
                <a:lnTo>
                  <a:pt x="0" y="2826332"/>
                </a:lnTo>
                <a:lnTo>
                  <a:pt x="0" y="0"/>
                </a:lnTo>
                <a:lnTo>
                  <a:pt x="2766272" y="0"/>
                </a:lnTo>
                <a:lnTo>
                  <a:pt x="2766272" y="28263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1761180"/>
            <a:ext cx="8142158" cy="8525820"/>
          </a:xfrm>
          <a:custGeom>
            <a:avLst/>
            <a:gdLst/>
            <a:ahLst/>
            <a:cxnLst/>
            <a:rect r="r" b="b" t="t" l="l"/>
            <a:pathLst>
              <a:path h="8525820" w="8142158">
                <a:moveTo>
                  <a:pt x="0" y="0"/>
                </a:moveTo>
                <a:lnTo>
                  <a:pt x="8142158" y="0"/>
                </a:lnTo>
                <a:lnTo>
                  <a:pt x="8142158" y="8525820"/>
                </a:lnTo>
                <a:lnTo>
                  <a:pt x="0" y="85258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511759" y="2526510"/>
            <a:ext cx="9547095" cy="7303528"/>
          </a:xfrm>
          <a:custGeom>
            <a:avLst/>
            <a:gdLst/>
            <a:ahLst/>
            <a:cxnLst/>
            <a:rect r="r" b="b" t="t" l="l"/>
            <a:pathLst>
              <a:path h="7303528" w="9547095">
                <a:moveTo>
                  <a:pt x="0" y="0"/>
                </a:moveTo>
                <a:lnTo>
                  <a:pt x="9547095" y="0"/>
                </a:lnTo>
                <a:lnTo>
                  <a:pt x="9547095" y="7303527"/>
                </a:lnTo>
                <a:lnTo>
                  <a:pt x="0" y="73035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56090" y="435818"/>
            <a:ext cx="17176217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КАЖДЫЙ ВНОСИТ СВОЙ ВКЛАД В НЕЗАВИСИМОСТЬ РЕСПУБЛИКИ МОЛДОВА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919736" y="3056734"/>
            <a:ext cx="5723056" cy="2967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5" indent="-302257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Каков</a:t>
            </a: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вклад каждого человека?</a:t>
            </a:r>
          </a:p>
          <a:p>
            <a:pPr algn="l" marL="604515" indent="-302257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Что ты чувствуешь, когда вносишь свой вклад в укрепление независимости страны?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434878" y="6298682"/>
            <a:ext cx="5853122" cy="2472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Что</a:t>
            </a: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ты получаешь, внося свой вклад?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Какое</a:t>
            </a:r>
            <a:r>
              <a:rPr lang="en-US" sz="27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долгосрочное влияние могут оказать эти вклад и усилия?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14889487" y="540593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2766272" y="2826332"/>
                </a:moveTo>
                <a:lnTo>
                  <a:pt x="0" y="2826332"/>
                </a:lnTo>
                <a:lnTo>
                  <a:pt x="0" y="0"/>
                </a:lnTo>
                <a:lnTo>
                  <a:pt x="2766272" y="0"/>
                </a:lnTo>
                <a:lnTo>
                  <a:pt x="2766272" y="28263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23664" y="540593"/>
            <a:ext cx="10520795" cy="9258300"/>
          </a:xfrm>
          <a:custGeom>
            <a:avLst/>
            <a:gdLst/>
            <a:ahLst/>
            <a:cxnLst/>
            <a:rect r="r" b="b" t="t" l="l"/>
            <a:pathLst>
              <a:path h="9258300" w="10520795">
                <a:moveTo>
                  <a:pt x="0" y="0"/>
                </a:moveTo>
                <a:lnTo>
                  <a:pt x="10520795" y="0"/>
                </a:lnTo>
                <a:lnTo>
                  <a:pt x="1052079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50231" y="649337"/>
            <a:ext cx="6792619" cy="9269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4518" indent="-357259" lvl="1">
              <a:lnSpc>
                <a:spcPts val="4633"/>
              </a:lnSpc>
              <a:buFont typeface="Arial"/>
              <a:buChar char="•"/>
            </a:pPr>
            <a:r>
              <a:rPr lang="en-US" sz="3309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«Каждое</a:t>
            </a:r>
            <a:r>
              <a:rPr lang="en-US" sz="3309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поколение получает страну, созданную предыдущими поколениями, и несёт ответственность за её дальнейшее развитие. </a:t>
            </a:r>
          </a:p>
          <a:p>
            <a:pPr algn="l" marL="714518" indent="-357259" lvl="1">
              <a:lnSpc>
                <a:spcPts val="4633"/>
              </a:lnSpc>
              <a:buFont typeface="Arial"/>
              <a:buChar char="•"/>
            </a:pPr>
            <a:r>
              <a:rPr lang="en-US" sz="3309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Независимость становится крепче, когда её граждане проявляют активную гражданскую позицию, ответственность и действуют в духе свободы и независимости, уважения человеческого достоинства и прав человека, а также ценностей разнообразия и солидарности.»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9705" y="0"/>
            <a:ext cx="19735884" cy="18009779"/>
          </a:xfrm>
          <a:custGeom>
            <a:avLst/>
            <a:gdLst/>
            <a:ahLst/>
            <a:cxnLst/>
            <a:rect r="r" b="b" t="t" l="l"/>
            <a:pathLst>
              <a:path h="18009779" w="19735884">
                <a:moveTo>
                  <a:pt x="0" y="0"/>
                </a:moveTo>
                <a:lnTo>
                  <a:pt x="19735883" y="0"/>
                </a:lnTo>
                <a:lnTo>
                  <a:pt x="19735883" y="18009779"/>
                </a:lnTo>
                <a:lnTo>
                  <a:pt x="0" y="180097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612" t="0" r="-18612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5400000">
            <a:off x="5590213" y="-7157801"/>
            <a:ext cx="7159035" cy="21474637"/>
            <a:chOff x="0" y="0"/>
            <a:chExt cx="1885507" cy="565587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885507" cy="5655871"/>
            </a:xfrm>
            <a:custGeom>
              <a:avLst/>
              <a:gdLst/>
              <a:ahLst/>
              <a:cxnLst/>
              <a:rect r="r" b="b" t="t" l="l"/>
              <a:pathLst>
                <a:path h="5655871" w="1885507">
                  <a:moveTo>
                    <a:pt x="0" y="0"/>
                  </a:moveTo>
                  <a:lnTo>
                    <a:pt x="1885507" y="0"/>
                  </a:lnTo>
                  <a:lnTo>
                    <a:pt x="1885507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0"/>
                  </a:srgbClr>
                </a:gs>
                <a:gs pos="100000">
                  <a:srgbClr val="A3B7B7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885507" cy="56939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095923" y="3258728"/>
            <a:ext cx="1284558" cy="601037"/>
            <a:chOff x="0" y="0"/>
            <a:chExt cx="338320" cy="1582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8320" cy="158298"/>
            </a:xfrm>
            <a:custGeom>
              <a:avLst/>
              <a:gdLst/>
              <a:ahLst/>
              <a:cxnLst/>
              <a:rect r="r" b="b" t="t" l="l"/>
              <a:pathLst>
                <a:path h="158298" w="338320">
                  <a:moveTo>
                    <a:pt x="79149" y="0"/>
                  </a:moveTo>
                  <a:lnTo>
                    <a:pt x="259171" y="0"/>
                  </a:lnTo>
                  <a:cubicBezTo>
                    <a:pt x="302884" y="0"/>
                    <a:pt x="338320" y="35436"/>
                    <a:pt x="338320" y="79149"/>
                  </a:cubicBezTo>
                  <a:lnTo>
                    <a:pt x="338320" y="79149"/>
                  </a:lnTo>
                  <a:cubicBezTo>
                    <a:pt x="338320" y="100140"/>
                    <a:pt x="329981" y="120272"/>
                    <a:pt x="315138" y="135116"/>
                  </a:cubicBezTo>
                  <a:cubicBezTo>
                    <a:pt x="300294" y="149959"/>
                    <a:pt x="280162" y="158298"/>
                    <a:pt x="259171" y="158298"/>
                  </a:cubicBezTo>
                  <a:lnTo>
                    <a:pt x="79149" y="158298"/>
                  </a:lnTo>
                  <a:cubicBezTo>
                    <a:pt x="58157" y="158298"/>
                    <a:pt x="38025" y="149959"/>
                    <a:pt x="23182" y="135116"/>
                  </a:cubicBezTo>
                  <a:cubicBezTo>
                    <a:pt x="8339" y="120272"/>
                    <a:pt x="0" y="100140"/>
                    <a:pt x="0" y="79149"/>
                  </a:cubicBezTo>
                  <a:lnTo>
                    <a:pt x="0" y="79149"/>
                  </a:lnTo>
                  <a:cubicBezTo>
                    <a:pt x="0" y="58157"/>
                    <a:pt x="8339" y="38025"/>
                    <a:pt x="23182" y="23182"/>
                  </a:cubicBezTo>
                  <a:cubicBezTo>
                    <a:pt x="38025" y="8339"/>
                    <a:pt x="58157" y="0"/>
                    <a:pt x="7914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445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338320" cy="1963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9" id="9"/>
          <p:cNvSpPr/>
          <p:nvPr/>
        </p:nvSpPr>
        <p:spPr>
          <a:xfrm flipV="true">
            <a:off x="2738202" y="2608851"/>
            <a:ext cx="1281159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2651609" y="2522258"/>
            <a:ext cx="173187" cy="17318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202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922141" y="2522258"/>
            <a:ext cx="173187" cy="173187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2020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192673" y="2522258"/>
            <a:ext cx="173187" cy="17318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2020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5249279" y="2308333"/>
            <a:ext cx="601037" cy="60103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15402378" y="2458039"/>
            <a:ext cx="294838" cy="301625"/>
          </a:xfrm>
          <a:custGeom>
            <a:avLst/>
            <a:gdLst/>
            <a:ahLst/>
            <a:cxnLst/>
            <a:rect r="r" b="b" t="t" l="l"/>
            <a:pathLst>
              <a:path h="301625" w="294838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67396" y="30861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4756571" y="904875"/>
            <a:ext cx="8774859" cy="1038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b="true" sz="6000">
                <a:solidFill>
                  <a:srgbClr val="202020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ЦЕЛИ</a:t>
            </a:r>
            <a:r>
              <a:rPr lang="en-US" b="true" sz="6000">
                <a:solidFill>
                  <a:srgbClr val="202020"/>
                </a:solidFill>
                <a:latin typeface="EB Garamond Semi-Bold"/>
                <a:ea typeface="EB Garamond Semi-Bold"/>
                <a:cs typeface="EB Garamond Semi-Bold"/>
                <a:sym typeface="EB Garamond Semi-Bold"/>
              </a:rPr>
              <a:t> УРОКА: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59642" y="3961492"/>
            <a:ext cx="2757120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O1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8700" y="4723492"/>
            <a:ext cx="3419005" cy="211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Поддерживать идею о том, что</a:t>
            </a:r>
            <a:r>
              <a:rPr lang="en-US" sz="2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провозглашение независимости Республики Молдова является суверенным правом народа страны;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6660836" y="30099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2556811" y="300990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7340944" y="3735940"/>
            <a:ext cx="2757120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O2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318811" y="3648075"/>
            <a:ext cx="2757120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202020"/>
                </a:solidFill>
                <a:latin typeface="Zabatana Poster"/>
                <a:ea typeface="Zabatana Poster"/>
                <a:cs typeface="Zabatana Poster"/>
                <a:sym typeface="Zabatana Poster"/>
              </a:rPr>
              <a:t>O3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010001" y="4723492"/>
            <a:ext cx="3419005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Анализировать основные этапы</a:t>
            </a:r>
            <a:r>
              <a:rPr lang="en-US" sz="2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пути Республики Молдова к независимости;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2985436" y="4723492"/>
            <a:ext cx="3419005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Проявлять уважение к</a:t>
            </a:r>
            <a:r>
              <a:rPr lang="en-US" sz="2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государственным символам и ценностям независимости.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3272500">
            <a:off x="1063421" y="-8664281"/>
            <a:ext cx="12488889" cy="21474637"/>
            <a:chOff x="0" y="0"/>
            <a:chExt cx="3289255" cy="5655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89255" cy="5655871"/>
            </a:xfrm>
            <a:custGeom>
              <a:avLst/>
              <a:gdLst/>
              <a:ahLst/>
              <a:cxnLst/>
              <a:rect r="r" b="b" t="t" l="l"/>
              <a:pathLst>
                <a:path h="5655871" w="3289255">
                  <a:moveTo>
                    <a:pt x="0" y="0"/>
                  </a:moveTo>
                  <a:lnTo>
                    <a:pt x="3289255" y="0"/>
                  </a:lnTo>
                  <a:lnTo>
                    <a:pt x="3289255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100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289255" cy="56939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5" id="5"/>
          <p:cNvSpPr/>
          <p:nvPr/>
        </p:nvSpPr>
        <p:spPr>
          <a:xfrm>
            <a:off x="1032254" y="4200077"/>
            <a:ext cx="130525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true" flipV="false" rot="0">
            <a:off x="15044132" y="7049773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2766272" y="0"/>
                </a:moveTo>
                <a:lnTo>
                  <a:pt x="0" y="0"/>
                </a:lnTo>
                <a:lnTo>
                  <a:pt x="0" y="2826332"/>
                </a:lnTo>
                <a:lnTo>
                  <a:pt x="2766272" y="2826332"/>
                </a:lnTo>
                <a:lnTo>
                  <a:pt x="276627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true" rot="0">
            <a:off x="15044132" y="540593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2766272" y="2826332"/>
                </a:moveTo>
                <a:lnTo>
                  <a:pt x="0" y="2826332"/>
                </a:lnTo>
                <a:lnTo>
                  <a:pt x="0" y="0"/>
                </a:lnTo>
                <a:lnTo>
                  <a:pt x="2766272" y="0"/>
                </a:lnTo>
                <a:lnTo>
                  <a:pt x="2766272" y="28263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384846" y="-2820597"/>
            <a:ext cx="7903154" cy="13107597"/>
          </a:xfrm>
          <a:custGeom>
            <a:avLst/>
            <a:gdLst/>
            <a:ahLst/>
            <a:cxnLst/>
            <a:rect r="r" b="b" t="t" l="l"/>
            <a:pathLst>
              <a:path h="13107597" w="7903154">
                <a:moveTo>
                  <a:pt x="0" y="0"/>
                </a:moveTo>
                <a:lnTo>
                  <a:pt x="7903154" y="0"/>
                </a:lnTo>
                <a:lnTo>
                  <a:pt x="7903154" y="13107597"/>
                </a:lnTo>
                <a:lnTo>
                  <a:pt x="0" y="131075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292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483246" y="1801359"/>
            <a:ext cx="7786778" cy="1368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ОСНОВНАЯ ИДЕЯ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306216" y="3188833"/>
            <a:ext cx="6542757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урока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4523927"/>
            <a:ext cx="9078645" cy="5581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7176" indent="-283588" lvl="1">
              <a:lnSpc>
                <a:spcPts val="3677"/>
              </a:lnSpc>
              <a:buFont typeface="Arial"/>
              <a:buChar char="•"/>
            </a:pPr>
            <a:r>
              <a:rPr lang="en-US" sz="2627" i="true" u="sng">
                <a:solidFill>
                  <a:srgbClr val="20202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Независимость 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— это великое историческое достижение и общая ответственность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. Она укрепляется тогда, когда люди </a:t>
            </a:r>
            <a:r>
              <a:rPr lang="en-US" b="true" sz="2627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уважают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b="true" sz="2627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достоинство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и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права других,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b="true" sz="2627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ценят культурное разнообразие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, </a:t>
            </a:r>
            <a:r>
              <a:rPr lang="en-US" b="true" sz="2627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участвуют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в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жизни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сообщества и своими решениями и поступками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вносят вклад в общее благо.</a:t>
            </a:r>
          </a:p>
          <a:p>
            <a:pPr algn="l" marL="567176" indent="-283588" lvl="1">
              <a:lnSpc>
                <a:spcPts val="3677"/>
              </a:lnSpc>
              <a:buFont typeface="Arial"/>
              <a:buChar char="•"/>
            </a:pP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Несмотря на то, что у нас разные жизненные истории, взгляды и традиции, все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мы —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2627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Молдова. Независимость объединяет нас вокруг ценностей свободы, чувства принадлежности и ответственности за совместное строительство нашей страны.</a:t>
            </a:r>
          </a:p>
          <a:p>
            <a:pPr algn="l">
              <a:lnSpc>
                <a:spcPts val="3677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770" y="121481"/>
            <a:ext cx="18264230" cy="10479321"/>
          </a:xfrm>
          <a:custGeom>
            <a:avLst/>
            <a:gdLst/>
            <a:ahLst/>
            <a:cxnLst/>
            <a:rect r="r" b="b" t="t" l="l"/>
            <a:pathLst>
              <a:path h="10479321" w="18264230">
                <a:moveTo>
                  <a:pt x="0" y="0"/>
                </a:moveTo>
                <a:lnTo>
                  <a:pt x="18264230" y="0"/>
                </a:lnTo>
                <a:lnTo>
                  <a:pt x="18264230" y="10479321"/>
                </a:lnTo>
                <a:lnTo>
                  <a:pt x="0" y="104793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5358" r="0" b="-15358"/>
            </a:stretch>
          </a:blipFill>
        </p:spPr>
      </p:sp>
      <p:grpSp>
        <p:nvGrpSpPr>
          <p:cNvPr name="Group 3" id="3"/>
          <p:cNvGrpSpPr/>
          <p:nvPr/>
        </p:nvGrpSpPr>
        <p:grpSpPr>
          <a:xfrm rot="-3270000">
            <a:off x="-4659394" y="-3881153"/>
            <a:ext cx="24239380" cy="21474637"/>
            <a:chOff x="0" y="0"/>
            <a:chExt cx="6384034" cy="565587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84034" cy="5655871"/>
            </a:xfrm>
            <a:custGeom>
              <a:avLst/>
              <a:gdLst/>
              <a:ahLst/>
              <a:cxnLst/>
              <a:rect r="r" b="b" t="t" l="l"/>
              <a:pathLst>
                <a:path h="5655871" w="6384034">
                  <a:moveTo>
                    <a:pt x="0" y="0"/>
                  </a:moveTo>
                  <a:lnTo>
                    <a:pt x="6384034" y="0"/>
                  </a:lnTo>
                  <a:lnTo>
                    <a:pt x="6384034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0"/>
                  </a:srgbClr>
                </a:gs>
                <a:gs pos="50000">
                  <a:srgbClr val="A3B7B7">
                    <a:alpha val="84000"/>
                  </a:srgbClr>
                </a:gs>
                <a:gs pos="100000">
                  <a:srgbClr val="A3B7B7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6384034" cy="56939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542963" y="4735695"/>
            <a:ext cx="1253535" cy="1253535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44500"/>
                  </a:srgbClr>
                </a:gs>
              </a:gsLst>
              <a:lin ang="270000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542963" y="6370230"/>
            <a:ext cx="1253535" cy="1253535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44500"/>
                  </a:srgbClr>
                </a:gs>
              </a:gsLst>
              <a:lin ang="270000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542963" y="8004765"/>
            <a:ext cx="1253535" cy="125353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44500"/>
                  </a:srgbClr>
                </a:gs>
              </a:gsLst>
              <a:lin ang="270000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true" rot="0">
            <a:off x="545059" y="540593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0" y="2826332"/>
                </a:moveTo>
                <a:lnTo>
                  <a:pt x="2766272" y="2826332"/>
                </a:lnTo>
                <a:lnTo>
                  <a:pt x="2766272" y="0"/>
                </a:lnTo>
                <a:lnTo>
                  <a:pt x="0" y="0"/>
                </a:lnTo>
                <a:lnTo>
                  <a:pt x="0" y="282633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693266" y="2283314"/>
            <a:ext cx="7115440" cy="7260653"/>
          </a:xfrm>
          <a:custGeom>
            <a:avLst/>
            <a:gdLst/>
            <a:ahLst/>
            <a:cxnLst/>
            <a:rect r="r" b="b" t="t" l="l"/>
            <a:pathLst>
              <a:path h="7260653" w="7115440">
                <a:moveTo>
                  <a:pt x="0" y="0"/>
                </a:moveTo>
                <a:lnTo>
                  <a:pt x="7115440" y="0"/>
                </a:lnTo>
                <a:lnTo>
                  <a:pt x="7115440" y="7260653"/>
                </a:lnTo>
                <a:lnTo>
                  <a:pt x="0" y="7260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288992" y="2369395"/>
            <a:ext cx="2798064" cy="4114800"/>
          </a:xfrm>
          <a:custGeom>
            <a:avLst/>
            <a:gdLst/>
            <a:ahLst/>
            <a:cxnLst/>
            <a:rect r="r" b="b" t="t" l="l"/>
            <a:pathLst>
              <a:path h="4114800" w="2798064">
                <a:moveTo>
                  <a:pt x="0" y="0"/>
                </a:moveTo>
                <a:lnTo>
                  <a:pt x="2798064" y="0"/>
                </a:lnTo>
                <a:lnTo>
                  <a:pt x="27980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055740" y="5589741"/>
            <a:ext cx="2203560" cy="2703754"/>
          </a:xfrm>
          <a:custGeom>
            <a:avLst/>
            <a:gdLst/>
            <a:ahLst/>
            <a:cxnLst/>
            <a:rect r="r" b="b" t="t" l="l"/>
            <a:pathLst>
              <a:path h="2703754" w="2203560">
                <a:moveTo>
                  <a:pt x="0" y="0"/>
                </a:moveTo>
                <a:lnTo>
                  <a:pt x="2203560" y="0"/>
                </a:lnTo>
                <a:lnTo>
                  <a:pt x="2203560" y="2703755"/>
                </a:lnTo>
                <a:lnTo>
                  <a:pt x="0" y="27037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341799" y="8204790"/>
            <a:ext cx="7315200" cy="2560320"/>
          </a:xfrm>
          <a:custGeom>
            <a:avLst/>
            <a:gdLst/>
            <a:ahLst/>
            <a:cxnLst/>
            <a:rect r="r" b="b" t="t" l="l"/>
            <a:pathLst>
              <a:path h="2560320" w="7315200">
                <a:moveTo>
                  <a:pt x="0" y="0"/>
                </a:moveTo>
                <a:lnTo>
                  <a:pt x="7315200" y="0"/>
                </a:lnTo>
                <a:lnTo>
                  <a:pt x="7315200" y="2560320"/>
                </a:lnTo>
                <a:lnTo>
                  <a:pt x="0" y="25603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5424695" y="743440"/>
            <a:ext cx="12574704" cy="1368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ГОСУДАРСТВЕННЫЕ СИМВОЛЫ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542963" y="2246243"/>
            <a:ext cx="8048797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Республики Молдова: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026816" y="5151591"/>
            <a:ext cx="723248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Государственный флаг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026816" y="6760776"/>
            <a:ext cx="7232484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Государственный герб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026816" y="8421983"/>
            <a:ext cx="7232484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Государственный гимн </a:t>
            </a:r>
          </a:p>
          <a:p>
            <a:pPr algn="l">
              <a:lnSpc>
                <a:spcPts val="3300"/>
              </a:lnSpc>
            </a:pPr>
            <a:r>
              <a:rPr lang="en-US" sz="3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«Limba noastră»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914209" y="4856634"/>
            <a:ext cx="459581" cy="904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20202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1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939940" y="6465818"/>
            <a:ext cx="459581" cy="904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20202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2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939940" y="8100015"/>
            <a:ext cx="459581" cy="904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202020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91388" y="-10258548"/>
            <a:ext cx="46876952" cy="31251301"/>
          </a:xfrm>
          <a:custGeom>
            <a:avLst/>
            <a:gdLst/>
            <a:ahLst/>
            <a:cxnLst/>
            <a:rect r="r" b="b" t="t" l="l"/>
            <a:pathLst>
              <a:path h="31251301" w="46876952">
                <a:moveTo>
                  <a:pt x="0" y="0"/>
                </a:moveTo>
                <a:lnTo>
                  <a:pt x="46876952" y="0"/>
                </a:lnTo>
                <a:lnTo>
                  <a:pt x="46876952" y="31251302"/>
                </a:lnTo>
                <a:lnTo>
                  <a:pt x="0" y="312513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3272500">
            <a:off x="-955737" y="-4188295"/>
            <a:ext cx="23537880" cy="21474637"/>
            <a:chOff x="0" y="0"/>
            <a:chExt cx="6199277" cy="565587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199277" cy="5655871"/>
            </a:xfrm>
            <a:custGeom>
              <a:avLst/>
              <a:gdLst/>
              <a:ahLst/>
              <a:cxnLst/>
              <a:rect r="r" b="b" t="t" l="l"/>
              <a:pathLst>
                <a:path h="5655871" w="6199277">
                  <a:moveTo>
                    <a:pt x="0" y="0"/>
                  </a:moveTo>
                  <a:lnTo>
                    <a:pt x="6199277" y="0"/>
                  </a:lnTo>
                  <a:lnTo>
                    <a:pt x="6199277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100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6199277" cy="56939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95203" y="4360628"/>
            <a:ext cx="8897748" cy="672807"/>
            <a:chOff x="0" y="0"/>
            <a:chExt cx="2343440" cy="177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43440" cy="177200"/>
            </a:xfrm>
            <a:custGeom>
              <a:avLst/>
              <a:gdLst/>
              <a:ahLst/>
              <a:cxnLst/>
              <a:rect r="r" b="b" t="t" l="l"/>
              <a:pathLst>
                <a:path h="177200" w="234344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212166" y="4360628"/>
            <a:ext cx="601037" cy="601037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0365265" y="4510334"/>
            <a:ext cx="294838" cy="301625"/>
          </a:xfrm>
          <a:custGeom>
            <a:avLst/>
            <a:gdLst/>
            <a:ahLst/>
            <a:cxnLst/>
            <a:rect r="r" b="b" t="t" l="l"/>
            <a:pathLst>
              <a:path h="301625" w="294838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3" id="13"/>
          <p:cNvSpPr/>
          <p:nvPr/>
        </p:nvSpPr>
        <p:spPr>
          <a:xfrm>
            <a:off x="1028700" y="3978729"/>
            <a:ext cx="130525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4" id="14"/>
          <p:cNvSpPr txBox="true"/>
          <p:nvPr/>
        </p:nvSpPr>
        <p:spPr>
          <a:xfrm rot="0">
            <a:off x="1095203" y="1771206"/>
            <a:ext cx="6282830" cy="1368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ВОПРОСЫ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95203" y="3158680"/>
            <a:ext cx="8048797" cy="43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для рефлексии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52424" y="4555744"/>
            <a:ext cx="6025610" cy="29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О чём этот репортаж?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095203" y="5143500"/>
            <a:ext cx="8897748" cy="672807"/>
            <a:chOff x="0" y="0"/>
            <a:chExt cx="2343440" cy="1772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343440" cy="177200"/>
            </a:xfrm>
            <a:custGeom>
              <a:avLst/>
              <a:gdLst/>
              <a:ahLst/>
              <a:cxnLst/>
              <a:rect r="r" b="b" t="t" l="l"/>
              <a:pathLst>
                <a:path h="177200" w="234344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212166" y="5179385"/>
            <a:ext cx="601037" cy="601037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0365265" y="5329091"/>
            <a:ext cx="294838" cy="301625"/>
          </a:xfrm>
          <a:custGeom>
            <a:avLst/>
            <a:gdLst/>
            <a:ahLst/>
            <a:cxnLst/>
            <a:rect r="r" b="b" t="t" l="l"/>
            <a:pathLst>
              <a:path h="301625" w="294838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1095203" y="5930607"/>
            <a:ext cx="8897748" cy="672807"/>
            <a:chOff x="0" y="0"/>
            <a:chExt cx="2343440" cy="1772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343440" cy="177200"/>
            </a:xfrm>
            <a:custGeom>
              <a:avLst/>
              <a:gdLst/>
              <a:ahLst/>
              <a:cxnLst/>
              <a:rect r="r" b="b" t="t" l="l"/>
              <a:pathLst>
                <a:path h="177200" w="234344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0212166" y="5930607"/>
            <a:ext cx="601037" cy="601037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0">
            <a:off x="10365265" y="6080313"/>
            <a:ext cx="294838" cy="301625"/>
          </a:xfrm>
          <a:custGeom>
            <a:avLst/>
            <a:gdLst/>
            <a:ahLst/>
            <a:cxnLst/>
            <a:rect r="r" b="b" t="t" l="l"/>
            <a:pathLst>
              <a:path h="301625" w="294838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1" id="31"/>
          <p:cNvGrpSpPr/>
          <p:nvPr/>
        </p:nvGrpSpPr>
        <p:grpSpPr>
          <a:xfrm rot="0">
            <a:off x="1095203" y="6717714"/>
            <a:ext cx="8897748" cy="672807"/>
            <a:chOff x="0" y="0"/>
            <a:chExt cx="2343440" cy="1772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43440" cy="177200"/>
            </a:xfrm>
            <a:custGeom>
              <a:avLst/>
              <a:gdLst/>
              <a:ahLst/>
              <a:cxnLst/>
              <a:rect r="r" b="b" t="t" l="l"/>
              <a:pathLst>
                <a:path h="177200" w="234344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0212166" y="6717714"/>
            <a:ext cx="601037" cy="601037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10365265" y="6867420"/>
            <a:ext cx="294838" cy="301625"/>
          </a:xfrm>
          <a:custGeom>
            <a:avLst/>
            <a:gdLst/>
            <a:ahLst/>
            <a:cxnLst/>
            <a:rect r="r" b="b" t="t" l="l"/>
            <a:pathLst>
              <a:path h="301625" w="294838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8" id="38"/>
          <p:cNvGrpSpPr/>
          <p:nvPr/>
        </p:nvGrpSpPr>
        <p:grpSpPr>
          <a:xfrm rot="0">
            <a:off x="1095203" y="7504822"/>
            <a:ext cx="8897748" cy="672807"/>
            <a:chOff x="0" y="0"/>
            <a:chExt cx="2343440" cy="1772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2343440" cy="177200"/>
            </a:xfrm>
            <a:custGeom>
              <a:avLst/>
              <a:gdLst/>
              <a:ahLst/>
              <a:cxnLst/>
              <a:rect r="r" b="b" t="t" l="l"/>
              <a:pathLst>
                <a:path h="177200" w="234344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0212166" y="7504822"/>
            <a:ext cx="601037" cy="601037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10365265" y="7654527"/>
            <a:ext cx="294838" cy="301625"/>
          </a:xfrm>
          <a:custGeom>
            <a:avLst/>
            <a:gdLst/>
            <a:ahLst/>
            <a:cxnLst/>
            <a:rect r="r" b="b" t="t" l="l"/>
            <a:pathLst>
              <a:path h="301625" w="294838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5" id="45"/>
          <p:cNvGrpSpPr/>
          <p:nvPr/>
        </p:nvGrpSpPr>
        <p:grpSpPr>
          <a:xfrm rot="0">
            <a:off x="1095203" y="8291929"/>
            <a:ext cx="8897748" cy="672807"/>
            <a:chOff x="0" y="0"/>
            <a:chExt cx="2343440" cy="17720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2343440" cy="177200"/>
            </a:xfrm>
            <a:custGeom>
              <a:avLst/>
              <a:gdLst/>
              <a:ahLst/>
              <a:cxnLst/>
              <a:rect r="r" b="b" t="t" l="l"/>
              <a:pathLst>
                <a:path h="177200" w="234344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0212166" y="8291929"/>
            <a:ext cx="601037" cy="601037"/>
            <a:chOff x="0" y="0"/>
            <a:chExt cx="812800" cy="81280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0" id="5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1" id="51"/>
          <p:cNvSpPr/>
          <p:nvPr/>
        </p:nvSpPr>
        <p:spPr>
          <a:xfrm flipH="false" flipV="false" rot="0">
            <a:off x="10365265" y="8441635"/>
            <a:ext cx="294838" cy="301625"/>
          </a:xfrm>
          <a:custGeom>
            <a:avLst/>
            <a:gdLst/>
            <a:ahLst/>
            <a:cxnLst/>
            <a:rect r="r" b="b" t="t" l="l"/>
            <a:pathLst>
              <a:path h="301625" w="294838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2" id="52"/>
          <p:cNvGrpSpPr/>
          <p:nvPr/>
        </p:nvGrpSpPr>
        <p:grpSpPr>
          <a:xfrm rot="0">
            <a:off x="1095203" y="9079036"/>
            <a:ext cx="8897748" cy="672807"/>
            <a:chOff x="0" y="0"/>
            <a:chExt cx="2343440" cy="17720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2343440" cy="177200"/>
            </a:xfrm>
            <a:custGeom>
              <a:avLst/>
              <a:gdLst/>
              <a:ahLst/>
              <a:cxnLst/>
              <a:rect r="r" b="b" t="t" l="l"/>
              <a:pathLst>
                <a:path h="177200" w="2343440">
                  <a:moveTo>
                    <a:pt x="43505" y="0"/>
                  </a:moveTo>
                  <a:lnTo>
                    <a:pt x="2299935" y="0"/>
                  </a:lnTo>
                  <a:cubicBezTo>
                    <a:pt x="2311473" y="0"/>
                    <a:pt x="2322539" y="4584"/>
                    <a:pt x="2330697" y="12742"/>
                  </a:cubicBezTo>
                  <a:cubicBezTo>
                    <a:pt x="2338856" y="20901"/>
                    <a:pt x="2343440" y="31967"/>
                    <a:pt x="2343440" y="43505"/>
                  </a:cubicBezTo>
                  <a:lnTo>
                    <a:pt x="2343440" y="133695"/>
                  </a:lnTo>
                  <a:cubicBezTo>
                    <a:pt x="2343440" y="145234"/>
                    <a:pt x="2338856" y="156299"/>
                    <a:pt x="2330697" y="164458"/>
                  </a:cubicBezTo>
                  <a:cubicBezTo>
                    <a:pt x="2322539" y="172617"/>
                    <a:pt x="2311473" y="177200"/>
                    <a:pt x="2299935" y="177200"/>
                  </a:cubicBezTo>
                  <a:lnTo>
                    <a:pt x="43505" y="177200"/>
                  </a:lnTo>
                  <a:cubicBezTo>
                    <a:pt x="31967" y="177200"/>
                    <a:pt x="20901" y="172617"/>
                    <a:pt x="12742" y="164458"/>
                  </a:cubicBezTo>
                  <a:cubicBezTo>
                    <a:pt x="4584" y="156299"/>
                    <a:pt x="0" y="145234"/>
                    <a:pt x="0" y="133695"/>
                  </a:cubicBezTo>
                  <a:lnTo>
                    <a:pt x="0" y="43505"/>
                  </a:lnTo>
                  <a:cubicBezTo>
                    <a:pt x="0" y="31967"/>
                    <a:pt x="4584" y="20901"/>
                    <a:pt x="12742" y="12742"/>
                  </a:cubicBezTo>
                  <a:cubicBezTo>
                    <a:pt x="20901" y="4584"/>
                    <a:pt x="31967" y="0"/>
                    <a:pt x="4350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DBDBDB">
                    <a:alpha val="50000"/>
                  </a:srgbClr>
                </a:gs>
                <a:gs pos="100000">
                  <a:srgbClr val="EFEFEF">
                    <a:alpha val="100000"/>
                  </a:srgbClr>
                </a:gs>
              </a:gsLst>
              <a:lin ang="2700000"/>
            </a:gradFill>
            <a:ln w="190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2343440" cy="215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10212166" y="9079036"/>
            <a:ext cx="601037" cy="601037"/>
            <a:chOff x="0" y="0"/>
            <a:chExt cx="812800" cy="81280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8" id="58"/>
          <p:cNvSpPr/>
          <p:nvPr/>
        </p:nvSpPr>
        <p:spPr>
          <a:xfrm flipH="false" flipV="false" rot="0">
            <a:off x="10365265" y="9228742"/>
            <a:ext cx="294838" cy="301625"/>
          </a:xfrm>
          <a:custGeom>
            <a:avLst/>
            <a:gdLst/>
            <a:ahLst/>
            <a:cxnLst/>
            <a:rect r="r" b="b" t="t" l="l"/>
            <a:pathLst>
              <a:path h="301625" w="294838">
                <a:moveTo>
                  <a:pt x="0" y="0"/>
                </a:moveTo>
                <a:lnTo>
                  <a:pt x="294839" y="0"/>
                </a:lnTo>
                <a:lnTo>
                  <a:pt x="294839" y="301625"/>
                </a:lnTo>
                <a:lnTo>
                  <a:pt x="0" y="301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9" id="59"/>
          <p:cNvSpPr txBox="true"/>
          <p:nvPr/>
        </p:nvSpPr>
        <p:spPr>
          <a:xfrm rot="0">
            <a:off x="1352424" y="5247982"/>
            <a:ext cx="8485357" cy="56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Какие люди принимают участие в репортаже и какие символы вы заметили?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352424" y="6149389"/>
            <a:ext cx="7791576" cy="29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Каково их значение?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352424" y="6774718"/>
            <a:ext cx="7791576" cy="56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Что вы знаете о провозглашении независимости Республики Молдова?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352424" y="7686570"/>
            <a:ext cx="7791576" cy="29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Сколько лет исполнилось Республике Молдова?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352424" y="8349079"/>
            <a:ext cx="7791576" cy="56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Как вы думаете, 35 лет для человека или для государства — это много или мало?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352424" y="9183811"/>
            <a:ext cx="7791576" cy="56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b="true">
                <a:solidFill>
                  <a:srgbClr val="20202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Как вы понимаете, что Республика Молдова является независимым государством?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8655780">
            <a:off x="10134225" y="-7842625"/>
            <a:ext cx="24533393" cy="21474637"/>
            <a:chOff x="0" y="0"/>
            <a:chExt cx="6461470" cy="5655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61470" cy="5655871"/>
            </a:xfrm>
            <a:custGeom>
              <a:avLst/>
              <a:gdLst/>
              <a:ahLst/>
              <a:cxnLst/>
              <a:rect r="r" b="b" t="t" l="l"/>
              <a:pathLst>
                <a:path h="5655871" w="6461470">
                  <a:moveTo>
                    <a:pt x="0" y="0"/>
                  </a:moveTo>
                  <a:lnTo>
                    <a:pt x="6461470" y="0"/>
                  </a:lnTo>
                  <a:lnTo>
                    <a:pt x="6461470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461470" cy="56939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45059" y="6864989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0" y="0"/>
                </a:moveTo>
                <a:lnTo>
                  <a:pt x="2766272" y="0"/>
                </a:lnTo>
                <a:lnTo>
                  <a:pt x="2766272" y="2826332"/>
                </a:lnTo>
                <a:lnTo>
                  <a:pt x="0" y="28263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4670338" y="-3039892"/>
            <a:ext cx="13499221" cy="16366784"/>
            <a:chOff x="0" y="0"/>
            <a:chExt cx="523744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23744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237440">
                  <a:moveTo>
                    <a:pt x="5237440" y="0"/>
                  </a:moveTo>
                  <a:lnTo>
                    <a:pt x="3064517" y="6350000"/>
                  </a:lnTo>
                  <a:lnTo>
                    <a:pt x="0" y="6350000"/>
                  </a:lnTo>
                  <a:lnTo>
                    <a:pt x="2172923" y="0"/>
                  </a:lnTo>
                  <a:lnTo>
                    <a:pt x="5237440" y="0"/>
                  </a:lnTo>
                  <a:close/>
                </a:path>
              </a:pathLst>
            </a:custGeom>
            <a:blipFill>
              <a:blip r:embed="rId4"/>
              <a:stretch>
                <a:fillRect l="-36025" t="0" r="-36025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828209" y="737411"/>
            <a:ext cx="9962674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КАК МЫ К ЭТОМУ ПРИШЛИ?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32622" y="2178049"/>
            <a:ext cx="10056257" cy="596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1918 год — Объединение Бессарабии с Румынией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14791" y="3309802"/>
            <a:ext cx="11705916" cy="6167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Сфатул</a:t>
            </a: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Цэрий, избранный в ноябре 1917 года, становится представительным органом Бессарабии после падения Российской империи.</a:t>
            </a:r>
          </a:p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2 декабря 1917 года он провозглашает Молдавскую Демократическую Республику.</a:t>
            </a:r>
          </a:p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27 марта 1918 года принимается решение об объединении с Королевством Румыния, первоначально с определёнными условиями относительно местной автономии.</a:t>
            </a:r>
          </a:p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Условия были сняты в ноябре 1918 года, когда объединение стало безусловным.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8655780">
            <a:off x="10134225" y="-7842625"/>
            <a:ext cx="24533393" cy="21474637"/>
            <a:chOff x="0" y="0"/>
            <a:chExt cx="6461470" cy="5655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61470" cy="5655871"/>
            </a:xfrm>
            <a:custGeom>
              <a:avLst/>
              <a:gdLst/>
              <a:ahLst/>
              <a:cxnLst/>
              <a:rect r="r" b="b" t="t" l="l"/>
              <a:pathLst>
                <a:path h="5655871" w="6461470">
                  <a:moveTo>
                    <a:pt x="0" y="0"/>
                  </a:moveTo>
                  <a:lnTo>
                    <a:pt x="6461470" y="0"/>
                  </a:lnTo>
                  <a:lnTo>
                    <a:pt x="6461470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461470" cy="56939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45059" y="6864989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0" y="0"/>
                </a:moveTo>
                <a:lnTo>
                  <a:pt x="2766272" y="0"/>
                </a:lnTo>
                <a:lnTo>
                  <a:pt x="2766272" y="2826332"/>
                </a:lnTo>
                <a:lnTo>
                  <a:pt x="0" y="28263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4670338" y="-3039892"/>
            <a:ext cx="13499221" cy="16366784"/>
            <a:chOff x="0" y="0"/>
            <a:chExt cx="523744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23744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237440">
                  <a:moveTo>
                    <a:pt x="5237440" y="0"/>
                  </a:moveTo>
                  <a:lnTo>
                    <a:pt x="3064517" y="6350000"/>
                  </a:lnTo>
                  <a:lnTo>
                    <a:pt x="0" y="6350000"/>
                  </a:lnTo>
                  <a:lnTo>
                    <a:pt x="2172923" y="0"/>
                  </a:lnTo>
                  <a:lnTo>
                    <a:pt x="5237440" y="0"/>
                  </a:lnTo>
                  <a:close/>
                </a:path>
              </a:pathLst>
            </a:custGeom>
            <a:blipFill>
              <a:blip r:embed="rId4"/>
              <a:stretch>
                <a:fillRect l="-41461" t="0" r="-20195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966473" y="472168"/>
            <a:ext cx="10130139" cy="242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КАК МЫ К ЭТОМУ ПРИШЛИ?</a:t>
            </a:r>
          </a:p>
          <a:p>
            <a:pPr algn="l">
              <a:lnSpc>
                <a:spcPts val="9799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8055115" y="2168524"/>
            <a:ext cx="9211270" cy="662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1940 год — Аннексия Советским Союзом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390697" y="3748091"/>
            <a:ext cx="11705916" cy="54171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9283" indent="-334641" lvl="1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Пакт</a:t>
            </a:r>
            <a:r>
              <a:rPr lang="en-US" sz="30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Молотова–Риббентропа от 23 августа 1939 года с секретным протоколом разделил Восточную Европу на советскую и германскую сферы влияния.</a:t>
            </a:r>
          </a:p>
          <a:p>
            <a:pPr algn="l" marL="669283" indent="-334641" lvl="1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26 июня 1940 года СССР направляет Бухаресту ультиматум с требованием об эвакуации Бессарабии и северной части Буковины.</a:t>
            </a:r>
          </a:p>
          <a:p>
            <a:pPr algn="l" marL="669283" indent="-334641" lvl="1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Румыния, не получив поддержки ни от одной европейской державы, уступает территории без сопротивления.</a:t>
            </a:r>
          </a:p>
          <a:p>
            <a:pPr algn="l" marL="669283" indent="-334641" lvl="1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2 августа 1940 года образуется Молдавская ССР — из большей части Бессарабии и полосы левобережья Днестра.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8655780">
            <a:off x="10134225" y="-7842625"/>
            <a:ext cx="24533393" cy="21474637"/>
            <a:chOff x="0" y="0"/>
            <a:chExt cx="6461470" cy="5655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61470" cy="5655871"/>
            </a:xfrm>
            <a:custGeom>
              <a:avLst/>
              <a:gdLst/>
              <a:ahLst/>
              <a:cxnLst/>
              <a:rect r="r" b="b" t="t" l="l"/>
              <a:pathLst>
                <a:path h="5655871" w="6461470">
                  <a:moveTo>
                    <a:pt x="0" y="0"/>
                  </a:moveTo>
                  <a:lnTo>
                    <a:pt x="6461470" y="0"/>
                  </a:lnTo>
                  <a:lnTo>
                    <a:pt x="6461470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461470" cy="56939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45059" y="6864989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0" y="0"/>
                </a:moveTo>
                <a:lnTo>
                  <a:pt x="2766272" y="0"/>
                </a:lnTo>
                <a:lnTo>
                  <a:pt x="2766272" y="2826332"/>
                </a:lnTo>
                <a:lnTo>
                  <a:pt x="0" y="28263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4670338" y="-3039892"/>
            <a:ext cx="13499221" cy="16366784"/>
            <a:chOff x="0" y="0"/>
            <a:chExt cx="523744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23744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237440">
                  <a:moveTo>
                    <a:pt x="5237440" y="0"/>
                  </a:moveTo>
                  <a:lnTo>
                    <a:pt x="3064517" y="6350000"/>
                  </a:lnTo>
                  <a:lnTo>
                    <a:pt x="0" y="6350000"/>
                  </a:lnTo>
                  <a:lnTo>
                    <a:pt x="2172923" y="0"/>
                  </a:lnTo>
                  <a:lnTo>
                    <a:pt x="5237440" y="0"/>
                  </a:lnTo>
                  <a:close/>
                </a:path>
              </a:pathLst>
            </a:custGeom>
            <a:blipFill>
              <a:blip r:embed="rId4"/>
              <a:stretch>
                <a:fillRect l="-31750" t="0" r="-3175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58831" y="374650"/>
            <a:ext cx="10292327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КАК МЫ К ЭТОМУ ПРИШЛИ?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26825" y="2168524"/>
            <a:ext cx="5667851" cy="662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1991 год — Путч в Москве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390697" y="3748091"/>
            <a:ext cx="11705916" cy="5605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С</a:t>
            </a: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19 по 21 августа 1991 года группа консерваторов в советском руководстве пытается отстранить Горбачёва путём государственного переворота.</a:t>
            </a:r>
          </a:p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Попытка терпит неудачу за три дня, но центральная власть СССР оказывается полностью подорванной.</a:t>
            </a:r>
          </a:p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Этим моментом пользуются несколько советских республик, чтобы одна за другой провозгласить независимость.</a:t>
            </a:r>
          </a:p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В Кишинёве события в Москве ускоряют решение Парламента разорвать связи с советскими структурами.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8655780">
            <a:off x="10134225" y="-7842625"/>
            <a:ext cx="24533393" cy="21474637"/>
            <a:chOff x="0" y="0"/>
            <a:chExt cx="6461470" cy="56558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61470" cy="5655871"/>
            </a:xfrm>
            <a:custGeom>
              <a:avLst/>
              <a:gdLst/>
              <a:ahLst/>
              <a:cxnLst/>
              <a:rect r="r" b="b" t="t" l="l"/>
              <a:pathLst>
                <a:path h="5655871" w="6461470">
                  <a:moveTo>
                    <a:pt x="0" y="0"/>
                  </a:moveTo>
                  <a:lnTo>
                    <a:pt x="6461470" y="0"/>
                  </a:lnTo>
                  <a:lnTo>
                    <a:pt x="6461470" y="5655871"/>
                  </a:lnTo>
                  <a:lnTo>
                    <a:pt x="0" y="5655871"/>
                  </a:lnTo>
                  <a:close/>
                </a:path>
              </a:pathLst>
            </a:custGeom>
            <a:gradFill rotWithShape="true">
              <a:gsLst>
                <a:gs pos="0">
                  <a:srgbClr val="A3B7B7">
                    <a:alpha val="100000"/>
                  </a:srgbClr>
                </a:gs>
                <a:gs pos="50000">
                  <a:srgbClr val="A3B7B7">
                    <a:alpha val="68000"/>
                  </a:srgbClr>
                </a:gs>
                <a:gs pos="100000">
                  <a:srgbClr val="A3B7B7">
                    <a:alpha val="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461470" cy="56939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45059" y="6864989"/>
            <a:ext cx="2766272" cy="2826332"/>
          </a:xfrm>
          <a:custGeom>
            <a:avLst/>
            <a:gdLst/>
            <a:ahLst/>
            <a:cxnLst/>
            <a:rect r="r" b="b" t="t" l="l"/>
            <a:pathLst>
              <a:path h="2826332" w="2766272">
                <a:moveTo>
                  <a:pt x="0" y="0"/>
                </a:moveTo>
                <a:lnTo>
                  <a:pt x="2766272" y="0"/>
                </a:lnTo>
                <a:lnTo>
                  <a:pt x="2766272" y="2826332"/>
                </a:lnTo>
                <a:lnTo>
                  <a:pt x="0" y="28263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4670338" y="-3039892"/>
            <a:ext cx="13499221" cy="16366784"/>
            <a:chOff x="0" y="0"/>
            <a:chExt cx="523744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23744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237440">
                  <a:moveTo>
                    <a:pt x="5237440" y="0"/>
                  </a:moveTo>
                  <a:lnTo>
                    <a:pt x="3064517" y="6350000"/>
                  </a:lnTo>
                  <a:lnTo>
                    <a:pt x="0" y="6350000"/>
                  </a:lnTo>
                  <a:lnTo>
                    <a:pt x="2172923" y="0"/>
                  </a:lnTo>
                  <a:lnTo>
                    <a:pt x="5237440" y="0"/>
                  </a:lnTo>
                  <a:close/>
                </a:path>
              </a:pathLst>
            </a:custGeom>
            <a:blipFill>
              <a:blip r:embed="rId4"/>
              <a:stretch>
                <a:fillRect l="-13820" t="0" r="-41112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40564" y="374650"/>
            <a:ext cx="10549829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202020"/>
                </a:solidFill>
                <a:latin typeface="Oswald"/>
                <a:ea typeface="Oswald"/>
                <a:cs typeface="Oswald"/>
                <a:sym typeface="Oswald"/>
              </a:rPr>
              <a:t>КАК МЫ К ЭТОМУ ПРИШЛИ?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033501" y="2168524"/>
            <a:ext cx="11254499" cy="1348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27 августа </a:t>
            </a:r>
            <a:r>
              <a:rPr lang="en-US" sz="38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1991 года — Декларация о независимости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390697" y="3748091"/>
            <a:ext cx="11705916" cy="4481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Парламент</a:t>
            </a: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Республики Молдова принимает Декларацию о независимости.</a:t>
            </a:r>
          </a:p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Республика Молдова провозглашает себя суверенным, независимым и неделимым государством.</a:t>
            </a:r>
          </a:p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Декларация отвергает законность аннексии 1940 года и Пакта Молотова–Риббентропа, лежавшего в её основе.</a:t>
            </a:r>
          </a:p>
          <a:p>
            <a:pPr algn="l" marL="690872" indent="-345436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20202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Эта дата впоследствии закрепляется как национальный праздник — День независимости.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DAHRO2A79TY</dc:identifier>
  <dcterms:modified xsi:type="dcterms:W3CDTF">2011-08-01T06:04:30Z</dcterms:modified>
  <cp:revision>1</cp:revision>
  <dc:title>RU_REPUBLICA MOLDOVA LA 35 ANI DE INDEPENDENȚĂ_clasa VII-VIII-a</dc:title>
</cp:coreProperties>
</file>