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8288000" cy="13169900"/>
  <p:notesSz cx="18288000" cy="13169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17421F7-1729-4B95-8D55-39A2E5AA7D6B}">
          <p14:sldIdLst>
            <p14:sldId id="260"/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08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08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73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182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41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4082669"/>
            <a:ext cx="15544800" cy="276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375144"/>
            <a:ext cx="12801599" cy="329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36FB4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36FB4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029077"/>
            <a:ext cx="7955280" cy="8692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3029077"/>
            <a:ext cx="7955280" cy="8692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36FB4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1859" y="605749"/>
            <a:ext cx="16424280" cy="1153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36FB4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856" y="2344431"/>
            <a:ext cx="16424287" cy="905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12248007"/>
            <a:ext cx="5852159" cy="65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248007"/>
            <a:ext cx="4206240" cy="65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12248007"/>
            <a:ext cx="4206240" cy="65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150"/>
            <a:ext cx="17830800" cy="126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9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167360"/>
          </a:xfrm>
          <a:custGeom>
            <a:avLst/>
            <a:gdLst/>
            <a:ahLst/>
            <a:cxnLst/>
            <a:rect l="l" t="t" r="r" b="b"/>
            <a:pathLst>
              <a:path w="18288000" h="13167360">
                <a:moveTo>
                  <a:pt x="0" y="0"/>
                </a:moveTo>
                <a:lnTo>
                  <a:pt x="18287996" y="0"/>
                </a:lnTo>
                <a:lnTo>
                  <a:pt x="18287996" y="13167360"/>
                </a:lnTo>
                <a:lnTo>
                  <a:pt x="0" y="13167360"/>
                </a:lnTo>
                <a:lnTo>
                  <a:pt x="0" y="0"/>
                </a:lnTo>
                <a:close/>
              </a:path>
            </a:pathLst>
          </a:custGeom>
          <a:solidFill>
            <a:srgbClr val="EF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1" y="5695352"/>
            <a:ext cx="10313355" cy="6969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086" rIns="0" bIns="0" rtlCol="0">
            <a:spAutoFit/>
          </a:bodyPr>
          <a:lstStyle/>
          <a:p>
            <a:pPr marL="635635">
              <a:lnSpc>
                <a:spcPct val="100000"/>
              </a:lnSpc>
            </a:pPr>
            <a:r>
              <a:rPr sz="3750" spc="-20" dirty="0">
                <a:latin typeface="Impact"/>
                <a:cs typeface="Impact"/>
              </a:rPr>
              <a:t>Dragi</a:t>
            </a:r>
            <a:r>
              <a:rPr sz="3750" spc="-5" dirty="0">
                <a:latin typeface="Impact"/>
                <a:cs typeface="Impact"/>
              </a:rPr>
              <a:t> </a:t>
            </a:r>
            <a:r>
              <a:rPr sz="3750" spc="-15" dirty="0">
                <a:latin typeface="Impact"/>
                <a:cs typeface="Impact"/>
              </a:rPr>
              <a:t>elevi,</a:t>
            </a:r>
            <a:r>
              <a:rPr sz="3750" spc="-5" dirty="0">
                <a:latin typeface="Impact"/>
                <a:cs typeface="Impact"/>
              </a:rPr>
              <a:t> </a:t>
            </a:r>
            <a:r>
              <a:rPr sz="3750" spc="-15" dirty="0">
                <a:latin typeface="Impact"/>
                <a:cs typeface="Impact"/>
              </a:rPr>
              <a:t>studenți,</a:t>
            </a:r>
            <a:endParaRPr sz="375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5557" y="1909394"/>
            <a:ext cx="16069944" cy="444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4615"/>
              </a:lnSpc>
            </a:pP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Educația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contează!</a:t>
            </a:r>
            <a:endParaRPr sz="40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ts val="4430"/>
              </a:lnSpc>
              <a:spcBef>
                <a:spcPts val="270"/>
              </a:spcBef>
            </a:pP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Profesia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de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pedagog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este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unică.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Este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profesia,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care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îți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oferă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multe</a:t>
            </a:r>
            <a:r>
              <a:rPr sz="4000" spc="-21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oportunități, dar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și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provocări.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Lucrezi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cu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tinerii.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Îi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ghidezi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diverse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activități</a:t>
            </a:r>
            <a:r>
              <a:rPr sz="4000" spc="114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de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formare</a:t>
            </a:r>
            <a:r>
              <a:rPr sz="4000" spc="12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 personalității: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îi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înveți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-28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învăţa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să</a:t>
            </a:r>
            <a:r>
              <a:rPr sz="4000" spc="-28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știe/să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cunoască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–</a:t>
            </a:r>
            <a:r>
              <a:rPr sz="4000" spc="-28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-28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învăţa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să</a:t>
            </a:r>
            <a:r>
              <a:rPr sz="4000" spc="-28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învețe;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-28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învăţa</a:t>
            </a:r>
            <a:r>
              <a:rPr sz="4000" spc="-2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să facă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–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se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integra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societate;</a:t>
            </a:r>
            <a:r>
              <a:rPr sz="4000" spc="2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învăţa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să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muncească</a:t>
            </a:r>
            <a:r>
              <a:rPr sz="4000" spc="2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împreună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cu</a:t>
            </a:r>
            <a:r>
              <a:rPr sz="4000" spc="29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ceilalți;</a:t>
            </a:r>
            <a:r>
              <a:rPr sz="4000" spc="2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 învăţa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să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ﬁe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–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manifesta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simţ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etic;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învăța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să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se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transforme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pe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sine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și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să</a:t>
            </a:r>
            <a:r>
              <a:rPr sz="4000" spc="-35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schimbe societatea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–</a:t>
            </a:r>
            <a:r>
              <a:rPr sz="4000" spc="-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a</a:t>
            </a:r>
            <a:r>
              <a:rPr sz="4000" spc="-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dezvolta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solidaritatea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și</a:t>
            </a:r>
            <a:r>
              <a:rPr sz="4000" spc="-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coeziunea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socială.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Cu</a:t>
            </a:r>
            <a:r>
              <a:rPr sz="4000" spc="-8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ei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ești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mereu</a:t>
            </a:r>
            <a:r>
              <a:rPr sz="4000" spc="-9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tână</a:t>
            </a:r>
            <a:r>
              <a:rPr sz="4000" spc="-165" dirty="0">
                <a:solidFill>
                  <a:srgbClr val="373435"/>
                </a:solidFill>
                <a:latin typeface="Times New Roman"/>
                <a:cs typeface="Times New Roman"/>
              </a:rPr>
              <a:t>r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, mereu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mișcare,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mereu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cu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buna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dispoziție,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ei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învață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de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la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tine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și</a:t>
            </a:r>
            <a:r>
              <a:rPr sz="4000" spc="-40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tu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–</a:t>
            </a:r>
            <a:r>
              <a:rPr sz="4000" spc="-400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de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la</a:t>
            </a:r>
            <a:r>
              <a:rPr sz="4000" spc="-405" dirty="0">
                <a:solidFill>
                  <a:srgbClr val="373435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373435"/>
                </a:solidFill>
                <a:latin typeface="Times New Roman"/>
                <a:cs typeface="Times New Roman"/>
              </a:rPr>
              <a:t>ei.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37440" y="7838776"/>
            <a:ext cx="633666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0"/>
              </a:lnSpc>
            </a:pPr>
            <a:r>
              <a:rPr sz="3000" b="1" dirty="0">
                <a:solidFill>
                  <a:srgbClr val="FB1571"/>
                </a:solidFill>
                <a:latin typeface="Times New Roman"/>
                <a:cs typeface="Times New Roman"/>
              </a:rPr>
              <a:t>„Pedagogia este domeniul în ca</a:t>
            </a:r>
            <a:r>
              <a:rPr sz="3000" b="1" spc="-60" dirty="0">
                <a:solidFill>
                  <a:srgbClr val="FB1571"/>
                </a:solidFill>
                <a:latin typeface="Times New Roman"/>
                <a:cs typeface="Times New Roman"/>
              </a:rPr>
              <a:t>r</a:t>
            </a:r>
            <a:r>
              <a:rPr sz="3000" b="1" dirty="0">
                <a:solidFill>
                  <a:srgbClr val="FB1571"/>
                </a:solidFill>
                <a:latin typeface="Times New Roman"/>
                <a:cs typeface="Times New Roman"/>
              </a:rPr>
              <a:t>e omul</a:t>
            </a:r>
            <a:endParaRPr sz="3000">
              <a:latin typeface="Times New Roman"/>
              <a:cs typeface="Times New Roman"/>
            </a:endParaRPr>
          </a:p>
          <a:p>
            <a:pPr marL="2587625">
              <a:lnSpc>
                <a:spcPts val="3550"/>
              </a:lnSpc>
            </a:pPr>
            <a:r>
              <a:rPr sz="3000" b="1" dirty="0">
                <a:solidFill>
                  <a:srgbClr val="FB1571"/>
                </a:solidFill>
                <a:latin typeface="Times New Roman"/>
                <a:cs typeface="Times New Roman"/>
              </a:rPr>
              <a:t>e artist al muncii sale</a:t>
            </a:r>
            <a:r>
              <a:rPr sz="3000" b="1" spc="-5" dirty="0">
                <a:solidFill>
                  <a:srgbClr val="FB1571"/>
                </a:solidFill>
                <a:latin typeface="Times New Roman"/>
                <a:cs typeface="Times New Roman"/>
              </a:rPr>
              <a:t>.</a:t>
            </a:r>
            <a:r>
              <a:rPr sz="3000" b="1" dirty="0">
                <a:solidFill>
                  <a:srgbClr val="FB1571"/>
                </a:solidFill>
                <a:latin typeface="Times New Roman"/>
                <a:cs typeface="Times New Roman"/>
              </a:rPr>
              <a:t>”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18849" y="10156070"/>
            <a:ext cx="3054985" cy="117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14755">
              <a:lnSpc>
                <a:spcPct val="145800"/>
              </a:lnSpc>
            </a:pPr>
            <a:r>
              <a:rPr sz="2000" b="1" spc="10" dirty="0">
                <a:solidFill>
                  <a:srgbClr val="231F20"/>
                </a:solidFill>
                <a:latin typeface="Arial"/>
                <a:cs typeface="Arial"/>
              </a:rPr>
              <a:t>Monica</a:t>
            </a:r>
            <a:r>
              <a:rPr sz="20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231F20"/>
                </a:solidFill>
                <a:latin typeface="Arial"/>
                <a:cs typeface="Arial"/>
              </a:rPr>
              <a:t>Babu</a:t>
            </a:r>
            <a:r>
              <a:rPr sz="2000" b="1" spc="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231F20"/>
                </a:solidFill>
                <a:latin typeface="Arial"/>
                <a:cs typeface="Arial"/>
              </a:rPr>
              <a:t>, Ministrul Educației, Culturii</a:t>
            </a:r>
            <a:endParaRPr sz="2000">
              <a:latin typeface="Arial"/>
              <a:cs typeface="Arial"/>
            </a:endParaRPr>
          </a:p>
          <a:p>
            <a:pPr marL="1684655">
              <a:lnSpc>
                <a:spcPct val="100000"/>
              </a:lnSpc>
              <a:spcBef>
                <a:spcPts val="1100"/>
              </a:spcBef>
            </a:pPr>
            <a:r>
              <a:rPr sz="2000" spc="5" dirty="0">
                <a:solidFill>
                  <a:srgbClr val="231F20"/>
                </a:solidFill>
                <a:latin typeface="Arial"/>
                <a:cs typeface="Arial"/>
              </a:rPr>
              <a:t>și Cercetării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09545" y="10881655"/>
            <a:ext cx="1555423" cy="1691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06339" y="1263332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27" y="0"/>
                </a:lnTo>
              </a:path>
            </a:pathLst>
          </a:custGeom>
          <a:ln w="50799">
            <a:solidFill>
              <a:srgbClr val="FB1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60346" y="10877550"/>
            <a:ext cx="60325" cy="1731010"/>
          </a:xfrm>
          <a:custGeom>
            <a:avLst/>
            <a:gdLst/>
            <a:ahLst/>
            <a:cxnLst/>
            <a:rect l="l" t="t" r="r" b="b"/>
            <a:pathLst>
              <a:path w="60325" h="1731009">
                <a:moveTo>
                  <a:pt x="0" y="1731009"/>
                </a:moveTo>
                <a:lnTo>
                  <a:pt x="59720" y="1731009"/>
                </a:lnTo>
                <a:lnTo>
                  <a:pt x="59720" y="0"/>
                </a:lnTo>
                <a:lnTo>
                  <a:pt x="0" y="0"/>
                </a:lnTo>
                <a:lnTo>
                  <a:pt x="0" y="1731009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06339" y="1085342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727" y="0"/>
                </a:lnTo>
              </a:path>
            </a:pathLst>
          </a:custGeom>
          <a:ln w="49530">
            <a:solidFill>
              <a:srgbClr val="FB1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75542" y="1263332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364" y="0"/>
                </a:lnTo>
              </a:path>
            </a:pathLst>
          </a:custGeom>
          <a:ln w="50799">
            <a:solidFill>
              <a:srgbClr val="FB1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75542" y="10877550"/>
            <a:ext cx="59690" cy="1731010"/>
          </a:xfrm>
          <a:custGeom>
            <a:avLst/>
            <a:gdLst/>
            <a:ahLst/>
            <a:cxnLst/>
            <a:rect l="l" t="t" r="r" b="b"/>
            <a:pathLst>
              <a:path w="59690" h="1731009">
                <a:moveTo>
                  <a:pt x="0" y="1731009"/>
                </a:moveTo>
                <a:lnTo>
                  <a:pt x="59090" y="1731009"/>
                </a:lnTo>
                <a:lnTo>
                  <a:pt x="59090" y="0"/>
                </a:lnTo>
                <a:lnTo>
                  <a:pt x="0" y="0"/>
                </a:lnTo>
                <a:lnTo>
                  <a:pt x="0" y="1731009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75542" y="1085342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364" y="0"/>
                </a:lnTo>
              </a:path>
            </a:pathLst>
          </a:custGeom>
          <a:ln w="49530">
            <a:solidFill>
              <a:srgbClr val="FB15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167360"/>
          </a:xfrm>
          <a:custGeom>
            <a:avLst/>
            <a:gdLst/>
            <a:ahLst/>
            <a:cxnLst/>
            <a:rect l="l" t="t" r="r" b="b"/>
            <a:pathLst>
              <a:path w="18288000" h="13167360">
                <a:moveTo>
                  <a:pt x="0" y="0"/>
                </a:moveTo>
                <a:lnTo>
                  <a:pt x="18287996" y="0"/>
                </a:lnTo>
                <a:lnTo>
                  <a:pt x="18287996" y="13167360"/>
                </a:lnTo>
                <a:lnTo>
                  <a:pt x="0" y="13167360"/>
                </a:lnTo>
                <a:lnTo>
                  <a:pt x="0" y="0"/>
                </a:lnTo>
                <a:close/>
              </a:path>
            </a:pathLst>
          </a:custGeom>
          <a:solidFill>
            <a:srgbClr val="F6E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60164" y="4999870"/>
            <a:ext cx="9118763" cy="8133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43557" y="591541"/>
            <a:ext cx="2087841" cy="227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6936" y="2909570"/>
            <a:ext cx="153035" cy="66040"/>
          </a:xfrm>
          <a:custGeom>
            <a:avLst/>
            <a:gdLst/>
            <a:ahLst/>
            <a:cxnLst/>
            <a:rect l="l" t="t" r="r" b="b"/>
            <a:pathLst>
              <a:path w="153034" h="66039">
                <a:moveTo>
                  <a:pt x="0" y="66040"/>
                </a:moveTo>
                <a:lnTo>
                  <a:pt x="152653" y="66040"/>
                </a:lnTo>
                <a:lnTo>
                  <a:pt x="152653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59430" y="585470"/>
            <a:ext cx="80645" cy="2324100"/>
          </a:xfrm>
          <a:custGeom>
            <a:avLst/>
            <a:gdLst/>
            <a:ahLst/>
            <a:cxnLst/>
            <a:rect l="l" t="t" r="r" b="b"/>
            <a:pathLst>
              <a:path w="80644" h="2324100">
                <a:moveTo>
                  <a:pt x="0" y="2324100"/>
                </a:moveTo>
                <a:lnTo>
                  <a:pt x="80161" y="2324100"/>
                </a:lnTo>
                <a:lnTo>
                  <a:pt x="80161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86936" y="520700"/>
            <a:ext cx="153035" cy="64769"/>
          </a:xfrm>
          <a:custGeom>
            <a:avLst/>
            <a:gdLst/>
            <a:ahLst/>
            <a:cxnLst/>
            <a:rect l="l" t="t" r="r" b="b"/>
            <a:pathLst>
              <a:path w="153034" h="64770">
                <a:moveTo>
                  <a:pt x="0" y="64770"/>
                </a:moveTo>
                <a:lnTo>
                  <a:pt x="152653" y="64770"/>
                </a:lnTo>
                <a:lnTo>
                  <a:pt x="152653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63688" y="2909570"/>
            <a:ext cx="153670" cy="66040"/>
          </a:xfrm>
          <a:custGeom>
            <a:avLst/>
            <a:gdLst/>
            <a:ahLst/>
            <a:cxnLst/>
            <a:rect l="l" t="t" r="r" b="b"/>
            <a:pathLst>
              <a:path w="153669" h="66039">
                <a:moveTo>
                  <a:pt x="0" y="66040"/>
                </a:moveTo>
                <a:lnTo>
                  <a:pt x="153511" y="66040"/>
                </a:lnTo>
                <a:lnTo>
                  <a:pt x="153511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63688" y="585470"/>
            <a:ext cx="79375" cy="2324100"/>
          </a:xfrm>
          <a:custGeom>
            <a:avLst/>
            <a:gdLst/>
            <a:ahLst/>
            <a:cxnLst/>
            <a:rect l="l" t="t" r="r" b="b"/>
            <a:pathLst>
              <a:path w="79375" h="2324100">
                <a:moveTo>
                  <a:pt x="0" y="2324100"/>
                </a:moveTo>
                <a:lnTo>
                  <a:pt x="79315" y="2324100"/>
                </a:lnTo>
                <a:lnTo>
                  <a:pt x="79315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63688" y="520700"/>
            <a:ext cx="153670" cy="64769"/>
          </a:xfrm>
          <a:custGeom>
            <a:avLst/>
            <a:gdLst/>
            <a:ahLst/>
            <a:cxnLst/>
            <a:rect l="l" t="t" r="r" b="b"/>
            <a:pathLst>
              <a:path w="153669" h="64770">
                <a:moveTo>
                  <a:pt x="0" y="64770"/>
                </a:moveTo>
                <a:lnTo>
                  <a:pt x="153511" y="64770"/>
                </a:lnTo>
                <a:lnTo>
                  <a:pt x="153511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1856" y="2344431"/>
            <a:ext cx="10022205" cy="905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4480" algn="just">
              <a:lnSpc>
                <a:spcPct val="102400"/>
              </a:lnSpc>
              <a:buClr>
                <a:srgbClr val="FB1571"/>
              </a:buClr>
              <a:buSzPct val="84375"/>
              <a:buFont typeface="Arial"/>
              <a:buChar char="●"/>
              <a:tabLst>
                <a:tab pos="297815" algn="l"/>
              </a:tabLst>
            </a:pP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facilitare</a:t>
            </a:r>
            <a:r>
              <a:rPr sz="3200" b="1" spc="27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la</a:t>
            </a:r>
            <a:r>
              <a:rPr sz="3200" b="1" spc="27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înmatriculare</a:t>
            </a:r>
            <a:r>
              <a:rPr sz="3200" b="1" spc="27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la</a:t>
            </a:r>
            <a:r>
              <a:rPr sz="3200" spc="27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programele</a:t>
            </a:r>
            <a:r>
              <a:rPr sz="3200" spc="2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3200" spc="27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studii</a:t>
            </a:r>
            <a:r>
              <a:rPr sz="3200" spc="27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 domeniul</a:t>
            </a:r>
            <a:r>
              <a:rPr sz="3200" spc="1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Educație,</a:t>
            </a:r>
            <a:r>
              <a:rPr sz="3200" spc="9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la</a:t>
            </a:r>
            <a:r>
              <a:rPr sz="3200" spc="9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locurile</a:t>
            </a:r>
            <a:r>
              <a:rPr sz="3200" spc="1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3200" spc="9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ﬁnanțare</a:t>
            </a:r>
            <a:r>
              <a:rPr sz="3200" spc="9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din</a:t>
            </a:r>
            <a:r>
              <a:rPr sz="3200" spc="9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bugetul de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stat;</a:t>
            </a:r>
            <a:endParaRPr sz="3200">
              <a:latin typeface="Arial"/>
              <a:cs typeface="Arial"/>
            </a:endParaRPr>
          </a:p>
          <a:p>
            <a:pPr marL="297180" indent="-284480" algn="just">
              <a:lnSpc>
                <a:spcPts val="3440"/>
              </a:lnSpc>
              <a:buClr>
                <a:srgbClr val="FB1571"/>
              </a:buClr>
              <a:buSzPct val="84375"/>
              <a:buFont typeface="Arial"/>
              <a:buChar char="●"/>
              <a:tabLst>
                <a:tab pos="297815" algn="l"/>
              </a:tabLst>
            </a:pP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cămin</a:t>
            </a:r>
            <a:r>
              <a:rPr sz="3200" b="1" spc="-36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pe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toată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perioada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studii;</a:t>
            </a:r>
            <a:endParaRPr sz="3200">
              <a:latin typeface="Arial"/>
              <a:cs typeface="Arial"/>
            </a:endParaRPr>
          </a:p>
          <a:p>
            <a:pPr marL="297180" indent="-284480" algn="just">
              <a:lnSpc>
                <a:spcPts val="3575"/>
              </a:lnSpc>
              <a:buClr>
                <a:srgbClr val="FB1571"/>
              </a:buClr>
              <a:buSzPct val="84375"/>
              <a:buFont typeface="Arial"/>
              <a:buChar char="●"/>
              <a:tabLst>
                <a:tab pos="297815" algn="l"/>
              </a:tabLst>
            </a:pP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stagii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practică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;</a:t>
            </a:r>
            <a:endParaRPr sz="3200">
              <a:latin typeface="Arial"/>
              <a:cs typeface="Arial"/>
            </a:endParaRPr>
          </a:p>
          <a:p>
            <a:pPr marL="297180" indent="-284480" algn="just">
              <a:lnSpc>
                <a:spcPts val="3575"/>
              </a:lnSpc>
              <a:buClr>
                <a:srgbClr val="FB1571"/>
              </a:buClr>
              <a:buSzPct val="84375"/>
              <a:buFont typeface="Arial"/>
              <a:buChar char="●"/>
              <a:tabLst>
                <a:tab pos="297815" algn="l"/>
              </a:tabLst>
            </a:pP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angajare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garantată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câmpul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muncii;</a:t>
            </a:r>
            <a:endParaRPr sz="3200">
              <a:latin typeface="Arial"/>
              <a:cs typeface="Arial"/>
            </a:endParaRPr>
          </a:p>
          <a:p>
            <a:pPr marL="297815" indent="-285115">
              <a:lnSpc>
                <a:spcPts val="3710"/>
              </a:lnSpc>
              <a:buClr>
                <a:srgbClr val="FB1571"/>
              </a:buClr>
              <a:buSzPct val="84375"/>
              <a:buFont typeface="Arial"/>
              <a:buChar char="●"/>
              <a:tabLst>
                <a:tab pos="298450" algn="l"/>
              </a:tabLst>
            </a:pP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majorarea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,</a:t>
            </a:r>
            <a:r>
              <a:rPr sz="3200" spc="2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începând</a:t>
            </a:r>
            <a:r>
              <a:rPr sz="3200" spc="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3200" spc="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1</a:t>
            </a:r>
            <a:r>
              <a:rPr sz="3200" spc="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ianuarie</a:t>
            </a:r>
            <a:r>
              <a:rPr sz="3200" spc="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2018,</a:t>
            </a:r>
            <a:r>
              <a:rPr sz="3200" spc="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</a:t>
            </a:r>
            <a:r>
              <a:rPr sz="3200" spc="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burselor</a:t>
            </a:r>
            <a:endParaRPr sz="3200">
              <a:latin typeface="Arial"/>
              <a:cs typeface="Arial"/>
            </a:endParaRPr>
          </a:p>
          <a:p>
            <a:pPr marL="12700" marR="5080" indent="284480" algn="r">
              <a:lnSpc>
                <a:spcPct val="99300"/>
              </a:lnSpc>
              <a:spcBef>
                <a:spcPts val="120"/>
              </a:spcBef>
              <a:tabLst>
                <a:tab pos="522605" algn="l"/>
                <a:tab pos="3178810" algn="l"/>
                <a:tab pos="5203190" algn="l"/>
                <a:tab pos="6751955" algn="l"/>
                <a:tab pos="7284720" algn="l"/>
                <a:tab pos="9556750" algn="l"/>
              </a:tabLst>
            </a:pP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de</a:t>
            </a:r>
            <a:r>
              <a:rPr sz="3200" b="1" spc="-14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studii</a:t>
            </a:r>
            <a:r>
              <a:rPr sz="3200" b="1" spc="-14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(categoriile</a:t>
            </a:r>
            <a:r>
              <a:rPr sz="3200" spc="-14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I,</a:t>
            </a:r>
            <a:r>
              <a:rPr sz="3200" spc="-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II,</a:t>
            </a:r>
            <a:r>
              <a:rPr sz="3200" spc="-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III),</a:t>
            </a:r>
            <a:r>
              <a:rPr sz="3200" spc="-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sociale</a:t>
            </a:r>
            <a:r>
              <a:rPr sz="3200" spc="-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și</a:t>
            </a:r>
            <a:r>
              <a:rPr sz="3200" spc="-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3200" spc="-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merit</a:t>
            </a:r>
            <a:r>
              <a:rPr sz="3200" spc="-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pentru studenții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din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instituţiile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învăţământ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superio</a:t>
            </a:r>
            <a:r>
              <a:rPr sz="3200" spc="-175" dirty="0">
                <a:solidFill>
                  <a:srgbClr val="373435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,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elevii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din instituţiile</a:t>
            </a:r>
            <a:r>
              <a:rPr sz="3200" spc="-34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3200" spc="-34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învățământ</a:t>
            </a:r>
            <a:r>
              <a:rPr sz="3200" spc="-34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profesional</a:t>
            </a:r>
            <a:r>
              <a:rPr sz="3200" spc="-34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tehnic</a:t>
            </a:r>
            <a:r>
              <a:rPr sz="3200" spc="-34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postsecundar și	postsecundar	nonterţia</a:t>
            </a:r>
            <a:r>
              <a:rPr sz="3200" spc="-175" dirty="0">
                <a:solidFill>
                  <a:srgbClr val="373435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,	inclusiv	la	programele	de</a:t>
            </a:r>
            <a:endParaRPr sz="3200">
              <a:latin typeface="Arial"/>
              <a:cs typeface="Arial"/>
            </a:endParaRPr>
          </a:p>
          <a:p>
            <a:pPr marL="12700" algn="just">
              <a:lnSpc>
                <a:spcPts val="3704"/>
              </a:lnSpc>
              <a:spcBef>
                <a:spcPts val="90"/>
              </a:spcBef>
            </a:pP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studii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domeniul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Educație;</a:t>
            </a:r>
            <a:endParaRPr sz="3200">
              <a:latin typeface="Arial"/>
              <a:cs typeface="Arial"/>
            </a:endParaRPr>
          </a:p>
          <a:p>
            <a:pPr marL="297815" indent="-285115">
              <a:lnSpc>
                <a:spcPts val="3704"/>
              </a:lnSpc>
              <a:buClr>
                <a:srgbClr val="FB1571"/>
              </a:buClr>
              <a:buSzPct val="84375"/>
              <a:buFont typeface="Arial"/>
              <a:buChar char="●"/>
              <a:tabLst>
                <a:tab pos="298450" algn="l"/>
              </a:tabLst>
            </a:pP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bursă</a:t>
            </a:r>
            <a:r>
              <a:rPr sz="3200" b="1" spc="43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majorată</a:t>
            </a:r>
            <a:r>
              <a:rPr sz="3200" b="1" spc="43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(cu</a:t>
            </a:r>
            <a:r>
              <a:rPr sz="3200" spc="43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20%</a:t>
            </a:r>
            <a:r>
              <a:rPr sz="3200" spc="43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mai</a:t>
            </a:r>
            <a:r>
              <a:rPr sz="3200" spc="43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mare</a:t>
            </a:r>
            <a:r>
              <a:rPr sz="3200" spc="43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pentru</a:t>
            </a:r>
            <a:r>
              <a:rPr sz="3200" spc="43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anul</a:t>
            </a:r>
            <a:r>
              <a:rPr sz="3200" spc="434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</a:t>
            </a:r>
            <a:r>
              <a:rPr sz="3200" spc="43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și,</a:t>
            </a:r>
            <a:endParaRPr sz="3200">
              <a:latin typeface="Arial"/>
              <a:cs typeface="Arial"/>
            </a:endParaRPr>
          </a:p>
          <a:p>
            <a:pPr marL="297815">
              <a:lnSpc>
                <a:spcPts val="3704"/>
              </a:lnSpc>
              <a:spcBef>
                <a:spcPts val="90"/>
              </a:spcBef>
            </a:pP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respecti</a:t>
            </a:r>
            <a:r>
              <a:rPr sz="3200" spc="-240" dirty="0">
                <a:solidFill>
                  <a:srgbClr val="373435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,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40%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mai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mare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anul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absolvirii);</a:t>
            </a:r>
            <a:endParaRPr sz="3200">
              <a:latin typeface="Arial"/>
              <a:cs typeface="Arial"/>
            </a:endParaRPr>
          </a:p>
          <a:p>
            <a:pPr marL="297815" indent="-285115" algn="just">
              <a:lnSpc>
                <a:spcPts val="3575"/>
              </a:lnSpc>
              <a:buClr>
                <a:srgbClr val="FB1571"/>
              </a:buClr>
              <a:buSzPct val="84375"/>
              <a:buFont typeface="Arial"/>
              <a:buChar char="●"/>
              <a:tabLst>
                <a:tab pos="298450" algn="l"/>
              </a:tabLst>
            </a:pP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redeschiderea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,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începând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anii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2017</a:t>
            </a:r>
            <a:endParaRPr sz="3200">
              <a:latin typeface="Arial"/>
              <a:cs typeface="Arial"/>
            </a:endParaRPr>
          </a:p>
          <a:p>
            <a:pPr marL="12700" algn="just">
              <a:lnSpc>
                <a:spcPts val="3704"/>
              </a:lnSpc>
            </a:pP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și</a:t>
            </a:r>
            <a:r>
              <a:rPr sz="320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2018,</a:t>
            </a:r>
            <a:r>
              <a:rPr sz="320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</a:t>
            </a:r>
            <a:r>
              <a:rPr sz="320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programelor</a:t>
            </a:r>
            <a:r>
              <a:rPr sz="3200" b="1" spc="-9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de</a:t>
            </a:r>
            <a:r>
              <a:rPr sz="3200" b="1" spc="-9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B1571"/>
                </a:solidFill>
                <a:latin typeface="Arial"/>
                <a:cs typeface="Arial"/>
              </a:rPr>
              <a:t>formare</a:t>
            </a:r>
            <a:r>
              <a:rPr sz="3200" b="1" spc="-9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profesională</a:t>
            </a:r>
            <a:r>
              <a:rPr sz="3200" spc="-8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inițială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102400"/>
              </a:lnSpc>
            </a:pPr>
            <a:r>
              <a:rPr sz="3200" spc="125" dirty="0">
                <a:solidFill>
                  <a:srgbClr val="373435"/>
                </a:solidFill>
                <a:latin typeface="Arial"/>
                <a:cs typeface="Arial"/>
              </a:rPr>
              <a:t>î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n </a:t>
            </a:r>
            <a:r>
              <a:rPr sz="3200" spc="21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373435"/>
                </a:solidFill>
                <a:latin typeface="Arial"/>
                <a:cs typeface="Arial"/>
              </a:rPr>
              <a:t>domeniu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l </a:t>
            </a:r>
            <a:r>
              <a:rPr sz="3200" spc="21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373435"/>
                </a:solidFill>
                <a:latin typeface="Arial"/>
                <a:cs typeface="Arial"/>
              </a:rPr>
              <a:t>Educați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e </a:t>
            </a:r>
            <a:r>
              <a:rPr sz="3200" spc="21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373435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3200" spc="21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373435"/>
                </a:solidFill>
                <a:latin typeface="Arial"/>
                <a:cs typeface="Arial"/>
              </a:rPr>
              <a:t>specialitățil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e </a:t>
            </a:r>
            <a:r>
              <a:rPr sz="3200" spc="21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373435"/>
                </a:solidFill>
                <a:latin typeface="Arial"/>
                <a:cs typeface="Arial"/>
              </a:rPr>
              <a:t>conducăto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r muzical, </a:t>
            </a:r>
            <a:r>
              <a:rPr sz="320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asistent </a:t>
            </a:r>
            <a:r>
              <a:rPr sz="320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 </a:t>
            </a:r>
            <a:r>
              <a:rPr sz="320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educato</a:t>
            </a:r>
            <a:r>
              <a:rPr sz="3200" spc="-175" dirty="0">
                <a:solidFill>
                  <a:srgbClr val="373435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, </a:t>
            </a:r>
            <a:r>
              <a:rPr sz="320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învățăto</a:t>
            </a:r>
            <a:r>
              <a:rPr sz="3200" spc="-180" dirty="0">
                <a:solidFill>
                  <a:srgbClr val="373435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, </a:t>
            </a:r>
            <a:r>
              <a:rPr sz="320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instructor </a:t>
            </a:r>
            <a:r>
              <a:rPr sz="320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de educație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ﬁzică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3200" spc="-3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cinci</a:t>
            </a:r>
            <a:r>
              <a:rPr sz="3200" spc="-35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73435"/>
                </a:solidFill>
                <a:latin typeface="Arial"/>
                <a:cs typeface="Arial"/>
              </a:rPr>
              <a:t>colegii.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Facilităț</a:t>
            </a:r>
            <a:r>
              <a:rPr sz="4000" spc="415" dirty="0"/>
              <a:t>i</a:t>
            </a:r>
            <a:r>
              <a:rPr sz="4000" dirty="0"/>
              <a:t>studențilo</a:t>
            </a:r>
            <a:r>
              <a:rPr sz="4000" spc="-290" dirty="0"/>
              <a:t>r</a:t>
            </a:r>
            <a:r>
              <a:rPr sz="4000" dirty="0"/>
              <a:t>,</a:t>
            </a:r>
            <a:r>
              <a:rPr sz="4000" spc="-285" dirty="0"/>
              <a:t> </a:t>
            </a:r>
            <a:r>
              <a:rPr sz="4000" dirty="0"/>
              <a:t>elevilo</a:t>
            </a:r>
            <a:r>
              <a:rPr sz="4000" spc="420" dirty="0"/>
              <a:t>r</a:t>
            </a:r>
            <a:r>
              <a:rPr sz="4000" dirty="0"/>
              <a:t>l</a:t>
            </a:r>
            <a:r>
              <a:rPr sz="4000" spc="420" dirty="0"/>
              <a:t>a</a:t>
            </a:r>
            <a:r>
              <a:rPr sz="4000" dirty="0"/>
              <a:t>admitere</a:t>
            </a:r>
            <a:endParaRPr sz="400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000" dirty="0"/>
              <a:t>l</a:t>
            </a:r>
            <a:r>
              <a:rPr sz="4000" spc="420" dirty="0"/>
              <a:t>a</a:t>
            </a:r>
            <a:r>
              <a:rPr sz="4000" dirty="0"/>
              <a:t>programel</a:t>
            </a:r>
            <a:r>
              <a:rPr sz="4000" spc="420" dirty="0"/>
              <a:t>e</a:t>
            </a:r>
            <a:r>
              <a:rPr sz="4000" dirty="0"/>
              <a:t>d</a:t>
            </a:r>
            <a:r>
              <a:rPr sz="4000" spc="420" dirty="0"/>
              <a:t>e</a:t>
            </a:r>
            <a:r>
              <a:rPr sz="4000" dirty="0"/>
              <a:t>studi</a:t>
            </a:r>
            <a:r>
              <a:rPr sz="4000" spc="409" dirty="0"/>
              <a:t>u</a:t>
            </a:r>
            <a:r>
              <a:rPr sz="4000" dirty="0"/>
              <a:t>î</a:t>
            </a:r>
            <a:r>
              <a:rPr sz="4000" spc="420" dirty="0"/>
              <a:t>n</a:t>
            </a:r>
            <a:r>
              <a:rPr sz="4000" dirty="0"/>
              <a:t>domeniul</a:t>
            </a:r>
            <a:r>
              <a:rPr sz="4000" spc="-285" dirty="0"/>
              <a:t> </a:t>
            </a:r>
            <a:r>
              <a:rPr sz="4000" dirty="0"/>
              <a:t>EDUCAȚIE: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167360"/>
          </a:xfrm>
          <a:custGeom>
            <a:avLst/>
            <a:gdLst/>
            <a:ahLst/>
            <a:cxnLst/>
            <a:rect l="l" t="t" r="r" b="b"/>
            <a:pathLst>
              <a:path w="18288000" h="13167360">
                <a:moveTo>
                  <a:pt x="0" y="0"/>
                </a:moveTo>
                <a:lnTo>
                  <a:pt x="18287996" y="0"/>
                </a:lnTo>
                <a:lnTo>
                  <a:pt x="18287996" y="13167360"/>
                </a:lnTo>
                <a:lnTo>
                  <a:pt x="0" y="13167360"/>
                </a:lnTo>
                <a:lnTo>
                  <a:pt x="0" y="0"/>
                </a:lnTo>
                <a:close/>
              </a:path>
            </a:pathLst>
          </a:custGeom>
          <a:solidFill>
            <a:srgbClr val="F7F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2051" y="5017770"/>
            <a:ext cx="5931143" cy="8149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3824" y="1866279"/>
            <a:ext cx="10283190" cy="1019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590" marR="5715" indent="-262890" algn="just">
              <a:lnSpc>
                <a:spcPct val="104299"/>
              </a:lnSpc>
              <a:buClr>
                <a:srgbClr val="FB1571"/>
              </a:buClr>
              <a:buSzPct val="83636"/>
              <a:buFont typeface="Arial"/>
              <a:buChar char="●"/>
              <a:tabLst>
                <a:tab pos="276225" algn="l"/>
              </a:tabLst>
            </a:pP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majorarea</a:t>
            </a:r>
            <a:r>
              <a:rPr sz="2750" b="1" spc="37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indemnizației</a:t>
            </a:r>
            <a:r>
              <a:rPr sz="2750" b="1" spc="37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</a:t>
            </a:r>
            <a:r>
              <a:rPr sz="2750" spc="37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tinerii</a:t>
            </a:r>
            <a:r>
              <a:rPr sz="2750" spc="37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specialiști,</a:t>
            </a:r>
            <a:r>
              <a:rPr sz="2750" spc="37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angajați</a:t>
            </a:r>
            <a:r>
              <a:rPr sz="2750" spc="3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prin repartizare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2750" spc="1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instituțiile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învățământ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2750" spc="1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anul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absolvirii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(120000 lei,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față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45000,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absolvenții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instituțiilor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 </a:t>
            </a:r>
            <a:r>
              <a:rPr sz="2750" spc="-3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învățământ superio</a:t>
            </a:r>
            <a:r>
              <a:rPr sz="2750" spc="-150" dirty="0">
                <a:solidFill>
                  <a:srgbClr val="373435"/>
                </a:solidFill>
                <a:latin typeface="Arial"/>
                <a:cs typeface="Arial"/>
              </a:rPr>
              <a:t>r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,</a:t>
            </a:r>
            <a:r>
              <a:rPr sz="2750" spc="-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și</a:t>
            </a:r>
            <a:r>
              <a:rPr sz="2750" spc="-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96000</a:t>
            </a:r>
            <a:r>
              <a:rPr sz="2750" spc="-1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lei,</a:t>
            </a:r>
            <a:r>
              <a:rPr sz="2750" spc="-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față</a:t>
            </a:r>
            <a:r>
              <a:rPr sz="2750" spc="-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36000,</a:t>
            </a:r>
            <a:r>
              <a:rPr sz="2750" spc="-1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</a:t>
            </a:r>
            <a:r>
              <a:rPr sz="2750" spc="-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absolvenții</a:t>
            </a:r>
            <a:r>
              <a:rPr sz="2750" spc="-1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instituțiilor de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învățământ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profesional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tehnic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postsecundar);</a:t>
            </a:r>
            <a:endParaRPr sz="2750">
              <a:latin typeface="Arial"/>
              <a:cs typeface="Arial"/>
            </a:endParaRPr>
          </a:p>
          <a:p>
            <a:pPr marL="274955" indent="-262255" algn="just">
              <a:lnSpc>
                <a:spcPts val="3070"/>
              </a:lnSpc>
              <a:buClr>
                <a:srgbClr val="FB1571"/>
              </a:buClr>
              <a:buSzPct val="83636"/>
              <a:buFont typeface="Arial"/>
              <a:buChar char="●"/>
              <a:tabLst>
                <a:tab pos="275590" algn="l"/>
              </a:tabLst>
            </a:pPr>
            <a:r>
              <a:rPr sz="2750" b="1" spc="15" dirty="0">
                <a:solidFill>
                  <a:srgbClr val="FB1571"/>
                </a:solidFill>
                <a:latin typeface="Arial"/>
                <a:cs typeface="Arial"/>
              </a:rPr>
              <a:t>achitare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a </a:t>
            </a:r>
            <a:r>
              <a:rPr sz="2750" b="1" spc="9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FB1571"/>
                </a:solidFill>
                <a:latin typeface="Arial"/>
                <a:cs typeface="Arial"/>
              </a:rPr>
              <a:t>lunar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ă </a:t>
            </a:r>
            <a:r>
              <a:rPr sz="2750" b="1" spc="9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a </a:t>
            </a:r>
            <a:r>
              <a:rPr sz="2750" b="1" spc="9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FB1571"/>
                </a:solidFill>
                <a:latin typeface="Arial"/>
                <a:cs typeface="Arial"/>
              </a:rPr>
              <a:t>cheltuielilo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r </a:t>
            </a:r>
            <a:r>
              <a:rPr sz="2750" b="1" spc="9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373435"/>
                </a:solidFill>
                <a:latin typeface="Arial"/>
                <a:cs typeface="Arial"/>
              </a:rPr>
              <a:t>pentr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u </a:t>
            </a:r>
            <a:r>
              <a:rPr sz="2750" spc="9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373435"/>
                </a:solidFill>
                <a:latin typeface="Arial"/>
                <a:cs typeface="Arial"/>
              </a:rPr>
              <a:t>închiriere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2750" spc="9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373435"/>
                </a:solidFill>
                <a:latin typeface="Arial"/>
                <a:cs typeface="Arial"/>
              </a:rPr>
              <a:t>spațiulu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i</a:t>
            </a:r>
            <a:endParaRPr sz="2750">
              <a:latin typeface="Arial"/>
              <a:cs typeface="Arial"/>
            </a:endParaRPr>
          </a:p>
          <a:p>
            <a:pPr marL="274955" algn="just">
              <a:lnSpc>
                <a:spcPts val="3185"/>
              </a:lnSpc>
              <a:spcBef>
                <a:spcPts val="140"/>
              </a:spcBef>
            </a:pP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locativ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și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consumul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energie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termică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și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electrică;</a:t>
            </a:r>
            <a:endParaRPr sz="2750">
              <a:latin typeface="Arial"/>
              <a:cs typeface="Arial"/>
            </a:endParaRPr>
          </a:p>
          <a:p>
            <a:pPr marL="275590" indent="-262890" algn="just">
              <a:lnSpc>
                <a:spcPts val="3185"/>
              </a:lnSpc>
              <a:buClr>
                <a:srgbClr val="FB1571"/>
              </a:buClr>
              <a:buSzPct val="83636"/>
              <a:buFont typeface="Arial"/>
              <a:buChar char="●"/>
              <a:tabLst>
                <a:tab pos="276225" algn="l"/>
              </a:tabLst>
            </a:pP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reducerea </a:t>
            </a:r>
            <a:r>
              <a:rPr sz="2750" b="1" spc="-22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normei </a:t>
            </a:r>
            <a:r>
              <a:rPr sz="2750" b="1" spc="-22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didactice </a:t>
            </a:r>
            <a:r>
              <a:rPr sz="2750" b="1" spc="-225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la </a:t>
            </a:r>
            <a:r>
              <a:rPr sz="275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75% </a:t>
            </a:r>
            <a:r>
              <a:rPr sz="275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 </a:t>
            </a:r>
            <a:r>
              <a:rPr sz="275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cadrele </a:t>
            </a:r>
            <a:r>
              <a:rPr sz="2750" spc="-22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didactice</a:t>
            </a:r>
            <a:endParaRPr sz="2750">
              <a:latin typeface="Arial"/>
              <a:cs typeface="Arial"/>
            </a:endParaRPr>
          </a:p>
          <a:p>
            <a:pPr marL="275590" marR="5715" algn="just">
              <a:lnSpc>
                <a:spcPct val="104299"/>
              </a:lnSpc>
            </a:pP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tinere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din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instituțiile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învățământ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general,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păstrarea</a:t>
            </a:r>
            <a:r>
              <a:rPr sz="2750" spc="-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salariului de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funcție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(în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loc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35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ore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săptămână,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aceștia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vor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activa</a:t>
            </a:r>
            <a:r>
              <a:rPr sz="2750" spc="1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27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ore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,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respecti</a:t>
            </a:r>
            <a:r>
              <a:rPr sz="2750" spc="-145" dirty="0">
                <a:solidFill>
                  <a:srgbClr val="373435"/>
                </a:solidFill>
                <a:latin typeface="Arial"/>
                <a:cs typeface="Arial"/>
              </a:rPr>
              <a:t>v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,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reducere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norme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i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didactic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d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l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1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8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l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2750" spc="1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60" dirty="0">
                <a:solidFill>
                  <a:srgbClr val="373435"/>
                </a:solidFill>
                <a:latin typeface="Arial"/>
                <a:cs typeface="Arial"/>
              </a:rPr>
              <a:t>1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4 ore/săptămână);</a:t>
            </a:r>
            <a:endParaRPr sz="2750">
              <a:latin typeface="Arial"/>
              <a:cs typeface="Arial"/>
            </a:endParaRPr>
          </a:p>
          <a:p>
            <a:pPr marL="275590" indent="-262890" algn="just">
              <a:lnSpc>
                <a:spcPts val="3070"/>
              </a:lnSpc>
              <a:buClr>
                <a:srgbClr val="FB1571"/>
              </a:buClr>
              <a:buSzPct val="83636"/>
              <a:buFont typeface="Arial"/>
              <a:buChar char="●"/>
              <a:tabLst>
                <a:tab pos="276225" algn="l"/>
              </a:tabLst>
            </a:pP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încurajarea</a:t>
            </a:r>
            <a:r>
              <a:rPr sz="2750" b="1" spc="7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și</a:t>
            </a:r>
            <a:r>
              <a:rPr sz="2750" b="1" spc="7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susținerea</a:t>
            </a:r>
            <a:r>
              <a:rPr sz="2750" b="1" spc="7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tinerilor</a:t>
            </a:r>
            <a:r>
              <a:rPr sz="2750" spc="7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specialiști</a:t>
            </a:r>
            <a:r>
              <a:rPr sz="2750" spc="7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</a:t>
            </a:r>
            <a:r>
              <a:rPr sz="2750" spc="7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dezvoltarea</a:t>
            </a:r>
            <a:endParaRPr sz="2750">
              <a:latin typeface="Arial"/>
              <a:cs typeface="Arial"/>
            </a:endParaRPr>
          </a:p>
          <a:p>
            <a:pPr marL="274955" marR="5715" algn="just">
              <a:lnSpc>
                <a:spcPct val="104299"/>
              </a:lnSpc>
            </a:pP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pro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f</a:t>
            </a:r>
            <a:r>
              <a:rPr sz="2750" spc="10" dirty="0">
                <a:solidFill>
                  <a:srgbClr val="373435"/>
                </a:solidFill>
                <a:latin typeface="Arial"/>
                <a:cs typeface="Arial"/>
              </a:rPr>
              <a:t>e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sional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ă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con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</a:t>
            </a:r>
            <a:r>
              <a:rPr sz="2750" spc="10" dirty="0">
                <a:solidFill>
                  <a:srgbClr val="373435"/>
                </a:solidFill>
                <a:latin typeface="Arial"/>
                <a:cs typeface="Arial"/>
              </a:rPr>
              <a:t>i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nu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ă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pri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n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posibili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</a:t>
            </a:r>
            <a:r>
              <a:rPr sz="2750" spc="10" dirty="0">
                <a:solidFill>
                  <a:srgbClr val="373435"/>
                </a:solidFill>
                <a:latin typeface="Arial"/>
                <a:cs typeface="Arial"/>
              </a:rPr>
              <a:t>a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</a:t>
            </a:r>
            <a:r>
              <a:rPr sz="2750" spc="10" dirty="0">
                <a:solidFill>
                  <a:srgbClr val="373435"/>
                </a:solidFill>
                <a:latin typeface="Arial"/>
                <a:cs typeface="Arial"/>
              </a:rPr>
              <a:t>e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d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acced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l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 </a:t>
            </a:r>
            <a:r>
              <a:rPr sz="2750" spc="8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373435"/>
                </a:solidFill>
                <a:latin typeface="Arial"/>
                <a:cs typeface="Arial"/>
              </a:rPr>
              <a:t>gra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 didactic:</a:t>
            </a:r>
            <a:r>
              <a:rPr sz="2750" spc="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după</a:t>
            </a:r>
            <a:r>
              <a:rPr sz="2750" spc="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doi</a:t>
            </a:r>
            <a:r>
              <a:rPr sz="2750" spc="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ani</a:t>
            </a:r>
            <a:r>
              <a:rPr sz="2750" spc="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la</a:t>
            </a:r>
            <a:r>
              <a:rPr sz="2750" spc="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încadrarea</a:t>
            </a:r>
            <a:r>
              <a:rPr sz="2750" spc="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2750" spc="14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câmpul</a:t>
            </a:r>
            <a:r>
              <a:rPr sz="2750" spc="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muncii,</a:t>
            </a:r>
            <a:r>
              <a:rPr sz="2750" spc="1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 deținătorii</a:t>
            </a:r>
            <a:r>
              <a:rPr sz="2750" spc="16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diplomei</a:t>
            </a:r>
            <a:r>
              <a:rPr sz="2750" spc="16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licență,</a:t>
            </a:r>
            <a:r>
              <a:rPr sz="2750" spc="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și</a:t>
            </a:r>
            <a:r>
              <a:rPr sz="2750" spc="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după</a:t>
            </a:r>
            <a:r>
              <a:rPr sz="2750" spc="16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un</a:t>
            </a:r>
            <a:r>
              <a:rPr sz="2750" spc="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an</a:t>
            </a:r>
            <a:r>
              <a:rPr sz="2750" spc="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–</a:t>
            </a:r>
            <a:r>
              <a:rPr sz="2750" spc="16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pentru</a:t>
            </a:r>
            <a:r>
              <a:rPr sz="2750" spc="16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deținătorii diplomei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master;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accederea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la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gradul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didactic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doi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aduce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sine avansarea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5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clase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grila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salarizare;</a:t>
            </a:r>
            <a:endParaRPr sz="2750">
              <a:latin typeface="Arial"/>
              <a:cs typeface="Arial"/>
            </a:endParaRPr>
          </a:p>
          <a:p>
            <a:pPr marL="274955" indent="-262255" algn="just">
              <a:lnSpc>
                <a:spcPts val="3070"/>
              </a:lnSpc>
              <a:buClr>
                <a:srgbClr val="FB1571"/>
              </a:buClr>
              <a:buSzPct val="83636"/>
              <a:buFont typeface="Arial"/>
              <a:buChar char="●"/>
              <a:tabLst>
                <a:tab pos="275590" algn="l"/>
              </a:tabLst>
            </a:pP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dreptul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beneﬁcia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Programul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„Prima</a:t>
            </a:r>
            <a:r>
              <a:rPr sz="2750" b="1" spc="-9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casă</a:t>
            </a:r>
            <a:r>
              <a:rPr sz="2750" b="1" spc="-9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2”</a:t>
            </a:r>
            <a:r>
              <a:rPr sz="2750" b="1" spc="-9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după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12</a:t>
            </a:r>
            <a:r>
              <a:rPr sz="2750" spc="-9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luni</a:t>
            </a:r>
            <a:endParaRPr sz="2750">
              <a:latin typeface="Arial"/>
              <a:cs typeface="Arial"/>
            </a:endParaRPr>
          </a:p>
          <a:p>
            <a:pPr marL="274955" marR="6350" algn="just">
              <a:lnSpc>
                <a:spcPct val="104299"/>
              </a:lnSpc>
            </a:pP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muncă,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dacă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activează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cadrul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unei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instituții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învățământ</a:t>
            </a:r>
            <a:r>
              <a:rPr sz="2750" spc="-25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 stat;</a:t>
            </a:r>
            <a:endParaRPr sz="2750">
              <a:latin typeface="Arial"/>
              <a:cs typeface="Arial"/>
            </a:endParaRPr>
          </a:p>
          <a:p>
            <a:pPr marL="274955" indent="-262255" algn="just">
              <a:lnSpc>
                <a:spcPts val="3070"/>
              </a:lnSpc>
              <a:buClr>
                <a:srgbClr val="FB1571"/>
              </a:buClr>
              <a:buSzPct val="83636"/>
              <a:buFont typeface="Arial"/>
              <a:buChar char="●"/>
              <a:tabLst>
                <a:tab pos="275590" algn="l"/>
              </a:tabLst>
            </a:pP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la nivel de</a:t>
            </a:r>
            <a:r>
              <a:rPr sz="2750" spc="-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B1571"/>
                </a:solidFill>
                <a:latin typeface="Arial"/>
                <a:cs typeface="Arial"/>
              </a:rPr>
              <a:t>autorități publice locale</a:t>
            </a:r>
            <a:r>
              <a:rPr sz="2750" b="1" spc="-10" dirty="0">
                <a:solidFill>
                  <a:srgbClr val="FB1571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se fac și alte înlesniri pentru</a:t>
            </a:r>
            <a:endParaRPr sz="2750">
              <a:latin typeface="Arial"/>
              <a:cs typeface="Arial"/>
            </a:endParaRPr>
          </a:p>
          <a:p>
            <a:pPr marL="274955" marR="6350" algn="just">
              <a:lnSpc>
                <a:spcPct val="104299"/>
              </a:lnSpc>
            </a:pP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tinerii 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specialiști, 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 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exemplu: 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unele 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primării 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achită 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deplasarea spre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și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de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la</a:t>
            </a:r>
            <a:r>
              <a:rPr sz="2750" spc="-31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școală</a:t>
            </a:r>
            <a:r>
              <a:rPr sz="2750" spc="-30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373435"/>
                </a:solidFill>
                <a:latin typeface="Arial"/>
                <a:cs typeface="Arial"/>
              </a:rPr>
              <a:t>etc.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4097" y="371988"/>
            <a:ext cx="8500745" cy="10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Facilităț</a:t>
            </a:r>
            <a:r>
              <a:rPr sz="3600" spc="375" dirty="0">
                <a:solidFill>
                  <a:srgbClr val="236FB4"/>
                </a:solidFill>
                <a:latin typeface="Impact"/>
                <a:cs typeface="Impact"/>
              </a:rPr>
              <a:t>i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tinerilo</a:t>
            </a:r>
            <a:r>
              <a:rPr sz="3600" spc="375" dirty="0">
                <a:solidFill>
                  <a:srgbClr val="236FB4"/>
                </a:solidFill>
                <a:latin typeface="Impact"/>
                <a:cs typeface="Impact"/>
              </a:rPr>
              <a:t>r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specialișt</a:t>
            </a:r>
            <a:r>
              <a:rPr sz="3600" spc="375" dirty="0">
                <a:solidFill>
                  <a:srgbClr val="236FB4"/>
                </a:solidFill>
                <a:latin typeface="Impact"/>
                <a:cs typeface="Impact"/>
              </a:rPr>
              <a:t>i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d</a:t>
            </a:r>
            <a:r>
              <a:rPr sz="3600" spc="375" dirty="0">
                <a:solidFill>
                  <a:srgbClr val="236FB4"/>
                </a:solidFill>
                <a:latin typeface="Impact"/>
                <a:cs typeface="Impact"/>
              </a:rPr>
              <a:t>e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l</a:t>
            </a:r>
            <a:r>
              <a:rPr sz="3600" spc="380" dirty="0">
                <a:solidFill>
                  <a:srgbClr val="236FB4"/>
                </a:solidFill>
                <a:latin typeface="Impact"/>
                <a:cs typeface="Impact"/>
              </a:rPr>
              <a:t>a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programele d</a:t>
            </a:r>
            <a:r>
              <a:rPr sz="3600" spc="375" dirty="0">
                <a:solidFill>
                  <a:srgbClr val="236FB4"/>
                </a:solidFill>
                <a:latin typeface="Impact"/>
                <a:cs typeface="Impact"/>
              </a:rPr>
              <a:t>e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studi</a:t>
            </a:r>
            <a:r>
              <a:rPr sz="3600" spc="370" dirty="0">
                <a:solidFill>
                  <a:srgbClr val="236FB4"/>
                </a:solidFill>
                <a:latin typeface="Impact"/>
                <a:cs typeface="Impact"/>
              </a:rPr>
              <a:t>u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î</a:t>
            </a:r>
            <a:r>
              <a:rPr sz="3600" spc="380" dirty="0">
                <a:solidFill>
                  <a:srgbClr val="236FB4"/>
                </a:solidFill>
                <a:latin typeface="Impact"/>
                <a:cs typeface="Impact"/>
              </a:rPr>
              <a:t>n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domeniul</a:t>
            </a:r>
            <a:r>
              <a:rPr sz="3600" spc="-260" dirty="0">
                <a:solidFill>
                  <a:srgbClr val="236FB4"/>
                </a:solidFill>
                <a:latin typeface="Impact"/>
                <a:cs typeface="Impact"/>
              </a:rPr>
              <a:t> </a:t>
            </a:r>
            <a:r>
              <a:rPr sz="3600" dirty="0">
                <a:solidFill>
                  <a:srgbClr val="236FB4"/>
                </a:solidFill>
                <a:latin typeface="Impact"/>
                <a:cs typeface="Impact"/>
              </a:rPr>
              <a:t>EDUCAȚIE: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043557" y="591541"/>
            <a:ext cx="2087841" cy="227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86936" y="2909570"/>
            <a:ext cx="153035" cy="66040"/>
          </a:xfrm>
          <a:custGeom>
            <a:avLst/>
            <a:gdLst/>
            <a:ahLst/>
            <a:cxnLst/>
            <a:rect l="l" t="t" r="r" b="b"/>
            <a:pathLst>
              <a:path w="153034" h="66039">
                <a:moveTo>
                  <a:pt x="0" y="66040"/>
                </a:moveTo>
                <a:lnTo>
                  <a:pt x="152653" y="66040"/>
                </a:lnTo>
                <a:lnTo>
                  <a:pt x="152653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430" y="585470"/>
            <a:ext cx="80645" cy="2324100"/>
          </a:xfrm>
          <a:custGeom>
            <a:avLst/>
            <a:gdLst/>
            <a:ahLst/>
            <a:cxnLst/>
            <a:rect l="l" t="t" r="r" b="b"/>
            <a:pathLst>
              <a:path w="80644" h="2324100">
                <a:moveTo>
                  <a:pt x="0" y="2324100"/>
                </a:moveTo>
                <a:lnTo>
                  <a:pt x="80161" y="2324100"/>
                </a:lnTo>
                <a:lnTo>
                  <a:pt x="80161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86936" y="520700"/>
            <a:ext cx="153035" cy="64769"/>
          </a:xfrm>
          <a:custGeom>
            <a:avLst/>
            <a:gdLst/>
            <a:ahLst/>
            <a:cxnLst/>
            <a:rect l="l" t="t" r="r" b="b"/>
            <a:pathLst>
              <a:path w="153034" h="64770">
                <a:moveTo>
                  <a:pt x="0" y="64770"/>
                </a:moveTo>
                <a:lnTo>
                  <a:pt x="152653" y="64770"/>
                </a:lnTo>
                <a:lnTo>
                  <a:pt x="152653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63688" y="2909570"/>
            <a:ext cx="153670" cy="66040"/>
          </a:xfrm>
          <a:custGeom>
            <a:avLst/>
            <a:gdLst/>
            <a:ahLst/>
            <a:cxnLst/>
            <a:rect l="l" t="t" r="r" b="b"/>
            <a:pathLst>
              <a:path w="153669" h="66039">
                <a:moveTo>
                  <a:pt x="0" y="66040"/>
                </a:moveTo>
                <a:lnTo>
                  <a:pt x="153511" y="66040"/>
                </a:lnTo>
                <a:lnTo>
                  <a:pt x="153511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63688" y="585470"/>
            <a:ext cx="79375" cy="2324100"/>
          </a:xfrm>
          <a:custGeom>
            <a:avLst/>
            <a:gdLst/>
            <a:ahLst/>
            <a:cxnLst/>
            <a:rect l="l" t="t" r="r" b="b"/>
            <a:pathLst>
              <a:path w="79375" h="2324100">
                <a:moveTo>
                  <a:pt x="0" y="2324100"/>
                </a:moveTo>
                <a:lnTo>
                  <a:pt x="79315" y="2324100"/>
                </a:lnTo>
                <a:lnTo>
                  <a:pt x="79315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63688" y="520700"/>
            <a:ext cx="153670" cy="64769"/>
          </a:xfrm>
          <a:custGeom>
            <a:avLst/>
            <a:gdLst/>
            <a:ahLst/>
            <a:cxnLst/>
            <a:rect l="l" t="t" r="r" b="b"/>
            <a:pathLst>
              <a:path w="153669" h="64770">
                <a:moveTo>
                  <a:pt x="0" y="64770"/>
                </a:moveTo>
                <a:lnTo>
                  <a:pt x="153511" y="64770"/>
                </a:lnTo>
                <a:lnTo>
                  <a:pt x="153511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167360"/>
          </a:xfrm>
          <a:custGeom>
            <a:avLst/>
            <a:gdLst/>
            <a:ahLst/>
            <a:cxnLst/>
            <a:rect l="l" t="t" r="r" b="b"/>
            <a:pathLst>
              <a:path w="18288000" h="13167360">
                <a:moveTo>
                  <a:pt x="0" y="0"/>
                </a:moveTo>
                <a:lnTo>
                  <a:pt x="18287996" y="0"/>
                </a:lnTo>
                <a:lnTo>
                  <a:pt x="18287996" y="13167360"/>
                </a:lnTo>
                <a:lnTo>
                  <a:pt x="0" y="13167360"/>
                </a:lnTo>
                <a:lnTo>
                  <a:pt x="0" y="0"/>
                </a:lnTo>
                <a:close/>
              </a:path>
            </a:pathLst>
          </a:custGeom>
          <a:solidFill>
            <a:srgbClr val="DCE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18531" y="7166779"/>
            <a:ext cx="6452337" cy="5787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3031" y="1801903"/>
            <a:ext cx="9809480" cy="1048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8080">
              <a:lnSpc>
                <a:spcPts val="2980"/>
              </a:lnSpc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Pentru a beneﬁcia de indemnizație trebuie să faceți următoarele: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174625">
              <a:lnSpc>
                <a:spcPts val="2980"/>
              </a:lnSpc>
              <a:buClr>
                <a:srgbClr val="FB1571"/>
              </a:buClr>
              <a:buFont typeface="Arial"/>
              <a:buAutoNum type="arabicPeriod"/>
              <a:tabLst>
                <a:tab pos="436880" algn="l"/>
              </a:tabLst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Participați, în cadrul universității/colegiului dvs., în procesul de repartizare nominală a absolvenților pentru a obține</a:t>
            </a:r>
            <a:r>
              <a:rPr sz="3000" spc="-16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Adeverința de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plasare în câmpul muncii.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344170">
              <a:lnSpc>
                <a:spcPts val="2980"/>
              </a:lnSpc>
              <a:buClr>
                <a:srgbClr val="FB1571"/>
              </a:buClr>
              <a:buFont typeface="Arial"/>
              <a:buAutoNum type="arabicPeriod" startAt="2"/>
              <a:tabLst>
                <a:tab pos="415290" algn="l"/>
              </a:tabLst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Adeverința de plasare în câmpul muncii se eliberează de către Comisia de repartizare din instituția de învățământ în care ați făcut</a:t>
            </a:r>
            <a:endParaRPr sz="3000">
              <a:latin typeface="Arial"/>
              <a:cs typeface="Arial"/>
            </a:endParaRPr>
          </a:p>
          <a:p>
            <a:pPr marL="12700" marR="1318260">
              <a:lnSpc>
                <a:spcPts val="2980"/>
              </a:lnSpc>
              <a:spcBef>
                <a:spcPts val="370"/>
              </a:spcBef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studiile și reprezintă temeiul legal de angajare prin repartizare a tânărului specialist.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323215" algn="just">
              <a:lnSpc>
                <a:spcPts val="2980"/>
              </a:lnSpc>
              <a:buClr>
                <a:srgbClr val="FB1571"/>
              </a:buClr>
              <a:buFont typeface="Arial"/>
              <a:buAutoNum type="arabicPeriod" startAt="3"/>
              <a:tabLst>
                <a:tab pos="436880" algn="l"/>
              </a:tabLst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Cu</a:t>
            </a:r>
            <a:r>
              <a:rPr sz="3000" spc="-17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Adeverința de plasare în câmpul muncii mergeți în instituția de învățământ în care ați fost repartizat (cadrul legal nu prevede excepții).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FB1571"/>
              </a:buClr>
              <a:buFont typeface="Arial"/>
              <a:buAutoNum type="arabicPeriod" startAt="3"/>
            </a:pPr>
            <a:endParaRPr sz="3200">
              <a:latin typeface="Times New Roman"/>
              <a:cs typeface="Times New Roman"/>
            </a:endParaRPr>
          </a:p>
          <a:p>
            <a:pPr marL="12700" marR="598170">
              <a:lnSpc>
                <a:spcPts val="2980"/>
              </a:lnSpc>
              <a:buClr>
                <a:srgbClr val="FB1571"/>
              </a:buClr>
              <a:buFont typeface="Arial"/>
              <a:buAutoNum type="arabicPeriod" startAt="3"/>
              <a:tabLst>
                <a:tab pos="436880" algn="l"/>
              </a:tabLst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Încheiați cu directorul instituției de învățământ/angajatorul Contractul individual de muncă pentru tinerii specialiști, obținând dreptul de salariat.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B1571"/>
              </a:buClr>
              <a:buFont typeface="Arial"/>
              <a:buAutoNum type="arabicPeriod" startAt="3"/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buClr>
                <a:srgbClr val="FB1571"/>
              </a:buClr>
              <a:buFont typeface="Arial"/>
              <a:buAutoNum type="arabicPeriod" startAt="3"/>
              <a:tabLst>
                <a:tab pos="436880" algn="l"/>
                <a:tab pos="2765425" algn="l"/>
              </a:tabLst>
            </a:pPr>
            <a:r>
              <a:rPr sz="3000" dirty="0">
                <a:solidFill>
                  <a:srgbClr val="373435"/>
                </a:solidFill>
                <a:latin typeface="Arial"/>
                <a:cs typeface="Arial"/>
              </a:rPr>
              <a:t>Pentru achitarea indemnizației, instituția de învățământ, în care ați fost angajat, pregătește pachetul de acte, pe care îl prezintă	rganului local de specialitate în domeniul învățământului.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43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dirty="0"/>
              <a:t>Nota Bene!</a:t>
            </a:r>
          </a:p>
        </p:txBody>
      </p:sp>
      <p:sp>
        <p:nvSpPr>
          <p:cNvPr id="6" name="object 6"/>
          <p:cNvSpPr/>
          <p:nvPr/>
        </p:nvSpPr>
        <p:spPr>
          <a:xfrm>
            <a:off x="15043557" y="591541"/>
            <a:ext cx="2087841" cy="227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86936" y="2909570"/>
            <a:ext cx="153035" cy="66040"/>
          </a:xfrm>
          <a:custGeom>
            <a:avLst/>
            <a:gdLst/>
            <a:ahLst/>
            <a:cxnLst/>
            <a:rect l="l" t="t" r="r" b="b"/>
            <a:pathLst>
              <a:path w="153034" h="66039">
                <a:moveTo>
                  <a:pt x="0" y="66040"/>
                </a:moveTo>
                <a:lnTo>
                  <a:pt x="152653" y="66040"/>
                </a:lnTo>
                <a:lnTo>
                  <a:pt x="152653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430" y="585470"/>
            <a:ext cx="80645" cy="2324100"/>
          </a:xfrm>
          <a:custGeom>
            <a:avLst/>
            <a:gdLst/>
            <a:ahLst/>
            <a:cxnLst/>
            <a:rect l="l" t="t" r="r" b="b"/>
            <a:pathLst>
              <a:path w="80644" h="2324100">
                <a:moveTo>
                  <a:pt x="0" y="2324100"/>
                </a:moveTo>
                <a:lnTo>
                  <a:pt x="80161" y="2324100"/>
                </a:lnTo>
                <a:lnTo>
                  <a:pt x="80161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86936" y="520700"/>
            <a:ext cx="153035" cy="64769"/>
          </a:xfrm>
          <a:custGeom>
            <a:avLst/>
            <a:gdLst/>
            <a:ahLst/>
            <a:cxnLst/>
            <a:rect l="l" t="t" r="r" b="b"/>
            <a:pathLst>
              <a:path w="153034" h="64770">
                <a:moveTo>
                  <a:pt x="0" y="64770"/>
                </a:moveTo>
                <a:lnTo>
                  <a:pt x="152653" y="64770"/>
                </a:lnTo>
                <a:lnTo>
                  <a:pt x="152653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63688" y="2909570"/>
            <a:ext cx="153670" cy="66040"/>
          </a:xfrm>
          <a:custGeom>
            <a:avLst/>
            <a:gdLst/>
            <a:ahLst/>
            <a:cxnLst/>
            <a:rect l="l" t="t" r="r" b="b"/>
            <a:pathLst>
              <a:path w="153669" h="66039">
                <a:moveTo>
                  <a:pt x="0" y="66040"/>
                </a:moveTo>
                <a:lnTo>
                  <a:pt x="153511" y="66040"/>
                </a:lnTo>
                <a:lnTo>
                  <a:pt x="153511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63688" y="585470"/>
            <a:ext cx="79375" cy="2324100"/>
          </a:xfrm>
          <a:custGeom>
            <a:avLst/>
            <a:gdLst/>
            <a:ahLst/>
            <a:cxnLst/>
            <a:rect l="l" t="t" r="r" b="b"/>
            <a:pathLst>
              <a:path w="79375" h="2324100">
                <a:moveTo>
                  <a:pt x="0" y="2324100"/>
                </a:moveTo>
                <a:lnTo>
                  <a:pt x="79315" y="2324100"/>
                </a:lnTo>
                <a:lnTo>
                  <a:pt x="79315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63688" y="520700"/>
            <a:ext cx="153670" cy="64769"/>
          </a:xfrm>
          <a:custGeom>
            <a:avLst/>
            <a:gdLst/>
            <a:ahLst/>
            <a:cxnLst/>
            <a:rect l="l" t="t" r="r" b="b"/>
            <a:pathLst>
              <a:path w="153669" h="64770">
                <a:moveTo>
                  <a:pt x="0" y="64770"/>
                </a:moveTo>
                <a:lnTo>
                  <a:pt x="153511" y="64770"/>
                </a:lnTo>
                <a:lnTo>
                  <a:pt x="153511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FB157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608</Words>
  <Application>Microsoft Office PowerPoint</Application>
  <PresentationFormat>Произвольный</PresentationFormat>
  <Paragraphs>47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Times New Roman</vt:lpstr>
      <vt:lpstr>Office Theme</vt:lpstr>
      <vt:lpstr>Презентация PowerPoint</vt:lpstr>
      <vt:lpstr>Dragi elevi, studenți,</vt:lpstr>
      <vt:lpstr>Facilitățistudenților, elevilorlaadmitere laprogrameledestudiuîndomeniul EDUCAȚIE:</vt:lpstr>
      <vt:lpstr>Презентация PowerPoint</vt:lpstr>
      <vt:lpstr>Nota Bene!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Vreau sa devin pedagog.cdr</dc:title>
  <dc:creator>Administrator</dc:creator>
  <cp:lastModifiedBy>Cutasevici Angela</cp:lastModifiedBy>
  <cp:revision>2</cp:revision>
  <dcterms:created xsi:type="dcterms:W3CDTF">2019-03-26T13:53:41Z</dcterms:created>
  <dcterms:modified xsi:type="dcterms:W3CDTF">2019-03-26T15:39:18Z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2019-03-25T00:00:00Z</vt:filetime>
  </property>
  <property fmtid="{D5CDD505-2E9C-101B-9397-08002B2CF9AE}" pid="3" name="LastSaved">
    <vt:filetime>2019-03-26T00:00:00Z</vt:filetime>
  </property>
</Properties>
</file>