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8" r:id="rId3"/>
    <p:sldId id="282" r:id="rId4"/>
    <p:sldId id="281" r:id="rId5"/>
    <p:sldId id="279" r:id="rId6"/>
    <p:sldId id="280" r:id="rId7"/>
    <p:sldId id="258" r:id="rId8"/>
    <p:sldId id="286" r:id="rId9"/>
    <p:sldId id="296" r:id="rId10"/>
    <p:sldId id="299" r:id="rId11"/>
    <p:sldId id="284" r:id="rId12"/>
    <p:sldId id="287" r:id="rId13"/>
    <p:sldId id="288" r:id="rId14"/>
    <p:sldId id="261" r:id="rId15"/>
    <p:sldId id="290" r:id="rId16"/>
    <p:sldId id="292" r:id="rId17"/>
    <p:sldId id="294" r:id="rId18"/>
    <p:sldId id="262" r:id="rId19"/>
    <p:sldId id="293" r:id="rId20"/>
    <p:sldId id="267" r:id="rId21"/>
    <p:sldId id="268" r:id="rId22"/>
    <p:sldId id="265" r:id="rId23"/>
    <p:sldId id="274" r:id="rId24"/>
    <p:sldId id="275" r:id="rId25"/>
    <p:sldId id="2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14" autoAdjust="0"/>
  </p:normalViewPr>
  <p:slideViewPr>
    <p:cSldViewPr snapToGrid="0">
      <p:cViewPr varScale="1">
        <p:scale>
          <a:sx n="79" d="100"/>
          <a:sy n="79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2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17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ACC6-D7A8-412A-B18B-7E3347AC413D}" type="slidenum">
              <a:rPr lang="ro-RO" altLang="en-US"/>
              <a:pPr>
                <a:defRPr/>
              </a:pPr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16888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6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3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8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E49A-0C1B-4938-A744-C40FEB90021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6EC1-3039-484E-B1D8-D965B95E7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84217" y="2147455"/>
            <a:ext cx="8049491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o-MD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 managerial pentru funcția de director al Institutului de Istorie </a:t>
            </a:r>
          </a:p>
          <a:p>
            <a:pPr algn="ctr"/>
            <a:r>
              <a:rPr lang="ro-MD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perioada 2020 – 2023</a:t>
            </a:r>
          </a:p>
          <a:p>
            <a:pPr algn="ctr"/>
            <a:endParaRPr lang="ro-MD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o-MD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o-MD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Silvia </a:t>
            </a:r>
            <a:r>
              <a:rPr lang="ro-MD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CORLOTEANU</a:t>
            </a:r>
            <a:r>
              <a:rPr lang="ro-MD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conf. univ. dr., </a:t>
            </a:r>
          </a:p>
          <a:p>
            <a:pPr algn="ctr"/>
            <a:r>
              <a:rPr lang="ro-MD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 științific</a:t>
            </a:r>
          </a:p>
          <a:p>
            <a:pPr algn="ctr"/>
            <a:endParaRPr lang="ro-MD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o-MD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Chișinău, 9 decembrie 2019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251982"/>
            <a:ext cx="3406173" cy="15491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709" y="391032"/>
            <a:ext cx="1898073" cy="185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2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o-MD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ro-MD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br>
              <a:rPr lang="ro-MD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(puncte tari)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7" y="1690688"/>
            <a:ext cx="11639227" cy="5167312"/>
          </a:xfrm>
        </p:spPr>
        <p:txBody>
          <a:bodyPr>
            <a:normAutofit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ctivitățile Institutului de Istorie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</a:t>
            </a:r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capitalul uman calificat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cercetători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științifici, rezultatele cărora au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vizibilit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națională și internațională</a:t>
            </a:r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eficiența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parteneriate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încheiate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de profil/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superior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țară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străinătate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funcționalitatea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biblioteci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oragnizate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forțe proprii în cadrul institutului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evenimente științifice naționale și internaționale</a:t>
            </a:r>
          </a:p>
          <a:p>
            <a:pPr>
              <a:defRPr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pregătirea cadrelor de înaltă calificare prin doctorat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postdoctorat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deschiderea pentru colaborări cu instituții naționale și internaționale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01096"/>
          </a:xfrm>
        </p:spPr>
        <p:txBody>
          <a:bodyPr/>
          <a:lstStyle/>
          <a:p>
            <a:pPr algn="ctr"/>
            <a:r>
              <a:rPr lang="ro-MD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ro-MD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br>
              <a:rPr lang="ro-MD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(puncte slabe)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1401097"/>
            <a:ext cx="11763214" cy="5456903"/>
          </a:xfrm>
        </p:spPr>
        <p:txBody>
          <a:bodyPr>
            <a:noAutofit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umărul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insuficient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angajați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(moștenit),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numărul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funcții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organigram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deceniile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anterioare</a:t>
            </a:r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demotivat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redus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salarizării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posibilitățile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deplasare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țară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străinătate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reuniuni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internaționale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gradul redus de mobilitate al cercetătorilor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insuficiența de cadre tinere/fluctuația tinerilor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umărul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aibă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adresabilitate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publicului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o-RO" dirty="0">
                <a:latin typeface="Times New Roman" pitchFamily="18" charset="0"/>
              </a:rPr>
              <a:t>c</a:t>
            </a:r>
            <a:r>
              <a:rPr lang="en-US" dirty="0" err="1">
                <a:latin typeface="Times New Roman" pitchFamily="18" charset="0"/>
              </a:rPr>
              <a:t>onexiunea</a:t>
            </a:r>
            <a:r>
              <a:rPr lang="en-US" dirty="0">
                <a:latin typeface="Times New Roman" pitchFamily="18" charset="0"/>
              </a:rPr>
              <a:t> slab</a:t>
            </a:r>
            <a:r>
              <a:rPr lang="ro-RO" dirty="0">
                <a:latin typeface="Times New Roman" pitchFamily="18" charset="0"/>
              </a:rPr>
              <a:t>ă dintre știința </a:t>
            </a:r>
            <a:r>
              <a:rPr lang="ro-RO" i="1" dirty="0">
                <a:latin typeface="Times New Roman" pitchFamily="18" charset="0"/>
              </a:rPr>
              <a:t>Istoria</a:t>
            </a:r>
            <a:r>
              <a:rPr lang="ro-RO" dirty="0">
                <a:latin typeface="Times New Roman" pitchFamily="18" charset="0"/>
              </a:rPr>
              <a:t> și mediul de afaceri, </a:t>
            </a:r>
            <a:r>
              <a:rPr lang="ro-RO" dirty="0" err="1">
                <a:latin typeface="Times New Roman" pitchFamily="18" charset="0"/>
              </a:rPr>
              <a:t>autorităţile</a:t>
            </a:r>
            <a:r>
              <a:rPr lang="ro-RO" dirty="0">
                <a:latin typeface="Times New Roman" pitchFamily="18" charset="0"/>
              </a:rPr>
              <a:t> publice la diferite nivele,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slaba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o-RO" dirty="0" err="1">
                <a:latin typeface="Times New Roman" pitchFamily="18" charset="0"/>
              </a:rPr>
              <a:t>colabor</a:t>
            </a:r>
            <a:r>
              <a:rPr lang="en-US" dirty="0">
                <a:latin typeface="Times New Roman" pitchFamily="18" charset="0"/>
              </a:rPr>
              <a:t>are a </a:t>
            </a:r>
            <a:r>
              <a:rPr lang="ro-RO" dirty="0">
                <a:latin typeface="Times New Roman" pitchFamily="18" charset="0"/>
              </a:rPr>
              <a:t>I</a:t>
            </a:r>
            <a:r>
              <a:rPr lang="en-US" dirty="0" err="1">
                <a:latin typeface="Times New Roman" pitchFamily="18" charset="0"/>
              </a:rPr>
              <a:t>nstitutului</a:t>
            </a:r>
            <a:r>
              <a:rPr lang="ro-RO" dirty="0">
                <a:latin typeface="Times New Roman" pitchFamily="18" charset="0"/>
              </a:rPr>
              <a:t> cu MECC în vederea elaborării și avizării de programe, </a:t>
            </a:r>
            <a:r>
              <a:rPr lang="ro-RO" dirty="0" err="1">
                <a:latin typeface="Times New Roman" pitchFamily="18" charset="0"/>
              </a:rPr>
              <a:t>curricule</a:t>
            </a:r>
            <a:r>
              <a:rPr lang="ro-RO" dirty="0">
                <a:latin typeface="Times New Roman" pitchFamily="18" charset="0"/>
              </a:rPr>
              <a:t>, manuale școlare și universitare.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3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ro-MD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br>
              <a:rPr lang="ro-MD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(puncte slabe)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51" y="1456841"/>
            <a:ext cx="10904349" cy="5067945"/>
          </a:xfrm>
        </p:spPr>
        <p:txBody>
          <a:bodyPr>
            <a:noAutofit/>
          </a:bodyPr>
          <a:lstStyle/>
          <a:p>
            <a:pPr algn="just"/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tehnica depășită la institut</a:t>
            </a:r>
          </a:p>
          <a:p>
            <a:pPr algn="just"/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soluții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facilitare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cercetării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editării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bibliotecii</a:t>
            </a:r>
            <a:endParaRPr lang="ro-M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finanțării și lipsa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achiziții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cărți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publicații</a:t>
            </a:r>
            <a:endParaRPr lang="ro-M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nexistența unor parteneriate cu organizații și companii prin care să fie atrase sponsorizări, în general o lipsă de capacitate de atragere a venituri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surse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o-RO" sz="2400" dirty="0">
                <a:latin typeface="Times New Roman" pitchFamily="18" charset="0"/>
              </a:rPr>
              <a:t>lipsa unei finanțări instituționale adecvate, care ar permite întreținerea a cel </a:t>
            </a:r>
            <a:r>
              <a:rPr lang="ro-RO" sz="2400" dirty="0" err="1">
                <a:latin typeface="Times New Roman" pitchFamily="18" charset="0"/>
              </a:rPr>
              <a:t>putin</a:t>
            </a:r>
            <a:r>
              <a:rPr lang="ro-RO" sz="2400" dirty="0">
                <a:latin typeface="Times New Roman" pitchFamily="18" charset="0"/>
              </a:rPr>
              <a:t> 0,5 unitate (benefic ar fi 1-2 </a:t>
            </a:r>
            <a:r>
              <a:rPr lang="ro-RO" sz="2400" dirty="0" err="1">
                <a:latin typeface="Times New Roman" pitchFamily="18" charset="0"/>
              </a:rPr>
              <a:t>unităti</a:t>
            </a:r>
            <a:r>
              <a:rPr lang="ro-RO" sz="2400" dirty="0">
                <a:latin typeface="Times New Roman" pitchFamily="18" charset="0"/>
              </a:rPr>
              <a:t>) personal care s-ar ocupa de elaborarea proiectelor și participarea la concursurile în programele internaționale, în implicarea și administrarea fondurilor europene </a:t>
            </a:r>
            <a:r>
              <a:rPr lang="ro-RO" sz="2400" dirty="0" err="1">
                <a:latin typeface="Times New Roman" pitchFamily="18" charset="0"/>
              </a:rPr>
              <a:t>şi</a:t>
            </a:r>
            <a:r>
              <a:rPr lang="ro-RO" sz="2400" dirty="0">
                <a:latin typeface="Times New Roman" pitchFamily="18" charset="0"/>
              </a:rPr>
              <a:t> </a:t>
            </a:r>
            <a:r>
              <a:rPr lang="ro-RO" sz="2400" dirty="0" err="1">
                <a:latin typeface="Times New Roman" pitchFamily="18" charset="0"/>
              </a:rPr>
              <a:t>internaţionale</a:t>
            </a:r>
            <a:r>
              <a:rPr lang="ro-RO" sz="2400" dirty="0">
                <a:latin typeface="Times New Roman" pitchFamily="18" charset="0"/>
              </a:rPr>
              <a:t>,  fonduri extrabugetare, în desfășurarea unor mobilități elementare de participare cel puțin la întrunirile grupurilor de lucru </a:t>
            </a:r>
            <a:r>
              <a:rPr lang="ro-RO" sz="2400" dirty="0" err="1">
                <a:latin typeface="Times New Roman" pitchFamily="18" charset="0"/>
              </a:rPr>
              <a:t>aplicante</a:t>
            </a:r>
            <a:r>
              <a:rPr lang="ro-RO" sz="2400" dirty="0">
                <a:latin typeface="Times New Roman" pitchFamily="18" charset="0"/>
              </a:rPr>
              <a:t> în proiectele internaționale; traducerea articolelor științifice în limbi de circulație internațională pentru publicarea în revistele de specialitate cotate ISI, etc.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77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MD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(oportunități)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1"/>
            <a:ext cx="10515600" cy="51078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o-MD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menținerea ritmului performant în cercetare de până acum și susținerea </a:t>
            </a: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evoluției acestuia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promovarea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accederii în carieră pe bază de performanță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științifică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potențial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competitiv</a:t>
            </a:r>
            <a:endParaRPr lang="ro-MD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sporirea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vizibilității rezultatelor științifice și </a:t>
            </a:r>
            <a:r>
              <a:rPr lang="ro-MD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științifico-apliactive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obținute de cercetătorii științifici, argumentarea indispensabilității lor pentru stat și societate</a:t>
            </a:r>
            <a:r>
              <a:rPr lang="en-US" sz="11200" dirty="0"/>
              <a:t> </a:t>
            </a:r>
          </a:p>
          <a:p>
            <a:pPr algn="just"/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extinderea </a:t>
            </a:r>
            <a:r>
              <a:rPr lang="ro-RO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numărului</a:t>
            </a:r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publicaţii</a:t>
            </a:r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științifice indexate în baze de date </a:t>
            </a:r>
            <a:r>
              <a:rPr lang="ro-RO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internaţionale</a:t>
            </a:r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 în volume colective cu colaboratori din </a:t>
            </a:r>
            <a:r>
              <a:rPr lang="ro-RO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străinătate</a:t>
            </a:r>
            <a:endParaRPr lang="ro-RO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întinerirea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colectivului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cercetători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Institutului</a:t>
            </a:r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grija față de condiția cercetătorului științific cu experiență avansată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aprofundarea și diversificarea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cercetărilor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participarea la concursuri internaționale de proiecte și inițiative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266383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MD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(oportunități)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1"/>
            <a:ext cx="10515600" cy="524059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o-MD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Relații de parteneriat cu alte instituții de profil din Republica Moldova și de peste hotare și posibilitatea demarării unor colaborări de perspectivă.</a:t>
            </a:r>
          </a:p>
          <a:p>
            <a:pPr marL="0" indent="0" algn="just">
              <a:buNone/>
            </a:pPr>
            <a:endParaRPr lang="ro-MD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managerial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seama</a:t>
            </a:r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primul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rând</a:t>
            </a:r>
            <a:r>
              <a:rPr lang="ro-R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socioculturală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mediului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desfășoară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Institutul de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Istorie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evoluția acestuia în sistemul științific existent. În Chișinău există mai multe instituții, organizații, care se adresează aceleiași comunități cu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anumite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particularități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(universități, muzee, societăți, asociații). Poziționarea Institutului de Istorie, în raport cu aceste instituții în vederea oferirii de servicii către comunitate, găsirea punctelor de intersecție în activități cu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instituții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viitor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unor </a:t>
            </a:r>
            <a:r>
              <a:rPr lang="ro-MD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clustere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raportate la necesitățile societății.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13942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5A32-4968-46A6-A965-C407A3D4816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77862" y="609600"/>
            <a:ext cx="10447337" cy="6731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o-RO" b="1" dirty="0">
                <a:solidFill>
                  <a:srgbClr val="002060"/>
                </a:solidFill>
                <a:latin typeface="Times New Roman" panose="02020603050405020304" pitchFamily="18" charset="0"/>
                <a:ea typeface="Bodoni 72 Book"/>
                <a:cs typeface="Times New Roman" panose="02020603050405020304" pitchFamily="18" charset="0"/>
              </a:rPr>
              <a:t>T (riscuri):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2" y="1282700"/>
            <a:ext cx="10336501" cy="5575299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algn="just">
              <a:defRPr/>
            </a:pP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profilul cercetătorului științific pierde din atractivitate, ceea ce se răsfrânge negativ nu numai asupra  prezentului, dar și asupra zilei de mâine a științei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ro-RO" sz="2800" dirty="0">
                <a:latin typeface="Times New Roman" pitchFamily="18" charset="0"/>
              </a:rPr>
              <a:t>efectele demografice precare în Republica Moldova (</a:t>
            </a:r>
            <a:r>
              <a:rPr lang="en-US" sz="2800" dirty="0" err="1">
                <a:latin typeface="Times New Roman" pitchFamily="18" charset="0"/>
              </a:rPr>
              <a:t>reducerea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ro-RO" sz="2800" dirty="0">
                <a:latin typeface="Times New Roman" pitchFamily="18" charset="0"/>
              </a:rPr>
              <a:t>potențialului tânăr de cercetare</a:t>
            </a:r>
            <a:r>
              <a:rPr lang="en-US" sz="2800" dirty="0">
                <a:latin typeface="Times New Roman" pitchFamily="18" charset="0"/>
              </a:rPr>
              <a:t>, ca </a:t>
            </a:r>
            <a:r>
              <a:rPr lang="en-US" sz="2800" dirty="0" err="1">
                <a:latin typeface="Times New Roman" pitchFamily="18" charset="0"/>
              </a:rPr>
              <a:t>efect</a:t>
            </a:r>
            <a:r>
              <a:rPr lang="en-US" sz="2800" dirty="0">
                <a:latin typeface="Times New Roman" pitchFamily="18" charset="0"/>
              </a:rPr>
              <a:t> al</a:t>
            </a:r>
            <a:r>
              <a:rPr lang="ro-RO" sz="2800" dirty="0">
                <a:latin typeface="Times New Roman" pitchFamily="18" charset="0"/>
              </a:rPr>
              <a:t> exodul</a:t>
            </a:r>
            <a:r>
              <a:rPr lang="en-US" sz="2800" dirty="0" err="1">
                <a:latin typeface="Times New Roman" pitchFamily="18" charset="0"/>
              </a:rPr>
              <a:t>ui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masiv</a:t>
            </a:r>
            <a:r>
              <a:rPr lang="en-US" sz="2800" dirty="0">
                <a:latin typeface="Times New Roman" pitchFamily="18" charset="0"/>
              </a:rPr>
              <a:t> al </a:t>
            </a:r>
            <a:r>
              <a:rPr lang="en-US" sz="2800" dirty="0" err="1">
                <a:latin typeface="Times New Roman" pitchFamily="18" charset="0"/>
              </a:rPr>
              <a:t>cet</a:t>
            </a:r>
            <a:r>
              <a:rPr lang="ro-RO" sz="2800" dirty="0" err="1">
                <a:latin typeface="Times New Roman" pitchFamily="18" charset="0"/>
              </a:rPr>
              <a:t>ățenilor</a:t>
            </a:r>
            <a:r>
              <a:rPr lang="ro-RO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  <a:p>
            <a:pPr lvl="1" algn="just">
              <a:defRPr/>
            </a:pPr>
            <a:r>
              <a:rPr lang="ro-RO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preg</a:t>
            </a:r>
            <a:r>
              <a:rPr lang="ro-RO" sz="2800" dirty="0">
                <a:latin typeface="Times New Roman" pitchFamily="18" charset="0"/>
              </a:rPr>
              <a:t>ă</a:t>
            </a:r>
            <a:r>
              <a:rPr lang="en-US" sz="2800" dirty="0" err="1">
                <a:latin typeface="Times New Roman" pitchFamily="18" charset="0"/>
              </a:rPr>
              <a:t>tirea</a:t>
            </a:r>
            <a:r>
              <a:rPr lang="ro-RO" sz="2800" dirty="0">
                <a:latin typeface="Times New Roman" pitchFamily="18" charset="0"/>
              </a:rPr>
              <a:t> insuficientă a absolvenților din învățământul universitar</a:t>
            </a:r>
            <a:r>
              <a:rPr lang="ro-MD" sz="2800" dirty="0">
                <a:latin typeface="Times New Roman" pitchFamily="18" charset="0"/>
              </a:rPr>
              <a:t> și chiar numărul redus al acestora</a:t>
            </a:r>
          </a:p>
          <a:p>
            <a:pPr lvl="1" algn="just">
              <a:defRPr/>
            </a:pPr>
            <a:r>
              <a:rPr lang="ro-MD" sz="2800" dirty="0">
                <a:latin typeface="Times New Roman" pitchFamily="18" charset="0"/>
              </a:rPr>
              <a:t>lipsa unei finanțări instituționale adecvate capabile să suplinească financiar eforturile cercetătorilor în activități, care, în mare parte se efectuează pe bază de voluntariat</a:t>
            </a:r>
          </a:p>
          <a:p>
            <a:pPr lvl="1" algn="just">
              <a:defRPr/>
            </a:pPr>
            <a:r>
              <a:rPr lang="ro-MD" sz="2800" dirty="0">
                <a:latin typeface="Times New Roman" pitchFamily="18" charset="0"/>
              </a:rPr>
              <a:t>nefinanțarea proiectelor din cadrul Programelor de Stat (instituționale)</a:t>
            </a:r>
          </a:p>
        </p:txBody>
      </p:sp>
    </p:spTree>
    <p:extLst>
      <p:ext uri="{BB962C8B-B14F-4D97-AF65-F5344CB8AC3E}">
        <p14:creationId xmlns:p14="http://schemas.microsoft.com/office/powerpoint/2010/main" val="1072826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M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Argumente pentru mandatul de director pe perioada 2020-2023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073" y="1690688"/>
            <a:ext cx="10217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Experiența managerială care ar justifica susținerea candidaturii pentru asumarea responsabilității în funcția solicitată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Disponibilitatea de asumare a unei responsabilități și intenția de a mă pune în serviciul unei instituții din mediul științific, în care m-am format ca cercetător.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managerială în calitate de secretar științific în perioada 2011-2019, care s-a regăsit în gestionarea activităților curente derulate în cadrul Institutului, precum și în coordonarea a patru proiecte de cercetare (bilaterale) în calitate de director de proiect și 1 proiect internațional în calitate de lider de echipă.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Experiența acumulată în structuri de conducere colectivă.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temeiul experienței acumulate, vom încerca,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solicitând sprijinul și participarea activă a tuturor angajaților Institutului de Istorie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să contribuim la buna funcționare și dezvoltare a Institutului în perioada imediat următoare.</a:t>
            </a:r>
          </a:p>
          <a:p>
            <a:pPr algn="just"/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7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M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Scopul proiectului managerial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06291"/>
          </a:xfrm>
        </p:spPr>
        <p:txBody>
          <a:bodyPr/>
          <a:lstStyle/>
          <a:p>
            <a:pPr marL="0" indent="-457200" algn="just">
              <a:spcBef>
                <a:spcPct val="0"/>
              </a:spcBef>
            </a:pPr>
            <a:endParaRPr lang="ro-RO" b="1" dirty="0">
              <a:latin typeface="Times New Roman" pitchFamily="18" charset="0"/>
            </a:endParaRPr>
          </a:p>
          <a:p>
            <a:pPr marL="0" indent="-457200" algn="just">
              <a:spcBef>
                <a:spcPct val="0"/>
              </a:spcBef>
            </a:pPr>
            <a:r>
              <a:rPr lang="ro-RO" b="1" dirty="0">
                <a:latin typeface="Times New Roman" pitchFamily="18" charset="0"/>
              </a:rPr>
              <a:t>Proiectul managerial are drept scop consolidarea unei instituții de cercetare performantă, prin asigurarea de rezultate palpabile în proiecte de cercetare fundamentală și aplicativă, cu efecte durabile de dezvoltare culturală. </a:t>
            </a:r>
          </a:p>
          <a:p>
            <a:pPr marL="0" indent="-457200" algn="just">
              <a:spcBef>
                <a:spcPct val="0"/>
              </a:spcBef>
            </a:pPr>
            <a:r>
              <a:rPr lang="ro-RO" b="1" dirty="0">
                <a:latin typeface="Times New Roman" pitchFamily="18" charset="0"/>
              </a:rPr>
              <a:t>Responsabilitatea realizării scopului implică păstrarea, valorificarea și promovarea patrimoniului istoric și filosofic al Republicii Moldova în context general românesc și european. Domeniul prioritar al Institutului pentru următorii ani îl constituie </a:t>
            </a:r>
            <a:r>
              <a:rPr lang="ro-RO" b="1" i="1" dirty="0">
                <a:latin typeface="Times New Roman" pitchFamily="18" charset="0"/>
              </a:rPr>
              <a:t>Cercetările istorice și filosofice fundamentale și aplicative în context românesc, general european și universal. </a:t>
            </a:r>
            <a:endParaRPr lang="en-US" sz="2400" b="1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5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 fontScale="90000"/>
          </a:bodyPr>
          <a:lstStyle/>
          <a:p>
            <a:pPr algn="ctr"/>
            <a:r>
              <a:rPr lang="ro-M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Realizarea acestor angajamente presupune misiunea directorului Institutului de Istorie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o-MD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Prioritatea 1:</a:t>
            </a:r>
          </a:p>
          <a:p>
            <a:pPr marL="0" indent="0" algn="just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Obiectivul fundamental general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rezumă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calității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consolidarea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Institutului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centru de primă importanță a rețelei de cercetare în domeniul </a:t>
            </a:r>
            <a:r>
              <a:rPr lang="ro-RO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Istoriei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</a:t>
            </a:r>
            <a:r>
              <a:rPr lang="ro-RO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Filosofiei 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Republica Moldova.</a:t>
            </a:r>
          </a:p>
          <a:p>
            <a:pPr algn="just"/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Racordarea d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irecţii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cercetare și 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tematici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ştiinţifice la necesităţile societății 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bazate pe cunoaștere.</a:t>
            </a:r>
          </a:p>
          <a:p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nstitutul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</a:t>
            </a:r>
            <a:r>
              <a:rPr lang="ro-MD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ări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științifice î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baza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Programul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ional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domeniile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inov</a:t>
            </a:r>
            <a:r>
              <a:rPr lang="ro-MD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anii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2020-2023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Guvernului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nr.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382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o-MD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Prioritatea strategică</a:t>
            </a:r>
            <a:r>
              <a:rPr lang="ro-M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MD" sz="4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Provocări societale</a:t>
            </a:r>
          </a:p>
          <a:p>
            <a:r>
              <a:rPr lang="ro-MD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Direcția strategică: </a:t>
            </a:r>
            <a:r>
              <a:rPr lang="ro-MD" sz="4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Patrimoniu material și imaterial</a:t>
            </a:r>
          </a:p>
        </p:txBody>
      </p:sp>
    </p:spTree>
    <p:extLst>
      <p:ext uri="{BB962C8B-B14F-4D97-AF65-F5344CB8AC3E}">
        <p14:creationId xmlns:p14="http://schemas.microsoft.com/office/powerpoint/2010/main" val="2253655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M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Misiunea directorului Institutului de Istorie.</a:t>
            </a:r>
            <a:br>
              <a:rPr lang="ro-M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Consolidarea imaginii pozitive a Institutului</a:t>
            </a:r>
            <a:br>
              <a:rPr lang="ro-MD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342"/>
            <a:ext cx="10515600" cy="504258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o-MD" sz="8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Prioritatea 2:</a:t>
            </a:r>
          </a:p>
          <a:p>
            <a:pPr algn="just"/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obiectivelor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sporirea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calităţii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cercetării</a:t>
            </a:r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Promovarea excelenței în cercetarea științifică competitivă prin consolidarea </a:t>
            </a:r>
            <a:r>
              <a:rPr lang="ro-RO" alt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direcțiilor de cercetare științifică în domeniul Istoriei, Filosofiei, a cercetării pluridisciplinare, susținerea direcțiilor noi de cercetare științifică </a:t>
            </a:r>
            <a:r>
              <a:rPr lang="ro-RO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interes </a:t>
            </a:r>
            <a:r>
              <a:rPr lang="ro-RO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naţional</a:t>
            </a:r>
            <a:r>
              <a:rPr lang="ro-RO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european.</a:t>
            </a:r>
          </a:p>
          <a:p>
            <a:pPr algn="just"/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Menținerea cel puțin la nivelul actual și intensificarea a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ctivit</a:t>
            </a:r>
            <a:r>
              <a:rPr lang="ro-MD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ății</a:t>
            </a:r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editorial</a:t>
            </a:r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en-US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Diseminarea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cunoștințelor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relațiilor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internaționale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promovarea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imaginii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ro-MD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nstitutului</a:t>
            </a:r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Istorie.</a:t>
            </a:r>
          </a:p>
          <a:p>
            <a:pPr algn="just"/>
            <a:r>
              <a:rPr lang="ro-RO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Oferirea consultanței  științifice societății politice și civile.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Crearea Muzeului Institutului de Istorie.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6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Cadrul instituțional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137872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o-M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dirty="0">
                <a:latin typeface="Times New Roman" pitchFamily="18" charset="0"/>
              </a:rPr>
              <a:t>Institutul este succesorul de drept al Institutului de Istorie, cu o vechime de peste 70 de ani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ro-RO" b="1" dirty="0">
                <a:latin typeface="Times New Roman" pitchFamily="18" charset="0"/>
              </a:rPr>
              <a:t>în formula instituției independente</a:t>
            </a:r>
            <a:r>
              <a:rPr lang="en-US" b="1" dirty="0">
                <a:latin typeface="Times New Roman" pitchFamily="18" charset="0"/>
              </a:rPr>
              <a:t>)</a:t>
            </a:r>
            <a:r>
              <a:rPr lang="ro-RO" b="1" dirty="0">
                <a:latin typeface="Times New Roman" pitchFamily="18" charset="0"/>
              </a:rPr>
              <a:t>. Fondat de Academia de Științe a Moldovei, Institutul de Istorie este organizație de drept public din sfera științei și inovării</a:t>
            </a:r>
            <a:r>
              <a:rPr lang="en-US" b="1" dirty="0">
                <a:latin typeface="Times New Roman" pitchFamily="18" charset="0"/>
              </a:rPr>
              <a:t>. </a:t>
            </a:r>
            <a:r>
              <a:rPr lang="ro-RO" b="1" dirty="0">
                <a:latin typeface="Times New Roman" pitchFamily="18" charset="0"/>
              </a:rPr>
              <a:t>Potrivit prevederilor H</a:t>
            </a:r>
            <a:r>
              <a:rPr lang="en-US" b="1" dirty="0" err="1">
                <a:latin typeface="Times New Roman" pitchFamily="18" charset="0"/>
              </a:rPr>
              <a:t>ot</a:t>
            </a:r>
            <a:r>
              <a:rPr lang="ro-RO" b="1" dirty="0" err="1">
                <a:latin typeface="Times New Roman" pitchFamily="18" charset="0"/>
              </a:rPr>
              <a:t>ărârii</a:t>
            </a:r>
            <a:r>
              <a:rPr lang="ro-RO" b="1" dirty="0">
                <a:latin typeface="Times New Roman" pitchFamily="18" charset="0"/>
              </a:rPr>
              <a:t> Guvernului Republicii Moldova, nr. 50 din 16.01.2018, cu privire la activitatea unor </a:t>
            </a:r>
            <a:r>
              <a:rPr lang="ro-RO" b="1" dirty="0" err="1">
                <a:latin typeface="Times New Roman" pitchFamily="18" charset="0"/>
              </a:rPr>
              <a:t>organizaţi</a:t>
            </a:r>
            <a:r>
              <a:rPr lang="en-US" b="1" dirty="0" err="1">
                <a:latin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ro-RO" b="1" dirty="0">
                <a:latin typeface="Times New Roman" pitchFamily="18" charset="0"/>
              </a:rPr>
              <a:t>de drept public din domeniile cercetării </a:t>
            </a:r>
            <a:r>
              <a:rPr lang="ro-RO" b="1" dirty="0" err="1">
                <a:latin typeface="Times New Roman" pitchFamily="18" charset="0"/>
              </a:rPr>
              <a:t>şi</a:t>
            </a:r>
            <a:r>
              <a:rPr lang="ro-RO" b="1" dirty="0">
                <a:latin typeface="Times New Roman" pitchFamily="18" charset="0"/>
              </a:rPr>
              <a:t> inovării, Ministerului </a:t>
            </a:r>
            <a:r>
              <a:rPr lang="ro-RO" b="1" dirty="0" err="1">
                <a:latin typeface="Times New Roman" pitchFamily="18" charset="0"/>
              </a:rPr>
              <a:t>Educaţiei</a:t>
            </a:r>
            <a:r>
              <a:rPr lang="ro-RO" b="1" dirty="0">
                <a:latin typeface="Times New Roman" pitchFamily="18" charset="0"/>
              </a:rPr>
              <a:t>, Culturii </a:t>
            </a:r>
            <a:r>
              <a:rPr lang="ro-RO" b="1" dirty="0" err="1">
                <a:latin typeface="Times New Roman" pitchFamily="18" charset="0"/>
              </a:rPr>
              <a:t>şi</a:t>
            </a:r>
            <a:r>
              <a:rPr lang="ro-RO" b="1" dirty="0">
                <a:latin typeface="Times New Roman" pitchFamily="18" charset="0"/>
              </a:rPr>
              <a:t> Cercetării i-a revenit </a:t>
            </a:r>
            <a:r>
              <a:rPr lang="en-US" b="1" dirty="0" err="1">
                <a:latin typeface="Times New Roman" pitchFamily="18" charset="0"/>
              </a:rPr>
              <a:t>calitatea</a:t>
            </a:r>
            <a:r>
              <a:rPr lang="ro-RO" b="1" dirty="0">
                <a:latin typeface="Times New Roman" pitchFamily="18" charset="0"/>
              </a:rPr>
              <a:t> de fondator al Institutului. </a:t>
            </a:r>
          </a:p>
          <a:p>
            <a:pPr algn="just"/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Institutul de Istorie constituie o parte integrantă a sistemului de cercetare științifică din Republica Moldova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care se realizează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investigații științifice fundamentale și cu caracter aplicativ în domeniile istoriei naționale și celei universale, a istoriei relațiilor internaționale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precum și în domeni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filosofiei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istoriei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filosofiei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filosofiei sociale, esteticii, filosofiei dreptului etc.</a:t>
            </a:r>
          </a:p>
          <a:p>
            <a:pPr marL="0" indent="0" algn="just">
              <a:buNone/>
            </a:pPr>
            <a:endParaRPr lang="ro-M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b="1" dirty="0">
              <a:latin typeface="Times New Roman" pitchFamily="18" charset="0"/>
            </a:endParaRPr>
          </a:p>
          <a:p>
            <a:pPr algn="just"/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08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0" name="Text Box 76"/>
          <p:cNvSpPr txBox="1">
            <a:spLocks noChangeArrowheads="1"/>
          </p:cNvSpPr>
          <p:nvPr/>
        </p:nvSpPr>
        <p:spPr bwMode="auto">
          <a:xfrm>
            <a:off x="650470" y="1537855"/>
            <a:ext cx="11001203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o-RO" alt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Prioritatea 3:</a:t>
            </a:r>
          </a:p>
          <a:p>
            <a:pPr marL="285750" indent="-285750" algn="just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ro-RO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Reliefarea importanței științifice, rezonanța socială și calitatea proiectelor.</a:t>
            </a:r>
          </a:p>
          <a:p>
            <a:pPr marL="285750" indent="-285750" algn="just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ro-RO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Susținerea și promovarea proiectului </a:t>
            </a:r>
            <a:r>
              <a:rPr lang="ro-MD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o-RO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Istoria Moldovei</a:t>
            </a:r>
            <a:r>
              <a:rPr lang="en-US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o-RO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sinteză academică, însoțit de solide </a:t>
            </a:r>
            <a:r>
              <a:rPr lang="ro-RO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instrumente</a:t>
            </a:r>
            <a:r>
              <a:rPr lang="ro-RO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aplicabile, necesare sistemului educațional-cultural și întregii societăți. </a:t>
            </a:r>
          </a:p>
          <a:p>
            <a:pPr marL="285750" indent="-285750" algn="just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ro-RO" sz="2800" dirty="0">
                <a:latin typeface="Times New Roman" pitchFamily="18" charset="0"/>
              </a:rPr>
              <a:t>Autoevaluarea </a:t>
            </a:r>
            <a:r>
              <a:rPr lang="ro-RO" sz="2800" dirty="0" err="1">
                <a:latin typeface="Times New Roman" pitchFamily="18" charset="0"/>
              </a:rPr>
              <a:t>şi</a:t>
            </a:r>
            <a:r>
              <a:rPr lang="ro-RO" sz="2800" dirty="0">
                <a:latin typeface="Times New Roman" pitchFamily="18" charset="0"/>
              </a:rPr>
              <a:t> evaluarea periodică a </a:t>
            </a:r>
            <a:r>
              <a:rPr lang="ro-RO" sz="2800" dirty="0" err="1">
                <a:latin typeface="Times New Roman" pitchFamily="18" charset="0"/>
              </a:rPr>
              <a:t>activităţii</a:t>
            </a:r>
            <a:r>
              <a:rPr lang="ro-RO" sz="2800" dirty="0">
                <a:latin typeface="Times New Roman" pitchFamily="18" charset="0"/>
              </a:rPr>
              <a:t> </a:t>
            </a:r>
            <a:r>
              <a:rPr lang="ro-RO" sz="2800" dirty="0" err="1">
                <a:latin typeface="Times New Roman" pitchFamily="18" charset="0"/>
              </a:rPr>
              <a:t>ştiinţifice</a:t>
            </a:r>
            <a:r>
              <a:rPr lang="ro-RO" sz="2800" dirty="0">
                <a:latin typeface="Times New Roman" pitchFamily="18" charset="0"/>
              </a:rPr>
              <a:t> în conformitate cu  standardele </a:t>
            </a:r>
            <a:r>
              <a:rPr lang="ro-RO" sz="2800" dirty="0" err="1">
                <a:latin typeface="Times New Roman" pitchFamily="18" charset="0"/>
              </a:rPr>
              <a:t>şi</a:t>
            </a:r>
            <a:r>
              <a:rPr lang="ro-RO" sz="2800" dirty="0">
                <a:latin typeface="Times New Roman" pitchFamily="18" charset="0"/>
              </a:rPr>
              <a:t> indicatorii de </a:t>
            </a:r>
            <a:r>
              <a:rPr lang="ro-RO" sz="2800" dirty="0" err="1">
                <a:latin typeface="Times New Roman" pitchFamily="18" charset="0"/>
              </a:rPr>
              <a:t>performanţă</a:t>
            </a:r>
            <a:r>
              <a:rPr lang="ro-RO" sz="2800" dirty="0">
                <a:latin typeface="Times New Roman" pitchFamily="18" charset="0"/>
              </a:rPr>
              <a:t>.</a:t>
            </a:r>
            <a:endParaRPr lang="ro-RO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ro-RO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Includerea mai largă a cercetătorilor în proiectele internaționale</a:t>
            </a:r>
            <a:r>
              <a:rPr lang="ro-RO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MD" dirty="0"/>
              <a:t/>
            </a:r>
            <a:br>
              <a:rPr lang="ro-MD" dirty="0"/>
            </a:br>
            <a:r>
              <a:rPr lang="ro-MD" dirty="0"/>
              <a:t/>
            </a:r>
            <a:br>
              <a:rPr lang="ro-MD" dirty="0"/>
            </a:b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Misiunea directorului Institutului de Istorie.</a:t>
            </a:r>
            <a:b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Asigurarea științifică a politicilor publice</a:t>
            </a:r>
            <a:br>
              <a:rPr lang="ro-M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82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alt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o-RO" alt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0" name="Text Box 76"/>
          <p:cNvSpPr txBox="1">
            <a:spLocks noChangeArrowheads="1"/>
          </p:cNvSpPr>
          <p:nvPr/>
        </p:nvSpPr>
        <p:spPr bwMode="auto">
          <a:xfrm>
            <a:off x="485086" y="2178390"/>
            <a:ext cx="113330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Prioritatea 4:</a:t>
            </a:r>
          </a:p>
          <a:p>
            <a:pPr marL="342900" indent="-342900" algn="just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erfecţionarea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ştiinţifice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o-RO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Motivarea tinerilor pentru o carieră științifică sub îndrumarea unor specialiști cu experiență în domeniu.</a:t>
            </a:r>
          </a:p>
          <a:p>
            <a:pPr marL="342900" indent="-342900" algn="just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Susținerea tinerilor cercetători și grija pentru oamenii de știință de vârstă respectuoasă.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o-RO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Promovarea unei politici de reglementare a instruirii cadrelor științifice în funcție de necesitățile domeniilor de cercetare și de tendințele științei moderne.</a:t>
            </a:r>
          </a:p>
          <a:p>
            <a:pPr marL="342900" indent="-342900" algn="just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o-RO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Majorarea numărului de granturi doctorale pentru studii la doctorat și proiecte pentru studiile de </a:t>
            </a:r>
            <a:r>
              <a:rPr lang="ro-RO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postdoctorat</a:t>
            </a:r>
            <a:r>
              <a:rPr lang="ro-RO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și obținerea remunerării bugetare pentru membrii Consiliilor de susținere a tezelor de doctor/doctor </a:t>
            </a:r>
            <a:r>
              <a:rPr lang="ro-RO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habilitat</a:t>
            </a:r>
            <a:r>
              <a:rPr lang="ro-RO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o-RO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Obținerea dreptului de pregătire a cadrelor prin doctorat la specialitatea 562.02 Istoria relațiilor internaționale și politicii externe.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1383" y="249382"/>
            <a:ext cx="103424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M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Misiunea directorului Institutului de Istorie.</a:t>
            </a:r>
            <a:br>
              <a:rPr lang="ro-M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Promovarea imaginii pozitive a cercetătorilor științifici ai Institutului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5876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984"/>
            <a:ext cx="10515600" cy="1100380"/>
          </a:xfrm>
        </p:spPr>
        <p:txBody>
          <a:bodyPr>
            <a:normAutofit/>
          </a:bodyPr>
          <a:lstStyle/>
          <a:p>
            <a:pPr algn="ctr"/>
            <a: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Consolidarea bazei materiale  a institutului și a condițiilor de muncă a personalului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4" y="1100380"/>
            <a:ext cx="11577234" cy="57576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Prioritatea 5:</a:t>
            </a:r>
          </a:p>
          <a:p>
            <a:pPr marL="0" indent="0">
              <a:buNone/>
            </a:pPr>
            <a:r>
              <a:rPr lang="ro-RO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Consolidarea bazei financiare a institutului</a:t>
            </a:r>
          </a:p>
          <a:p>
            <a:pPr algn="just"/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enținerea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tehnico-materiale</a:t>
            </a:r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Atragerea surselor financiare extrabugetare, prin implicarea unor sponsori din sectorul privat, a partenerilor din străinătate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locali (persoane fizice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juridice), care dispun de astfel de resurse. Identificarea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asocierea cu sponsori care au ca misiune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susţinerea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ştiinţelor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umanistice.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Obținerea unei finanțări instituționale adecvate odată cu aprobarea Metodologiei de finanțare instituțională propusă de MECC </a:t>
            </a:r>
          </a:p>
          <a:p>
            <a:pPr algn="just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Identificarea de fonduri suplimentare pentru stimularea activității de cercetare științifică și editarea lucrărilor elaborate</a:t>
            </a:r>
          </a:p>
          <a:p>
            <a:pPr algn="just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Reînnoirea echipamentelor, procurarea de echipamente performante.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329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38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o-M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Cooperarea internațională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190193"/>
            <a:ext cx="10515600" cy="541208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Prioritatea 6: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Crearea unui birou de management al proiectelor internaționale. Drept urmare a aprobării </a:t>
            </a:r>
            <a:r>
              <a:rPr lang="ro-RO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Metodologiei de finanțare instituțională, 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o-RO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cadrul Institutului va trebui să activeze un responsabil de relațiile internaționale, care să ajute cercetătorii să acceseze fondurile internaționale disponibile pentru cercetare și aplicarea în proiectele oferite de Programele europene. 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următorii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logo-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EURAXESS 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Excelenţă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Ridicarea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rating-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Reviste</a:t>
            </a:r>
            <a:r>
              <a:rPr lang="ro-M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de Istorie a Moldovei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Stimularea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cercetătorilor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ro-M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nstitutului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Istorie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cunoaște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engleză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Asociații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conferințe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training-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workshop-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stimula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lucrărilor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engleză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eviste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de impact.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M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dirty="0">
                <a:latin typeface="Times New Roman" pitchFamily="18" charset="0"/>
              </a:rPr>
              <a:t>Promovarea </a:t>
            </a:r>
            <a:r>
              <a:rPr lang="ro-RO" sz="2400" dirty="0" err="1">
                <a:latin typeface="Times New Roman" pitchFamily="18" charset="0"/>
              </a:rPr>
              <a:t>oportunităţilor</a:t>
            </a:r>
            <a:r>
              <a:rPr lang="ro-RO" sz="2400" dirty="0">
                <a:latin typeface="Times New Roman" pitchFamily="18" charset="0"/>
              </a:rPr>
              <a:t> de </a:t>
            </a:r>
            <a:r>
              <a:rPr lang="ro-RO" sz="2400" dirty="0" err="1">
                <a:latin typeface="Times New Roman" pitchFamily="18" charset="0"/>
              </a:rPr>
              <a:t>mobilităţi</a:t>
            </a:r>
            <a:r>
              <a:rPr lang="ro-RO" sz="2400" dirty="0">
                <a:latin typeface="Times New Roman" pitchFamily="18" charset="0"/>
              </a:rPr>
              <a:t> pentru Programele europene și transformarea acestora în modele de </a:t>
            </a:r>
            <a:r>
              <a:rPr lang="ro-RO" sz="2400" dirty="0" err="1">
                <a:latin typeface="Times New Roman" pitchFamily="18" charset="0"/>
              </a:rPr>
              <a:t>învăţare</a:t>
            </a:r>
            <a:r>
              <a:rPr lang="ro-RO" sz="2400" dirty="0">
                <a:latin typeface="Times New Roman" pitchFamily="18" charset="0"/>
              </a:rPr>
              <a:t> </a:t>
            </a:r>
            <a:r>
              <a:rPr lang="ro-RO" sz="2400" dirty="0" err="1">
                <a:latin typeface="Times New Roman" pitchFamily="18" charset="0"/>
              </a:rPr>
              <a:t>şi</a:t>
            </a:r>
            <a:r>
              <a:rPr lang="ro-RO" sz="2400" dirty="0">
                <a:latin typeface="Times New Roman" pitchFamily="18" charset="0"/>
              </a:rPr>
              <a:t> bune practici.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MD" dirty="0"/>
          </a:p>
          <a:p>
            <a:endParaRPr lang="ro-MD" dirty="0"/>
          </a:p>
          <a:p>
            <a:endParaRPr lang="ro-MD" dirty="0"/>
          </a:p>
          <a:p>
            <a:endParaRPr lang="ro-MD" dirty="0"/>
          </a:p>
          <a:p>
            <a:endParaRPr lang="ro-MD" dirty="0"/>
          </a:p>
          <a:p>
            <a:endParaRPr lang="en-US" dirty="0"/>
          </a:p>
        </p:txBody>
      </p:sp>
      <p:sp>
        <p:nvSpPr>
          <p:cNvPr id="4" name="Dreptunghi 3"/>
          <p:cNvSpPr/>
          <p:nvPr/>
        </p:nvSpPr>
        <p:spPr>
          <a:xfrm>
            <a:off x="1052945" y="1351508"/>
            <a:ext cx="1004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spcAft>
                <a:spcPct val="0"/>
              </a:spcAft>
            </a:pPr>
            <a:endParaRPr lang="ro-RO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ro-RO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99654" y="1527969"/>
            <a:ext cx="107511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endParaRPr lang="ro-RO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31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o-M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Relații în colectiv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MD" sz="1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Prioritatea 7:</a:t>
            </a:r>
          </a:p>
          <a:p>
            <a:pPr marL="0" indent="0" algn="just">
              <a:buNone/>
            </a:pPr>
            <a:endParaRPr lang="ro-MD" sz="1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Menținerea în Institutul de Istorie a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concurențial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performanță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loialitate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față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ro-MD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o-RO" alt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Menținerea climatului psihologic amiabil, de dialog, de respect reciproc.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o-RO" alt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Institutul</a:t>
            </a:r>
            <a:r>
              <a:rPr lang="ru-RU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Istorie</a:t>
            </a:r>
            <a:r>
              <a:rPr lang="ro-MD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</a:t>
            </a:r>
            <a:r>
              <a:rPr lang="ro-RO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 asigurat </a:t>
            </a:r>
            <a:r>
              <a:rPr lang="ru-RU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climat academic, vor fi respectate tradițiile </a:t>
            </a:r>
            <a:r>
              <a:rPr lang="ro-MD" alt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științifice și principiile deontologice ale competiției loiale.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o-MD" alt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o-RO" alt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MD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MD" dirty="0"/>
          </a:p>
          <a:p>
            <a:endParaRPr lang="ro-MD" dirty="0"/>
          </a:p>
          <a:p>
            <a:endParaRPr lang="ro-MD" dirty="0"/>
          </a:p>
          <a:p>
            <a:endParaRPr lang="ro-MD" dirty="0"/>
          </a:p>
          <a:p>
            <a:endParaRPr lang="en-US" dirty="0"/>
          </a:p>
        </p:txBody>
      </p:sp>
      <p:sp>
        <p:nvSpPr>
          <p:cNvPr id="4" name="Dreptunghi 3"/>
          <p:cNvSpPr/>
          <p:nvPr/>
        </p:nvSpPr>
        <p:spPr>
          <a:xfrm>
            <a:off x="1052945" y="1351508"/>
            <a:ext cx="1004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spcAft>
                <a:spcPct val="0"/>
              </a:spcAft>
            </a:pPr>
            <a:endParaRPr lang="ro-RO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ro-RO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99654" y="1527969"/>
            <a:ext cx="107511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endParaRPr lang="ro-RO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20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181" y="1554309"/>
            <a:ext cx="9559636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b="1" dirty="0"/>
              <a:t> </a:t>
            </a:r>
            <a:r>
              <a:rPr lang="en-US" b="1" dirty="0"/>
              <a:t>	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Prezentul proiect managerial rămâne deschis pentru a fi completat cu sugestii din partea personalului științific al Institutului și nu numai. </a:t>
            </a:r>
          </a:p>
          <a:p>
            <a:pPr algn="just"/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Considerăm că acest proiect poate fi realizat doar printr-o participare activă și susținerea colectivului, prin asigurarea unui climat de muncă colegial și performant.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IMPORTANT!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9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Cadrul Instituțional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202873"/>
            <a:ext cx="103562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Institutul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Istorie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activează în conformitate cu Statutul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Institu</a:t>
            </a:r>
            <a:r>
              <a:rPr lang="ro-MD" sz="2800" b="1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iei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Publice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D" sz="2800" b="1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Institutul de Istorie”, cu prevederile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Constituţiei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Republicii Moldova, Codului cu privire la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ştiinţă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inovare, Codului Educației, Tratatelor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internaţionale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la care Republica Moldova este parte și în baza altor acte normative, inclusiv ale Ministerului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Educaţiei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, Culturii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Cercetării. </a:t>
            </a:r>
            <a:endParaRPr lang="ro-RO" sz="2800" b="1" dirty="0">
              <a:latin typeface="Times New Roman" pitchFamily="18" charset="0"/>
            </a:endParaRPr>
          </a:p>
          <a:p>
            <a:pPr algn="just"/>
            <a:r>
              <a:rPr lang="ro-RO" sz="2800" b="1" dirty="0">
                <a:latin typeface="Times New Roman" pitchFamily="18" charset="0"/>
              </a:rPr>
              <a:t>Structura instituției este reglementată prin Regulamentul Institutului, aprobat de Consiliul </a:t>
            </a:r>
            <a:r>
              <a:rPr lang="ro-RO" sz="2800" b="1" dirty="0" err="1">
                <a:latin typeface="Times New Roman" pitchFamily="18" charset="0"/>
              </a:rPr>
              <a:t>ştiinţific</a:t>
            </a:r>
            <a:r>
              <a:rPr lang="ro-RO" sz="2800" b="1" dirty="0">
                <a:latin typeface="Times New Roman" pitchFamily="18" charset="0"/>
              </a:rPr>
              <a:t> și semnat de fondator. </a:t>
            </a:r>
            <a:endParaRPr lang="en-US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Rolul Institutului de Istorie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694218"/>
          </a:xfrm>
        </p:spPr>
        <p:txBody>
          <a:bodyPr>
            <a:normAutofit lnSpcReduction="10000"/>
          </a:bodyPr>
          <a:lstStyle/>
          <a:p>
            <a:pPr algn="just"/>
            <a:endParaRPr lang="ro-M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Rolul Institutului de Istorie se definește prin:</a:t>
            </a:r>
          </a:p>
          <a:p>
            <a:pPr algn="just"/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participarea p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lenar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domeniile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Cercetării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Inovării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efectuarea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cercetărilor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aplicative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o-RO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valorificarea patrimoniului istoric și cultural național și consolidarea culturii istorice și civice, cultivarea unei conștiințe istorice bazate pe adevăr și pe libera lui interpretare științifică;</a:t>
            </a:r>
          </a:p>
          <a:p>
            <a:pPr algn="just"/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ezvoltarea</a:t>
            </a:r>
            <a:r>
              <a:rPr lang="ro-RO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domeniilor </a:t>
            </a:r>
            <a:r>
              <a:rPr lang="ro-RO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Istorie</a:t>
            </a:r>
            <a:r>
              <a:rPr lang="ro-RO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Filosofie</a:t>
            </a:r>
            <a:r>
              <a:rPr lang="ro-RO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instruirea și formarea cadrelor calificate: masterat, doctorat, prin participarea cercetătorilor 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ştiinţifici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procesul didactic, inclusiv implementarea rezultatelor obținute în 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instituţiile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diseminarea rezultatelor cercetărilor științifice în comunitatea academică și opinia publică.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5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22027"/>
              </p:ext>
            </p:extLst>
          </p:nvPr>
        </p:nvGraphicFramePr>
        <p:xfrm>
          <a:off x="274638" y="152400"/>
          <a:ext cx="11778817" cy="658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3" imgW="10435139" imgH="5493216" progId="Word.Document.12">
                  <p:embed/>
                </p:oleObj>
              </mc:Choice>
              <mc:Fallback>
                <p:oleObj name="Document" r:id="rId3" imgW="10435139" imgH="54932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638" y="152400"/>
                        <a:ext cx="11778817" cy="658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87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5311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o-MD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Resurse umane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128"/>
            <a:ext cx="10515600" cy="60128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ct val="0"/>
              </a:spcAft>
              <a:buNone/>
            </a:pPr>
            <a:endParaRPr lang="ro-R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ct val="0"/>
              </a:spcAft>
              <a:buNone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angajați, între care </a:t>
            </a:r>
            <a:r>
              <a:rPr lang="ro-RO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cercetători științifici </a:t>
            </a:r>
            <a:r>
              <a:rPr lang="ro-RO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(46 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titulari </a:t>
            </a:r>
            <a:r>
              <a:rPr lang="ro-RO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și 9 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cumularzi)</a:t>
            </a:r>
          </a:p>
          <a:p>
            <a:pPr marL="0" indent="0" algn="ctr" fontAlgn="base">
              <a:buNone/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inclusiv: - doctori </a:t>
            </a:r>
            <a:r>
              <a:rPr lang="ro-R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habilitaţi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		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27,2%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doctori – 			  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54,5%</a:t>
            </a:r>
            <a:endParaRPr lang="ro-R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- cercetători fără grad științific –  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18,2%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ro-R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ână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35 ani -                  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14,5%</a:t>
            </a:r>
          </a:p>
          <a:p>
            <a:pPr marL="0" indent="0" algn="ctr" fontAlgn="base">
              <a:buNone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doctoranzi -                                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ct val="0"/>
              </a:spcAft>
              <a:buNone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Ponderea cercetătorilor sub vârsta de 35 de ani în cadrul Institutului reprezintă 14,5% </a:t>
            </a: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ct val="0"/>
              </a:spcAft>
              <a:buNone/>
            </a:pP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ct val="0"/>
              </a:spcAft>
              <a:buFontTx/>
              <a:buChar char="•"/>
            </a:pPr>
            <a:endParaRPr lang="ro-RO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922186"/>
              </p:ext>
            </p:extLst>
          </p:nvPr>
        </p:nvGraphicFramePr>
        <p:xfrm>
          <a:off x="1047135" y="4881726"/>
          <a:ext cx="10306666" cy="1809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4275">
                  <a:extLst>
                    <a:ext uri="{9D8B030D-6E8A-4147-A177-3AD203B41FA5}">
                      <a16:colId xmlns:a16="http://schemas.microsoft.com/office/drawing/2014/main" xmlns="" val="440652522"/>
                    </a:ext>
                  </a:extLst>
                </a:gridCol>
                <a:gridCol w="1936720">
                  <a:extLst>
                    <a:ext uri="{9D8B030D-6E8A-4147-A177-3AD203B41FA5}">
                      <a16:colId xmlns:a16="http://schemas.microsoft.com/office/drawing/2014/main" xmlns="" val="4066349255"/>
                    </a:ext>
                  </a:extLst>
                </a:gridCol>
                <a:gridCol w="1627678">
                  <a:extLst>
                    <a:ext uri="{9D8B030D-6E8A-4147-A177-3AD203B41FA5}">
                      <a16:colId xmlns:a16="http://schemas.microsoft.com/office/drawing/2014/main" xmlns="" val="3986257021"/>
                    </a:ext>
                  </a:extLst>
                </a:gridCol>
                <a:gridCol w="1854249">
                  <a:extLst>
                    <a:ext uri="{9D8B030D-6E8A-4147-A177-3AD203B41FA5}">
                      <a16:colId xmlns:a16="http://schemas.microsoft.com/office/drawing/2014/main" xmlns="" val="1111044946"/>
                    </a:ext>
                  </a:extLst>
                </a:gridCol>
                <a:gridCol w="1723744">
                  <a:extLst>
                    <a:ext uri="{9D8B030D-6E8A-4147-A177-3AD203B41FA5}">
                      <a16:colId xmlns:a16="http://schemas.microsoft.com/office/drawing/2014/main" xmlns="" val="4175957253"/>
                    </a:ext>
                  </a:extLst>
                </a:gridCol>
              </a:tblGrid>
              <a:tr h="96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Nr total cercetători științifici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Bărbați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 în % bărbați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Femei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 în % femei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3045132"/>
                  </a:ext>
                </a:extLst>
              </a:tr>
              <a:tr h="635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o-RO" sz="2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o-RO" sz="2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673892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62175" y="34639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527" y="333375"/>
            <a:ext cx="10390909" cy="1214438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o-RO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Direcții strategice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19288" y="1628777"/>
            <a:ext cx="8424862" cy="4467224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ro-RO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valorificarea patrimoniului istoric și cultural în context românesc și general european </a:t>
            </a:r>
          </a:p>
          <a:p>
            <a:pPr algn="just"/>
            <a:r>
              <a:rPr lang="ro-RO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contribuția domeniilor filosofiei la elucidarea provocărilor din societatea contemporană. </a:t>
            </a:r>
          </a:p>
        </p:txBody>
      </p:sp>
    </p:spTree>
    <p:extLst>
      <p:ext uri="{BB962C8B-B14F-4D97-AF65-F5344CB8AC3E}">
        <p14:creationId xmlns:p14="http://schemas.microsoft.com/office/powerpoint/2010/main" val="89253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o-MD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ro-MD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br>
              <a:rPr lang="ro-MD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(puncte tari)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7" y="1690688"/>
            <a:ext cx="11639227" cy="5167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Reperele forte ale Institutului de Istorie le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restigiul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rezultatelor semnificative obținute pe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național și internațional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 parcursul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ultimelor decenii.</a:t>
            </a:r>
            <a:endParaRPr lang="ro-M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  <a:p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8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48354"/>
          </a:xfrm>
        </p:spPr>
        <p:txBody>
          <a:bodyPr>
            <a:normAutofit/>
          </a:bodyPr>
          <a:lstStyle/>
          <a:p>
            <a:pPr algn="ctr"/>
            <a:r>
              <a:rPr lang="ro-M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Activitatea de publicare a rezultatelor investigațiilor științifice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75139"/>
              </p:ext>
            </p:extLst>
          </p:nvPr>
        </p:nvGraphicFramePr>
        <p:xfrm>
          <a:off x="368709" y="1162373"/>
          <a:ext cx="11642474" cy="5646512"/>
        </p:xfrm>
        <a:graphic>
          <a:graphicData uri="http://schemas.openxmlformats.org/drawingml/2006/table">
            <a:tbl>
              <a:tblPr/>
              <a:tblGrid>
                <a:gridCol w="2418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9406">
                  <a:extLst>
                    <a:ext uri="{9D8B030D-6E8A-4147-A177-3AD203B41FA5}">
                      <a16:colId xmlns:a16="http://schemas.microsoft.com/office/drawing/2014/main" xmlns="" val="1100590056"/>
                    </a:ext>
                  </a:extLst>
                </a:gridCol>
                <a:gridCol w="887392">
                  <a:extLst>
                    <a:ext uri="{9D8B030D-6E8A-4147-A177-3AD203B41FA5}">
                      <a16:colId xmlns:a16="http://schemas.microsoft.com/office/drawing/2014/main" xmlns="" val="1775709090"/>
                    </a:ext>
                  </a:extLst>
                </a:gridCol>
                <a:gridCol w="887392">
                  <a:extLst>
                    <a:ext uri="{9D8B030D-6E8A-4147-A177-3AD203B41FA5}">
                      <a16:colId xmlns:a16="http://schemas.microsoft.com/office/drawing/2014/main" xmlns="" val="2815159097"/>
                    </a:ext>
                  </a:extLst>
                </a:gridCol>
                <a:gridCol w="887392">
                  <a:extLst>
                    <a:ext uri="{9D8B030D-6E8A-4147-A177-3AD203B41FA5}">
                      <a16:colId xmlns:a16="http://schemas.microsoft.com/office/drawing/2014/main" xmlns="" val="185584137"/>
                    </a:ext>
                  </a:extLst>
                </a:gridCol>
                <a:gridCol w="887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4953">
                  <a:extLst>
                    <a:ext uri="{9D8B030D-6E8A-4147-A177-3AD203B41FA5}">
                      <a16:colId xmlns:a16="http://schemas.microsoft.com/office/drawing/2014/main" xmlns="" val="3991513456"/>
                    </a:ext>
                  </a:extLst>
                </a:gridCol>
                <a:gridCol w="924953">
                  <a:extLst>
                    <a:ext uri="{9D8B030D-6E8A-4147-A177-3AD203B41FA5}">
                      <a16:colId xmlns:a16="http://schemas.microsoft.com/office/drawing/2014/main" xmlns="" val="1995062041"/>
                    </a:ext>
                  </a:extLst>
                </a:gridCol>
                <a:gridCol w="836823">
                  <a:extLst>
                    <a:ext uri="{9D8B030D-6E8A-4147-A177-3AD203B41FA5}">
                      <a16:colId xmlns:a16="http://schemas.microsoft.com/office/drawing/2014/main" xmlns="" val="1863288166"/>
                    </a:ext>
                  </a:extLst>
                </a:gridCol>
                <a:gridCol w="825910">
                  <a:extLst>
                    <a:ext uri="{9D8B030D-6E8A-4147-A177-3AD203B41FA5}">
                      <a16:colId xmlns:a16="http://schemas.microsoft.com/office/drawing/2014/main" xmlns="" val="1334876108"/>
                    </a:ext>
                  </a:extLst>
                </a:gridCol>
                <a:gridCol w="1112126">
                  <a:extLst>
                    <a:ext uri="{9D8B030D-6E8A-4147-A177-3AD203B41FA5}">
                      <a16:colId xmlns:a16="http://schemas.microsoft.com/office/drawing/2014/main" xmlns="" val="352822154"/>
                    </a:ext>
                  </a:extLst>
                </a:gridCol>
              </a:tblGrid>
              <a:tr h="7497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M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Monografii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6117612"/>
                  </a:ext>
                </a:extLst>
              </a:tr>
              <a:tr h="857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Culegeri de studii și documente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7909822"/>
                  </a:ext>
                </a:extLst>
              </a:tr>
              <a:tr h="1062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Manuale, lucrări didactice, enciclopedii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2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Total monografii, culegeri de documente etc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466709"/>
                  </a:ext>
                </a:extLst>
              </a:tr>
              <a:tr h="1357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Total publicații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382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264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362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2574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18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1896</TotalTime>
  <Words>1584</Words>
  <Application>Microsoft Office PowerPoint</Application>
  <PresentationFormat>Широкоэкранный</PresentationFormat>
  <Paragraphs>244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Bodoni 72 Book</vt:lpstr>
      <vt:lpstr>Calibri</vt:lpstr>
      <vt:lpstr>Calibri Light</vt:lpstr>
      <vt:lpstr>Times New Roman</vt:lpstr>
      <vt:lpstr>Office Theme</vt:lpstr>
      <vt:lpstr>Document</vt:lpstr>
      <vt:lpstr>Презентация PowerPoint</vt:lpstr>
      <vt:lpstr>Cadrul instituțional</vt:lpstr>
      <vt:lpstr>Cadrul Instituțional</vt:lpstr>
      <vt:lpstr>Rolul Institutului de Istorie</vt:lpstr>
      <vt:lpstr>Презентация PowerPoint</vt:lpstr>
      <vt:lpstr>Resurse umane</vt:lpstr>
      <vt:lpstr>Direcții strategice </vt:lpstr>
      <vt:lpstr>Analiza SWOT S (puncte tari)</vt:lpstr>
      <vt:lpstr>Activitatea de publicare a rezultatelor investigațiilor științifice</vt:lpstr>
      <vt:lpstr>Analiza SWOT S (puncte tari)</vt:lpstr>
      <vt:lpstr>Analiza SWOT W (puncte slabe)</vt:lpstr>
      <vt:lpstr>Analiza SWOT W (puncte slabe)</vt:lpstr>
      <vt:lpstr>O (oportunități)</vt:lpstr>
      <vt:lpstr>O (oportunități)</vt:lpstr>
      <vt:lpstr>T (riscuri):</vt:lpstr>
      <vt:lpstr>Argumente pentru mandatul de director pe perioada 2020-2023</vt:lpstr>
      <vt:lpstr>Scopul proiectului managerial</vt:lpstr>
      <vt:lpstr>Realizarea acestor angajamente presupune misiunea directorului Institutului de Istorie</vt:lpstr>
      <vt:lpstr>Misiunea directorului Institutului de Istorie. Consolidarea imaginii pozitive a Institutului </vt:lpstr>
      <vt:lpstr>  Misiunea directorului Institutului de Istorie. Asigurarea științifică a politicilor publice  </vt:lpstr>
      <vt:lpstr>       </vt:lpstr>
      <vt:lpstr>Consolidarea bazei materiale  a institutului și a condițiilor de muncă a personalului</vt:lpstr>
      <vt:lpstr>Cooperarea internațională</vt:lpstr>
      <vt:lpstr>Relații în colectiv</vt:lpstr>
      <vt:lpstr>IMPORTANT!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</dc:creator>
  <cp:lastModifiedBy>Angela</cp:lastModifiedBy>
  <cp:revision>128</cp:revision>
  <cp:lastPrinted>2019-12-02T10:46:59Z</cp:lastPrinted>
  <dcterms:created xsi:type="dcterms:W3CDTF">2019-11-03T08:36:55Z</dcterms:created>
  <dcterms:modified xsi:type="dcterms:W3CDTF">2019-12-16T08:19:53Z</dcterms:modified>
</cp:coreProperties>
</file>