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9" r:id="rId3"/>
    <p:sldId id="258" r:id="rId4"/>
    <p:sldId id="261" r:id="rId5"/>
    <p:sldId id="277" r:id="rId6"/>
    <p:sldId id="262" r:id="rId7"/>
    <p:sldId id="257" r:id="rId8"/>
    <p:sldId id="263" r:id="rId9"/>
    <p:sldId id="265" r:id="rId10"/>
    <p:sldId id="267" r:id="rId11"/>
    <p:sldId id="268" r:id="rId12"/>
    <p:sldId id="266" r:id="rId13"/>
    <p:sldId id="269" r:id="rId14"/>
    <p:sldId id="271" r:id="rId15"/>
    <p:sldId id="272"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4FE49A-0C1B-4938-A744-C40FEB900215}"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4511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FE49A-0C1B-4938-A744-C40FEB900215}"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3570322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FE49A-0C1B-4938-A744-C40FEB900215}"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4067717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4C97ACC6-D7A8-412A-B18B-7E3347AC413D}" type="slidenum">
              <a:rPr lang="ro-RO" altLang="en-US"/>
              <a:pPr>
                <a:defRPr/>
              </a:pPr>
              <a:t>‹#›</a:t>
            </a:fld>
            <a:endParaRPr lang="ro-RO" altLang="en-US"/>
          </a:p>
        </p:txBody>
      </p:sp>
    </p:spTree>
    <p:extLst>
      <p:ext uri="{BB962C8B-B14F-4D97-AF65-F5344CB8AC3E}">
        <p14:creationId xmlns:p14="http://schemas.microsoft.com/office/powerpoint/2010/main" val="2168880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FE49A-0C1B-4938-A744-C40FEB900215}"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1811065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4FE49A-0C1B-4938-A744-C40FEB900215}"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417266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4FE49A-0C1B-4938-A744-C40FEB900215}" type="datetimeFigureOut">
              <a:rPr lang="en-US" smtClean="0"/>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197533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4FE49A-0C1B-4938-A744-C40FEB900215}" type="datetimeFigureOut">
              <a:rPr lang="en-US" smtClean="0"/>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408423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4FE49A-0C1B-4938-A744-C40FEB900215}" type="datetimeFigureOut">
              <a:rPr lang="en-US" smtClean="0"/>
              <a:t>12/16/2019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289623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FE49A-0C1B-4938-A744-C40FEB900215}" type="datetimeFigureOut">
              <a:rPr lang="en-US" smtClean="0"/>
              <a:t>12/16/2019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35771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4FE49A-0C1B-4938-A744-C40FEB900215}" type="datetimeFigureOut">
              <a:rPr lang="en-US" smtClean="0"/>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285828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4FE49A-0C1B-4938-A744-C40FEB900215}" type="datetimeFigureOut">
              <a:rPr lang="en-US" smtClean="0"/>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96EC1-3039-484E-B1D8-D965B95E7A73}" type="slidenum">
              <a:rPr lang="en-US" smtClean="0"/>
              <a:t>‹#›</a:t>
            </a:fld>
            <a:endParaRPr lang="en-US"/>
          </a:p>
        </p:txBody>
      </p:sp>
    </p:spTree>
    <p:extLst>
      <p:ext uri="{BB962C8B-B14F-4D97-AF65-F5344CB8AC3E}">
        <p14:creationId xmlns:p14="http://schemas.microsoft.com/office/powerpoint/2010/main" val="13967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FE49A-0C1B-4938-A744-C40FEB900215}" type="datetimeFigureOut">
              <a:rPr lang="en-US" smtClean="0"/>
              <a:t>12/16/2019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96EC1-3039-484E-B1D8-D965B95E7A73}" type="slidenum">
              <a:rPr lang="en-US" smtClean="0"/>
              <a:t>‹#›</a:t>
            </a:fld>
            <a:endParaRPr lang="en-US"/>
          </a:p>
        </p:txBody>
      </p:sp>
    </p:spTree>
    <p:extLst>
      <p:ext uri="{BB962C8B-B14F-4D97-AF65-F5344CB8AC3E}">
        <p14:creationId xmlns:p14="http://schemas.microsoft.com/office/powerpoint/2010/main" val="42043391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7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34290" y="180109"/>
            <a:ext cx="5056910" cy="2299855"/>
          </a:xfrm>
          <a:prstGeom prst="rect">
            <a:avLst/>
          </a:prstGeom>
        </p:spPr>
      </p:pic>
      <p:sp>
        <p:nvSpPr>
          <p:cNvPr id="7" name="Rectangle 6"/>
          <p:cNvSpPr/>
          <p:nvPr/>
        </p:nvSpPr>
        <p:spPr>
          <a:xfrm>
            <a:off x="1884218" y="2551837"/>
            <a:ext cx="7259782" cy="3600986"/>
          </a:xfrm>
          <a:prstGeom prst="rect">
            <a:avLst/>
          </a:prstGeom>
        </p:spPr>
        <p:txBody>
          <a:bodyPr wrap="square">
            <a:spAutoFit/>
          </a:bodyPr>
          <a:lstStyle/>
          <a:p>
            <a:pPr algn="ctr"/>
            <a:r>
              <a:rPr lang="ro-MD" altLang="en-US" sz="2800" b="1" dirty="0">
                <a:latin typeface="Times New Roman" panose="02020603050405020304" pitchFamily="18" charset="0"/>
                <a:cs typeface="Times New Roman" panose="02020603050405020304" pitchFamily="18" charset="0"/>
              </a:rPr>
              <a:t>Programul managerial al candidatului la funcția de director al Instituției Publice</a:t>
            </a:r>
          </a:p>
          <a:p>
            <a:pPr algn="ctr"/>
            <a:r>
              <a:rPr lang="ro-MD" altLang="en-US" sz="2800" b="1" dirty="0">
                <a:latin typeface="Times New Roman" panose="02020603050405020304" pitchFamily="18" charset="0"/>
                <a:cs typeface="Times New Roman" panose="02020603050405020304" pitchFamily="18" charset="0"/>
              </a:rPr>
              <a:t>Institutul de Istorie</a:t>
            </a:r>
          </a:p>
          <a:p>
            <a:pPr algn="ctr"/>
            <a:r>
              <a:rPr lang="ro-MD" altLang="en-US" sz="2800" b="1" dirty="0">
                <a:latin typeface="Times New Roman" panose="02020603050405020304" pitchFamily="18" charset="0"/>
                <a:cs typeface="Times New Roman" panose="02020603050405020304" pitchFamily="18" charset="0"/>
              </a:rPr>
              <a:t>pe perioada 2020 - 2023</a:t>
            </a:r>
          </a:p>
          <a:p>
            <a:pPr algn="ctr"/>
            <a:endParaRPr lang="ro-MD" altLang="en-US" sz="2800" b="1" dirty="0">
              <a:latin typeface="Times New Roman" panose="02020603050405020304" pitchFamily="18" charset="0"/>
              <a:cs typeface="Times New Roman" panose="02020603050405020304" pitchFamily="18" charset="0"/>
            </a:endParaRPr>
          </a:p>
          <a:p>
            <a:pPr algn="ctr"/>
            <a:r>
              <a:rPr lang="en-US" altLang="en-US" sz="2800" b="1" dirty="0">
                <a:latin typeface="Times New Roman" panose="02020603050405020304" pitchFamily="18" charset="0"/>
                <a:cs typeface="Times New Roman" panose="02020603050405020304" pitchFamily="18" charset="0"/>
              </a:rPr>
              <a:t>Gheorghe COJOCARU</a:t>
            </a:r>
            <a:endParaRPr lang="ro-MD" altLang="en-US" sz="2800" b="1" dirty="0">
              <a:latin typeface="Times New Roman" panose="02020603050405020304" pitchFamily="18" charset="0"/>
              <a:cs typeface="Times New Roman" panose="02020603050405020304" pitchFamily="18" charset="0"/>
            </a:endParaRPr>
          </a:p>
          <a:p>
            <a:pPr algn="ctr"/>
            <a:endParaRPr lang="ro-MD" altLang="en-US" sz="3600" b="1" dirty="0">
              <a:latin typeface="Times New Roman" panose="02020603050405020304" pitchFamily="18" charset="0"/>
              <a:cs typeface="Times New Roman" panose="02020603050405020304" pitchFamily="18" charset="0"/>
            </a:endParaRPr>
          </a:p>
          <a:p>
            <a:pPr algn="ctr"/>
            <a:r>
              <a:rPr lang="ro-MD" altLang="en-US" sz="2400" b="1" dirty="0">
                <a:latin typeface="Times New Roman" panose="02020603050405020304" pitchFamily="18" charset="0"/>
                <a:cs typeface="Times New Roman" panose="02020603050405020304" pitchFamily="18" charset="0"/>
              </a:rPr>
              <a:t>Chișinău, 9 decembrie 2019</a:t>
            </a:r>
            <a:endParaRPr lang="en-US" altLang="en-US" sz="2400" b="1" dirty="0">
              <a:latin typeface="Times New Roman" panose="02020603050405020304" pitchFamily="18" charset="0"/>
              <a:cs typeface="Times New Roman" panose="02020603050405020304" pitchFamily="18" charset="0"/>
            </a:endParaRPr>
          </a:p>
        </p:txBody>
      </p:sp>
      <p:sp>
        <p:nvSpPr>
          <p:cNvPr id="8" name="AutoShape 2" descr="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2655" y="391031"/>
            <a:ext cx="2369127" cy="2321355"/>
          </a:xfrm>
          <a:prstGeom prst="rect">
            <a:avLst/>
          </a:prstGeom>
        </p:spPr>
      </p:pic>
    </p:spTree>
    <p:extLst>
      <p:ext uri="{BB962C8B-B14F-4D97-AF65-F5344CB8AC3E}">
        <p14:creationId xmlns:p14="http://schemas.microsoft.com/office/powerpoint/2010/main" val="211372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857250" y="333377"/>
            <a:ext cx="10618470" cy="647700"/>
          </a:xfrm>
          <a:prstGeom prst="roundRect">
            <a:avLst>
              <a:gd name="adj" fmla="val 16667"/>
            </a:avLst>
          </a:prstGeom>
          <a:solidFill>
            <a:schemeClr val="bg2"/>
          </a:solidFill>
          <a:ln w="9525">
            <a:solidFill>
              <a:schemeClr val="tx1"/>
            </a:solidFill>
            <a:round/>
            <a:headEnd/>
            <a:tailEnd/>
          </a:ln>
        </p:spPr>
        <p:txBody>
          <a:bodyPr wrap="none" anchor="ct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endParaRPr lang="en-US" altLang="en-US" sz="1800">
              <a:solidFill>
                <a:schemeClr val="tx1"/>
              </a:solidFill>
              <a:latin typeface="Arial" panose="020B0604020202020204" pitchFamily="34" charset="0"/>
              <a:cs typeface="Arial" panose="020B0604020202020204" pitchFamily="34" charset="0"/>
            </a:endParaRPr>
          </a:p>
        </p:txBody>
      </p:sp>
      <p:sp>
        <p:nvSpPr>
          <p:cNvPr id="20483" name="Rectangle 3"/>
          <p:cNvSpPr>
            <a:spLocks noGrp="1" noChangeArrowheads="1"/>
          </p:cNvSpPr>
          <p:nvPr>
            <p:ph type="title"/>
          </p:nvPr>
        </p:nvSpPr>
        <p:spPr>
          <a:xfrm>
            <a:off x="1554480" y="230189"/>
            <a:ext cx="9041130" cy="750888"/>
          </a:xfrm>
        </p:spPr>
        <p:txBody>
          <a:bodyPr/>
          <a:lstStyle/>
          <a:p>
            <a:pPr algn="ctr" eaLnBrk="1" hangingPunct="1"/>
            <a:r>
              <a:rPr lang="ro-RO" altLang="en-US" sz="3200" b="1" i="1" dirty="0">
                <a:solidFill>
                  <a:schemeClr val="bg1"/>
                </a:solidFill>
                <a:latin typeface="Times New Roman" panose="02020603050405020304" pitchFamily="18" charset="0"/>
                <a:cs typeface="Times New Roman" panose="02020603050405020304" pitchFamily="18" charset="0"/>
              </a:rPr>
              <a:t>       </a:t>
            </a:r>
            <a:r>
              <a:rPr lang="ro-RO" altLang="en-US" sz="3200" b="1" i="1" dirty="0">
                <a:latin typeface="Times New Roman" panose="02020603050405020304" pitchFamily="18" charset="0"/>
                <a:cs typeface="Times New Roman" panose="02020603050405020304" pitchFamily="18" charset="0"/>
              </a:rPr>
              <a:t>Proiecte de cercetare</a:t>
            </a:r>
          </a:p>
        </p:txBody>
      </p:sp>
      <p:graphicFrame>
        <p:nvGraphicFramePr>
          <p:cNvPr id="11339" name="Group 75"/>
          <p:cNvGraphicFramePr>
            <a:graphicFrameLocks noGrp="1"/>
          </p:cNvGraphicFramePr>
          <p:nvPr>
            <p:ph sz="half" idx="2"/>
            <p:extLst>
              <p:ext uri="{D42A27DB-BD31-4B8C-83A1-F6EECF244321}">
                <p14:modId xmlns:p14="http://schemas.microsoft.com/office/powerpoint/2010/main" val="1467127847"/>
              </p:ext>
            </p:extLst>
          </p:nvPr>
        </p:nvGraphicFramePr>
        <p:xfrm>
          <a:off x="857250" y="1011238"/>
          <a:ext cx="10618470" cy="3709351"/>
        </p:xfrm>
        <a:graphic>
          <a:graphicData uri="http://schemas.openxmlformats.org/drawingml/2006/table">
            <a:tbl>
              <a:tblPr/>
              <a:tblGrid>
                <a:gridCol w="4484292">
                  <a:extLst>
                    <a:ext uri="{9D8B030D-6E8A-4147-A177-3AD203B41FA5}">
                      <a16:colId xmlns:a16="http://schemas.microsoft.com/office/drawing/2014/main" xmlns="" val="20000"/>
                    </a:ext>
                  </a:extLst>
                </a:gridCol>
                <a:gridCol w="1199882">
                  <a:extLst>
                    <a:ext uri="{9D8B030D-6E8A-4147-A177-3AD203B41FA5}">
                      <a16:colId xmlns:a16="http://schemas.microsoft.com/office/drawing/2014/main" xmlns="" val="20002"/>
                    </a:ext>
                  </a:extLst>
                </a:gridCol>
                <a:gridCol w="1196633">
                  <a:extLst>
                    <a:ext uri="{9D8B030D-6E8A-4147-A177-3AD203B41FA5}">
                      <a16:colId xmlns:a16="http://schemas.microsoft.com/office/drawing/2014/main" xmlns="" val="20003"/>
                    </a:ext>
                  </a:extLst>
                </a:gridCol>
                <a:gridCol w="1052131">
                  <a:extLst>
                    <a:ext uri="{9D8B030D-6E8A-4147-A177-3AD203B41FA5}">
                      <a16:colId xmlns:a16="http://schemas.microsoft.com/office/drawing/2014/main" xmlns="" val="20004"/>
                    </a:ext>
                  </a:extLst>
                </a:gridCol>
                <a:gridCol w="1342766">
                  <a:extLst>
                    <a:ext uri="{9D8B030D-6E8A-4147-A177-3AD203B41FA5}">
                      <a16:colId xmlns:a16="http://schemas.microsoft.com/office/drawing/2014/main" xmlns="" val="20005"/>
                    </a:ext>
                  </a:extLst>
                </a:gridCol>
                <a:gridCol w="1342766">
                  <a:extLst>
                    <a:ext uri="{9D8B030D-6E8A-4147-A177-3AD203B41FA5}">
                      <a16:colId xmlns:a16="http://schemas.microsoft.com/office/drawing/2014/main" xmlns="" val="737494782"/>
                    </a:ext>
                  </a:extLst>
                </a:gridCol>
              </a:tblGrid>
              <a:tr h="36157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Proiecte</a:t>
                      </a:r>
                      <a:endParaRPr kumimoji="0" lang="fr-FR"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2015</a:t>
                      </a:r>
                      <a:endParaRPr kumimoji="0" lang="fr-FR"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2016</a:t>
                      </a:r>
                      <a:endParaRPr kumimoji="0" lang="fr-FR"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2017</a:t>
                      </a:r>
                      <a:endParaRPr kumimoji="0" lang="fr-FR"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2018</a:t>
                      </a:r>
                      <a:endParaRPr kumimoji="0" lang="fr-FR"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ro-MD" sz="1800" b="1" i="0" u="none" strike="noStrike" cap="none" normalizeH="0" baseline="0" dirty="0">
                          <a:ln>
                            <a:noFill/>
                          </a:ln>
                          <a:solidFill>
                            <a:schemeClr val="tx1"/>
                          </a:solidFill>
                          <a:effectLst/>
                          <a:latin typeface="Calibri" pitchFamily="34" charset="0"/>
                          <a:cs typeface="Times New Roman" pitchFamily="18" charset="0"/>
                        </a:rPr>
                        <a:t>2019</a:t>
                      </a:r>
                      <a:endParaRPr kumimoji="0" lang="fr-FR"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0000"/>
                  </a:ext>
                </a:extLst>
              </a:tr>
              <a:tr h="55889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Instituționale</a:t>
                      </a:r>
                    </a:p>
                  </a:txBody>
                  <a:tcPr marL="91425" marR="91425" marT="45717" marB="45717"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3</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3</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3</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3</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3 (extensie)</a:t>
                      </a:r>
                    </a:p>
                  </a:txBody>
                  <a:tcPr marL="91425" marR="91425" marT="45717" marB="45717"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0001"/>
                  </a:ext>
                </a:extLst>
              </a:tr>
              <a:tr h="55889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Pentru tineri cercetători</a:t>
                      </a:r>
                    </a:p>
                  </a:txBody>
                  <a:tcPr marL="91425" marR="91425" marT="45717" marB="45717"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4</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3</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1</a:t>
                      </a:r>
                    </a:p>
                  </a:txBody>
                  <a:tcPr marL="91425" marR="91425" marT="45717" marB="45717"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0003"/>
                  </a:ext>
                </a:extLst>
              </a:tr>
              <a:tr h="36157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Monografii de excepție</a:t>
                      </a:r>
                    </a:p>
                  </a:txBody>
                  <a:tcPr marL="91425" marR="91425" marT="45717" marB="45717"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4</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1</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633704713"/>
                  </a:ext>
                </a:extLst>
              </a:tr>
              <a:tr h="55889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Bilaterale</a:t>
                      </a:r>
                    </a:p>
                  </a:txBody>
                  <a:tcPr marL="91425" marR="91425" marT="45717" marB="45717"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1</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1</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1</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1</a:t>
                      </a:r>
                    </a:p>
                  </a:txBody>
                  <a:tcPr marL="91425" marR="91425" marT="45717" marB="45717"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2281573693"/>
                  </a:ext>
                </a:extLst>
              </a:tr>
              <a:tr h="94793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Internaționale</a:t>
                      </a:r>
                    </a:p>
                  </a:txBody>
                  <a:tcPr marL="91425" marR="91425" marT="45717" marB="45717"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Participare în pr. COST</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0" lang="ro-RO" sz="1800" b="1" i="0" u="none" strike="noStrike" cap="none" normalizeH="0" baseline="0" dirty="0">
                          <a:ln>
                            <a:noFill/>
                          </a:ln>
                          <a:solidFill>
                            <a:schemeClr val="tx1"/>
                          </a:solidFill>
                          <a:effectLst/>
                          <a:latin typeface="Calibri" pitchFamily="34" charset="0"/>
                          <a:cs typeface="Times New Roman" pitchFamily="18" charset="0"/>
                        </a:rPr>
                        <a:t>Participare în pr. COST</a:t>
                      </a:r>
                    </a:p>
                    <a:p>
                      <a:pPr marL="0" marR="0" lvl="0" indent="0" algn="r" defTabSz="914400" rtl="0" eaLnBrk="1" fontAlgn="base" latinLnBrk="0" hangingPunct="1">
                        <a:lnSpc>
                          <a:spcPct val="90000"/>
                        </a:lnSpc>
                        <a:spcBef>
                          <a:spcPct val="20000"/>
                        </a:spcBef>
                        <a:spcAft>
                          <a:spcPct val="0"/>
                        </a:spcAft>
                        <a:buClrTx/>
                        <a:buSzTx/>
                        <a:buFontTx/>
                        <a:buNone/>
                        <a:tabLst/>
                      </a:pPr>
                      <a:endParaRPr kumimoji="0" lang="ro-RO" sz="1800" b="1" i="0" u="none" strike="noStrike" cap="none" normalizeH="0" baseline="0" dirty="0">
                        <a:ln>
                          <a:noFill/>
                        </a:ln>
                        <a:solidFill>
                          <a:schemeClr val="tx1"/>
                        </a:solidFill>
                        <a:effectLst/>
                        <a:latin typeface="Calibri" pitchFamily="34" charset="0"/>
                        <a:cs typeface="Times New Roman" pitchFamily="18" charset="0"/>
                      </a:endParaRPr>
                    </a:p>
                  </a:txBody>
                  <a:tcPr marL="91425" marR="91425" marT="45717" marB="45717"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0004"/>
                  </a:ext>
                </a:extLst>
              </a:tr>
              <a:tr h="36157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În total</a:t>
                      </a:r>
                    </a:p>
                  </a:txBody>
                  <a:tcPr marL="91425" marR="91425" marT="45717" marB="45717"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12</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7</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3</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5</a:t>
                      </a: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0" lang="ro-RO" sz="1800" b="1" i="0" u="none" strike="noStrike" cap="none" normalizeH="0" baseline="0" dirty="0">
                          <a:ln>
                            <a:noFill/>
                          </a:ln>
                          <a:solidFill>
                            <a:schemeClr val="tx1"/>
                          </a:solidFill>
                          <a:effectLst/>
                          <a:latin typeface="Calibri" pitchFamily="34" charset="0"/>
                          <a:cs typeface="Times New Roman" pitchFamily="18" charset="0"/>
                        </a:rPr>
                        <a:t>5</a:t>
                      </a:r>
                    </a:p>
                  </a:txBody>
                  <a:tcPr marL="91425" marR="91425" marT="45717" marB="45717"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0005"/>
                  </a:ext>
                </a:extLst>
              </a:tr>
            </a:tbl>
          </a:graphicData>
        </a:graphic>
      </p:graphicFrame>
      <p:sp>
        <p:nvSpPr>
          <p:cNvPr id="20540" name="Text Box 76"/>
          <p:cNvSpPr txBox="1">
            <a:spLocks noChangeArrowheads="1"/>
          </p:cNvSpPr>
          <p:nvPr/>
        </p:nvSpPr>
        <p:spPr bwMode="auto">
          <a:xfrm>
            <a:off x="982980" y="4838383"/>
            <a:ext cx="10744199"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marL="285750" indent="-285750" algn="just">
              <a:spcBef>
                <a:spcPct val="50000"/>
              </a:spcBef>
              <a:spcAft>
                <a:spcPct val="0"/>
              </a:spcAft>
              <a:buClrTx/>
              <a:buSzTx/>
            </a:pPr>
            <a:r>
              <a:rPr lang="ro-RO" altLang="en-US" sz="1800" b="1" dirty="0">
                <a:solidFill>
                  <a:schemeClr val="tx1"/>
                </a:solidFill>
                <a:latin typeface="Times New Roman" panose="02020603050405020304" pitchFamily="18" charset="0"/>
                <a:cs typeface="Times New Roman" panose="02020603050405020304" pitchFamily="18" charset="0"/>
              </a:rPr>
              <a:t>PRIORITĂȚI:</a:t>
            </a:r>
          </a:p>
          <a:p>
            <a:pPr marL="285750" indent="-285750" algn="just">
              <a:spcBef>
                <a:spcPct val="50000"/>
              </a:spcBef>
              <a:spcAft>
                <a:spcPct val="0"/>
              </a:spcAft>
              <a:buClrTx/>
              <a:buSzTx/>
            </a:pPr>
            <a:r>
              <a:rPr lang="ro-RO" altLang="en-US" sz="1800" b="1" dirty="0">
                <a:solidFill>
                  <a:schemeClr val="tx1"/>
                </a:solidFill>
                <a:latin typeface="Times New Roman" panose="02020603050405020304" pitchFamily="18" charset="0"/>
                <a:cs typeface="Times New Roman" panose="02020603050405020304" pitchFamily="18" charset="0"/>
              </a:rPr>
              <a:t>Lansarea proiectului unei sinteze academice de Istorie națională, însoțit de solide instrumente complementare, necesare în procesul educațional-cultural și întregii societăți </a:t>
            </a:r>
          </a:p>
          <a:p>
            <a:pPr marL="285750" indent="-285750" algn="just">
              <a:spcBef>
                <a:spcPct val="50000"/>
              </a:spcBef>
              <a:spcAft>
                <a:spcPct val="0"/>
              </a:spcAft>
              <a:buClrTx/>
              <a:buSzTx/>
            </a:pPr>
            <a:r>
              <a:rPr lang="ro-RO" altLang="en-US" sz="1800" b="1" dirty="0">
                <a:solidFill>
                  <a:schemeClr val="tx1"/>
                </a:solidFill>
                <a:latin typeface="Times New Roman" panose="02020603050405020304" pitchFamily="18" charset="0"/>
                <a:cs typeface="Times New Roman" panose="02020603050405020304" pitchFamily="18" charset="0"/>
              </a:rPr>
              <a:t>Punerea accentului pe importanța științifică, rezonanța socială și calitatea proiectelor</a:t>
            </a:r>
          </a:p>
          <a:p>
            <a:pPr marL="285750" indent="-285750" algn="just">
              <a:spcBef>
                <a:spcPct val="50000"/>
              </a:spcBef>
              <a:spcAft>
                <a:spcPct val="0"/>
              </a:spcAft>
              <a:buClrTx/>
              <a:buSzTx/>
            </a:pPr>
            <a:r>
              <a:rPr lang="ro-RO" altLang="en-US" sz="1800" b="1" dirty="0">
                <a:solidFill>
                  <a:schemeClr val="tx1"/>
                </a:solidFill>
                <a:latin typeface="Times New Roman" panose="02020603050405020304" pitchFamily="18" charset="0"/>
                <a:cs typeface="Times New Roman" panose="02020603050405020304" pitchFamily="18" charset="0"/>
              </a:rPr>
              <a:t>Încurajarea cercetătorilor să participe în proiectele internaționale</a:t>
            </a:r>
          </a:p>
        </p:txBody>
      </p:sp>
    </p:spTree>
    <p:extLst>
      <p:ext uri="{BB962C8B-B14F-4D97-AF65-F5344CB8AC3E}">
        <p14:creationId xmlns:p14="http://schemas.microsoft.com/office/powerpoint/2010/main" val="3960282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857250" y="333377"/>
            <a:ext cx="10618470" cy="647700"/>
          </a:xfrm>
          <a:prstGeom prst="roundRect">
            <a:avLst>
              <a:gd name="adj" fmla="val 16667"/>
            </a:avLst>
          </a:prstGeom>
          <a:solidFill>
            <a:schemeClr val="bg2"/>
          </a:solidFill>
          <a:ln w="9525">
            <a:solidFill>
              <a:schemeClr val="tx1"/>
            </a:solidFill>
            <a:round/>
            <a:headEnd/>
            <a:tailEnd/>
          </a:ln>
        </p:spPr>
        <p:txBody>
          <a:bodyPr wrap="none" anchor="ct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endParaRPr lang="en-US" altLang="en-US" sz="1800">
              <a:solidFill>
                <a:schemeClr val="tx1"/>
              </a:solidFill>
              <a:latin typeface="Arial" panose="020B0604020202020204" pitchFamily="34" charset="0"/>
              <a:cs typeface="Arial" panose="020B0604020202020204" pitchFamily="34" charset="0"/>
            </a:endParaRPr>
          </a:p>
        </p:txBody>
      </p:sp>
      <p:sp>
        <p:nvSpPr>
          <p:cNvPr id="20483" name="Rectangle 3"/>
          <p:cNvSpPr>
            <a:spLocks noGrp="1" noChangeArrowheads="1"/>
          </p:cNvSpPr>
          <p:nvPr>
            <p:ph type="title"/>
          </p:nvPr>
        </p:nvSpPr>
        <p:spPr>
          <a:xfrm>
            <a:off x="857250" y="230189"/>
            <a:ext cx="10618470" cy="750888"/>
          </a:xfrm>
        </p:spPr>
        <p:txBody>
          <a:bodyPr/>
          <a:lstStyle/>
          <a:p>
            <a:pPr algn="ctr" eaLnBrk="1" hangingPunct="1"/>
            <a:r>
              <a:rPr lang="ro-RO" altLang="en-US" sz="3200" b="1" i="1" dirty="0">
                <a:solidFill>
                  <a:schemeClr val="bg1"/>
                </a:solidFill>
                <a:latin typeface="Times New Roman" panose="02020603050405020304" pitchFamily="18" charset="0"/>
                <a:cs typeface="Times New Roman" panose="02020603050405020304" pitchFamily="18" charset="0"/>
              </a:rPr>
              <a:t>       </a:t>
            </a:r>
            <a:r>
              <a:rPr lang="ro-RO" altLang="en-US" sz="3200" b="1" i="1" dirty="0">
                <a:latin typeface="Times New Roman" panose="02020603050405020304" pitchFamily="18" charset="0"/>
                <a:cs typeface="Times New Roman" panose="02020603050405020304" pitchFamily="18" charset="0"/>
              </a:rPr>
              <a:t>Instruirea prin doctorat</a:t>
            </a:r>
          </a:p>
        </p:txBody>
      </p:sp>
      <p:sp>
        <p:nvSpPr>
          <p:cNvPr id="20540" name="Text Box 76"/>
          <p:cNvSpPr txBox="1">
            <a:spLocks noChangeArrowheads="1"/>
          </p:cNvSpPr>
          <p:nvPr/>
        </p:nvSpPr>
        <p:spPr bwMode="auto">
          <a:xfrm>
            <a:off x="318655" y="3685310"/>
            <a:ext cx="11333018" cy="2970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a:spcBef>
                <a:spcPct val="0"/>
              </a:spcBef>
              <a:spcAft>
                <a:spcPct val="0"/>
              </a:spcAft>
              <a:buClrTx/>
              <a:buSzTx/>
              <a:buNone/>
            </a:pPr>
            <a:endParaRPr lang="ro-RO" altLang="en-US" sz="2000" b="1" dirty="0">
              <a:solidFill>
                <a:srgbClr val="0066CC"/>
              </a:solidFill>
              <a:latin typeface="Times New Roman" panose="02020603050405020304" pitchFamily="18" charset="0"/>
              <a:cs typeface="Times New Roman" panose="02020603050405020304" pitchFamily="18" charset="0"/>
            </a:endParaRPr>
          </a:p>
          <a:p>
            <a:pPr>
              <a:spcBef>
                <a:spcPct val="0"/>
              </a:spcBef>
              <a:spcAft>
                <a:spcPct val="0"/>
              </a:spcAft>
              <a:buClrTx/>
              <a:buSzTx/>
              <a:buNone/>
            </a:pPr>
            <a:r>
              <a:rPr lang="ro-RO" altLang="en-US" sz="2000" b="1" dirty="0">
                <a:solidFill>
                  <a:srgbClr val="0066CC"/>
                </a:solidFill>
                <a:latin typeface="Times New Roman" panose="02020603050405020304" pitchFamily="18" charset="0"/>
                <a:cs typeface="Times New Roman" panose="02020603050405020304" pitchFamily="18" charset="0"/>
              </a:rPr>
              <a:t>Priorități:</a:t>
            </a:r>
          </a:p>
          <a:p>
            <a:pPr marL="342900" indent="-342900">
              <a:spcBef>
                <a:spcPct val="0"/>
              </a:spcBef>
              <a:spcAft>
                <a:spcPct val="0"/>
              </a:spcAft>
              <a:buClrTx/>
              <a:buSzTx/>
            </a:pPr>
            <a:r>
              <a:rPr lang="ro-RO" altLang="en-US" sz="2000" b="1" dirty="0">
                <a:solidFill>
                  <a:schemeClr val="tx1"/>
                </a:solidFill>
                <a:latin typeface="Times New Roman" panose="02020603050405020304" pitchFamily="18" charset="0"/>
                <a:cs typeface="Times New Roman" panose="02020603050405020304" pitchFamily="18" charset="0"/>
              </a:rPr>
              <a:t>Motivarea tinerilor pentru o carieră științifică sub îndrumarea unor specialiști cu experiență în domeniu</a:t>
            </a:r>
          </a:p>
          <a:p>
            <a:pPr marL="342900" indent="-342900">
              <a:spcBef>
                <a:spcPct val="0"/>
              </a:spcBef>
              <a:spcAft>
                <a:spcPct val="0"/>
              </a:spcAft>
              <a:buClrTx/>
              <a:buSzTx/>
            </a:pPr>
            <a:r>
              <a:rPr lang="ro-RO" altLang="en-US" sz="2000" b="1" dirty="0">
                <a:solidFill>
                  <a:schemeClr val="tx1"/>
                </a:solidFill>
                <a:latin typeface="Times New Roman" panose="02020603050405020304" pitchFamily="18" charset="0"/>
                <a:cs typeface="Times New Roman" panose="02020603050405020304" pitchFamily="18" charset="0"/>
              </a:rPr>
              <a:t>Propunerea unui registru al temelor prioritare pentru studii la doctorat și proiecte la </a:t>
            </a:r>
            <a:r>
              <a:rPr lang="ro-RO" altLang="en-US" sz="2000" b="1" dirty="0" err="1">
                <a:solidFill>
                  <a:schemeClr val="tx1"/>
                </a:solidFill>
                <a:latin typeface="Times New Roman" panose="02020603050405020304" pitchFamily="18" charset="0"/>
                <a:cs typeface="Times New Roman" panose="02020603050405020304" pitchFamily="18" charset="0"/>
              </a:rPr>
              <a:t>postdoctorat</a:t>
            </a:r>
            <a:r>
              <a:rPr lang="ro-RO" altLang="en-US" sz="2000" b="1" dirty="0">
                <a:solidFill>
                  <a:schemeClr val="tx1"/>
                </a:solidFill>
                <a:latin typeface="Times New Roman" panose="02020603050405020304" pitchFamily="18" charset="0"/>
                <a:cs typeface="Times New Roman" panose="02020603050405020304" pitchFamily="18" charset="0"/>
              </a:rPr>
              <a:t> </a:t>
            </a:r>
          </a:p>
          <a:p>
            <a:pPr marL="342900" indent="-342900" algn="just">
              <a:spcBef>
                <a:spcPct val="0"/>
              </a:spcBef>
              <a:spcAft>
                <a:spcPct val="0"/>
              </a:spcAft>
              <a:buClrTx/>
              <a:buSzTx/>
            </a:pPr>
            <a:r>
              <a:rPr lang="ro-RO" altLang="en-US" sz="2000" b="1" dirty="0">
                <a:solidFill>
                  <a:schemeClr val="tx1"/>
                </a:solidFill>
                <a:latin typeface="Times New Roman" panose="02020603050405020304" pitchFamily="18" charset="0"/>
                <a:cs typeface="Times New Roman" panose="02020603050405020304" pitchFamily="18" charset="0"/>
              </a:rPr>
              <a:t>Reglementarea instruirii cadrelor științifice în funcție de necesitățile domeniilor de cercetare și de tendințele științei moderne</a:t>
            </a:r>
          </a:p>
          <a:p>
            <a:pPr marL="342900" indent="-342900" algn="just">
              <a:spcBef>
                <a:spcPct val="0"/>
              </a:spcBef>
              <a:spcAft>
                <a:spcPct val="0"/>
              </a:spcAft>
              <a:buClrTx/>
              <a:buSzTx/>
            </a:pPr>
            <a:r>
              <a:rPr lang="ro-RO" altLang="en-US" sz="2000" b="1" dirty="0">
                <a:solidFill>
                  <a:schemeClr val="tx1"/>
                </a:solidFill>
                <a:latin typeface="Times New Roman" panose="02020603050405020304" pitchFamily="18" charset="0"/>
                <a:cs typeface="Times New Roman" panose="02020603050405020304" pitchFamily="18" charset="0"/>
              </a:rPr>
              <a:t>Includerea mai amplă a cercetătorilor științifici în procesul didactic </a:t>
            </a:r>
            <a:endParaRPr lang="ro-RO" altLang="en-US" sz="2000" dirty="0">
              <a:solidFill>
                <a:schemeClr val="tx1"/>
              </a:solidFill>
              <a:latin typeface="Times New Roman" panose="02020603050405020304" pitchFamily="18" charset="0"/>
              <a:cs typeface="Times New Roman" panose="02020603050405020304" pitchFamily="18" charset="0"/>
            </a:endParaRPr>
          </a:p>
          <a:p>
            <a:pPr marL="285750" indent="-285750" algn="just">
              <a:spcBef>
                <a:spcPct val="50000"/>
              </a:spcBef>
              <a:spcAft>
                <a:spcPct val="0"/>
              </a:spcAft>
              <a:buClrTx/>
              <a:buSzTx/>
            </a:pPr>
            <a:endParaRPr lang="ro-RO" altLang="en-US" sz="18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Substituent conținut 2"/>
          <p:cNvGraphicFramePr>
            <a:graphicFrameLocks noGrp="1"/>
          </p:cNvGraphicFramePr>
          <p:nvPr>
            <p:ph sz="half" idx="2"/>
            <p:extLst>
              <p:ext uri="{D42A27DB-BD31-4B8C-83A1-F6EECF244321}">
                <p14:modId xmlns:p14="http://schemas.microsoft.com/office/powerpoint/2010/main" val="4220432809"/>
              </p:ext>
            </p:extLst>
          </p:nvPr>
        </p:nvGraphicFramePr>
        <p:xfrm>
          <a:off x="857251" y="1084265"/>
          <a:ext cx="10651028" cy="2750127"/>
        </p:xfrm>
        <a:graphic>
          <a:graphicData uri="http://schemas.openxmlformats.org/drawingml/2006/table">
            <a:tbl>
              <a:tblPr firstRow="1" bandRow="1">
                <a:tableStyleId>{5C22544A-7EE6-4342-B048-85BDC9FD1C3A}</a:tableStyleId>
              </a:tblPr>
              <a:tblGrid>
                <a:gridCol w="5323538">
                  <a:extLst>
                    <a:ext uri="{9D8B030D-6E8A-4147-A177-3AD203B41FA5}">
                      <a16:colId xmlns:a16="http://schemas.microsoft.com/office/drawing/2014/main" xmlns="" val="1275442382"/>
                    </a:ext>
                  </a:extLst>
                </a:gridCol>
                <a:gridCol w="1040988">
                  <a:extLst>
                    <a:ext uri="{9D8B030D-6E8A-4147-A177-3AD203B41FA5}">
                      <a16:colId xmlns:a16="http://schemas.microsoft.com/office/drawing/2014/main" xmlns="" val="950316487"/>
                    </a:ext>
                  </a:extLst>
                </a:gridCol>
                <a:gridCol w="1001457">
                  <a:extLst>
                    <a:ext uri="{9D8B030D-6E8A-4147-A177-3AD203B41FA5}">
                      <a16:colId xmlns:a16="http://schemas.microsoft.com/office/drawing/2014/main" xmlns="" val="3875283253"/>
                    </a:ext>
                  </a:extLst>
                </a:gridCol>
                <a:gridCol w="1027812">
                  <a:extLst>
                    <a:ext uri="{9D8B030D-6E8A-4147-A177-3AD203B41FA5}">
                      <a16:colId xmlns:a16="http://schemas.microsoft.com/office/drawing/2014/main" xmlns="" val="1252611932"/>
                    </a:ext>
                  </a:extLst>
                </a:gridCol>
                <a:gridCol w="843333">
                  <a:extLst>
                    <a:ext uri="{9D8B030D-6E8A-4147-A177-3AD203B41FA5}">
                      <a16:colId xmlns:a16="http://schemas.microsoft.com/office/drawing/2014/main" xmlns="" val="2499838547"/>
                    </a:ext>
                  </a:extLst>
                </a:gridCol>
                <a:gridCol w="706950">
                  <a:extLst>
                    <a:ext uri="{9D8B030D-6E8A-4147-A177-3AD203B41FA5}">
                      <a16:colId xmlns:a16="http://schemas.microsoft.com/office/drawing/2014/main" xmlns="" val="2501473143"/>
                    </a:ext>
                  </a:extLst>
                </a:gridCol>
                <a:gridCol w="706950">
                  <a:extLst>
                    <a:ext uri="{9D8B030D-6E8A-4147-A177-3AD203B41FA5}">
                      <a16:colId xmlns:a16="http://schemas.microsoft.com/office/drawing/2014/main" xmlns="" val="3817279969"/>
                    </a:ext>
                  </a:extLst>
                </a:gridCol>
              </a:tblGrid>
              <a:tr h="949159">
                <a:tc>
                  <a:txBody>
                    <a:bodyPr/>
                    <a:lstStyle/>
                    <a:p>
                      <a:r>
                        <a:rPr lang="ro-RO" dirty="0">
                          <a:solidFill>
                            <a:schemeClr val="tx1"/>
                          </a:solidFill>
                        </a:rPr>
                        <a:t>Teze susținute în cadrul Institutului de Istorie</a:t>
                      </a:r>
                    </a:p>
                  </a:txBody>
                  <a:tcPr>
                    <a:solidFill>
                      <a:schemeClr val="bg2"/>
                    </a:solidFill>
                  </a:tcPr>
                </a:tc>
                <a:tc>
                  <a:txBody>
                    <a:bodyPr/>
                    <a:lstStyle/>
                    <a:p>
                      <a:r>
                        <a:rPr lang="ro-RO" dirty="0">
                          <a:solidFill>
                            <a:schemeClr val="tx1"/>
                          </a:solidFill>
                        </a:rPr>
                        <a:t>2015</a:t>
                      </a:r>
                    </a:p>
                  </a:txBody>
                  <a:tcPr>
                    <a:solidFill>
                      <a:schemeClr val="bg2"/>
                    </a:solidFill>
                  </a:tcPr>
                </a:tc>
                <a:tc>
                  <a:txBody>
                    <a:bodyPr/>
                    <a:lstStyle/>
                    <a:p>
                      <a:r>
                        <a:rPr lang="ro-RO" dirty="0">
                          <a:solidFill>
                            <a:schemeClr val="tx1"/>
                          </a:solidFill>
                        </a:rPr>
                        <a:t>2016</a:t>
                      </a:r>
                    </a:p>
                  </a:txBody>
                  <a:tcPr>
                    <a:solidFill>
                      <a:schemeClr val="bg2"/>
                    </a:solidFill>
                  </a:tcPr>
                </a:tc>
                <a:tc>
                  <a:txBody>
                    <a:bodyPr/>
                    <a:lstStyle/>
                    <a:p>
                      <a:r>
                        <a:rPr lang="ro-RO" dirty="0">
                          <a:solidFill>
                            <a:schemeClr val="tx1"/>
                          </a:solidFill>
                        </a:rPr>
                        <a:t>2017</a:t>
                      </a:r>
                    </a:p>
                  </a:txBody>
                  <a:tcPr>
                    <a:solidFill>
                      <a:schemeClr val="bg2"/>
                    </a:solidFill>
                  </a:tcPr>
                </a:tc>
                <a:tc>
                  <a:txBody>
                    <a:bodyPr/>
                    <a:lstStyle/>
                    <a:p>
                      <a:r>
                        <a:rPr lang="ro-RO" dirty="0">
                          <a:solidFill>
                            <a:schemeClr val="tx1"/>
                          </a:solidFill>
                        </a:rPr>
                        <a:t>2018</a:t>
                      </a:r>
                    </a:p>
                  </a:txBody>
                  <a:tcPr>
                    <a:solidFill>
                      <a:schemeClr val="bg2"/>
                    </a:solidFill>
                  </a:tcPr>
                </a:tc>
                <a:tc>
                  <a:txBody>
                    <a:bodyPr/>
                    <a:lstStyle/>
                    <a:p>
                      <a:r>
                        <a:rPr lang="ro-RO" dirty="0">
                          <a:solidFill>
                            <a:schemeClr val="tx1"/>
                          </a:solidFill>
                        </a:rPr>
                        <a:t>2019</a:t>
                      </a:r>
                    </a:p>
                  </a:txBody>
                  <a:tcPr>
                    <a:solidFill>
                      <a:schemeClr val="bg2"/>
                    </a:solidFill>
                  </a:tcPr>
                </a:tc>
                <a:tc>
                  <a:txBody>
                    <a:bodyPr/>
                    <a:lstStyle/>
                    <a:p>
                      <a:r>
                        <a:rPr lang="ro-RO" dirty="0">
                          <a:solidFill>
                            <a:schemeClr val="tx1"/>
                          </a:solidFill>
                        </a:rPr>
                        <a:t>total</a:t>
                      </a:r>
                    </a:p>
                  </a:txBody>
                  <a:tcPr>
                    <a:solidFill>
                      <a:schemeClr val="bg2"/>
                    </a:solidFill>
                  </a:tcPr>
                </a:tc>
                <a:extLst>
                  <a:ext uri="{0D108BD9-81ED-4DB2-BD59-A6C34878D82A}">
                    <a16:rowId xmlns:a16="http://schemas.microsoft.com/office/drawing/2014/main" xmlns="" val="2814215633"/>
                  </a:ext>
                </a:extLst>
              </a:tr>
              <a:tr h="450242">
                <a:tc>
                  <a:txBody>
                    <a:bodyPr/>
                    <a:lstStyle/>
                    <a:p>
                      <a:r>
                        <a:rPr lang="ro-RO" b="1" dirty="0">
                          <a:solidFill>
                            <a:schemeClr val="tx1"/>
                          </a:solidFill>
                          <a:latin typeface="Times New Roman" panose="02020603050405020304" pitchFamily="18" charset="0"/>
                          <a:cs typeface="Times New Roman" panose="02020603050405020304" pitchFamily="18" charset="0"/>
                        </a:rPr>
                        <a:t>Nr.</a:t>
                      </a:r>
                      <a:r>
                        <a:rPr lang="ro-RO" b="1" baseline="0" dirty="0">
                          <a:solidFill>
                            <a:schemeClr val="tx1"/>
                          </a:solidFill>
                          <a:latin typeface="Times New Roman" panose="02020603050405020304" pitchFamily="18" charset="0"/>
                          <a:cs typeface="Times New Roman" panose="02020603050405020304" pitchFamily="18" charset="0"/>
                        </a:rPr>
                        <a:t> de teze de doctor în istorie susținute</a:t>
                      </a:r>
                      <a:endParaRPr lang="ro-RO" b="1"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endParaRPr lang="ro-RO" dirty="0">
                        <a:solidFill>
                          <a:schemeClr val="tx1"/>
                        </a:solidFill>
                      </a:endParaRP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dirty="0">
                          <a:solidFill>
                            <a:schemeClr val="tx1"/>
                          </a:solidFill>
                        </a:rPr>
                        <a:t>4 </a:t>
                      </a: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b="1" dirty="0">
                          <a:solidFill>
                            <a:schemeClr val="tx1"/>
                          </a:solidFill>
                        </a:rPr>
                        <a:t>7</a:t>
                      </a:r>
                    </a:p>
                  </a:txBody>
                  <a:tcPr>
                    <a:solidFill>
                      <a:schemeClr val="bg2"/>
                    </a:solidFill>
                  </a:tcPr>
                </a:tc>
                <a:extLst>
                  <a:ext uri="{0D108BD9-81ED-4DB2-BD59-A6C34878D82A}">
                    <a16:rowId xmlns:a16="http://schemas.microsoft.com/office/drawing/2014/main" xmlns="" val="3076437493"/>
                  </a:ext>
                </a:extLst>
              </a:tr>
              <a:tr h="450242">
                <a:tc>
                  <a:txBody>
                    <a:bodyPr/>
                    <a:lstStyle/>
                    <a:p>
                      <a:r>
                        <a:rPr lang="ro-RO" b="1" dirty="0">
                          <a:solidFill>
                            <a:schemeClr val="tx1"/>
                          </a:solidFill>
                          <a:latin typeface="Times New Roman" panose="02020603050405020304" pitchFamily="18" charset="0"/>
                          <a:cs typeface="Times New Roman" panose="02020603050405020304" pitchFamily="18" charset="0"/>
                        </a:rPr>
                        <a:t>Nr.</a:t>
                      </a:r>
                      <a:r>
                        <a:rPr lang="ro-RO" b="1" baseline="0" dirty="0">
                          <a:solidFill>
                            <a:schemeClr val="tx1"/>
                          </a:solidFill>
                          <a:latin typeface="Times New Roman" panose="02020603050405020304" pitchFamily="18" charset="0"/>
                          <a:cs typeface="Times New Roman" panose="02020603050405020304" pitchFamily="18" charset="0"/>
                        </a:rPr>
                        <a:t> de teze de doctor </a:t>
                      </a:r>
                      <a:r>
                        <a:rPr lang="ro-RO" b="1" baseline="0" dirty="0" err="1">
                          <a:solidFill>
                            <a:schemeClr val="tx1"/>
                          </a:solidFill>
                          <a:latin typeface="Times New Roman" panose="02020603050405020304" pitchFamily="18" charset="0"/>
                          <a:cs typeface="Times New Roman" panose="02020603050405020304" pitchFamily="18" charset="0"/>
                        </a:rPr>
                        <a:t>habilitat</a:t>
                      </a:r>
                      <a:r>
                        <a:rPr lang="ro-RO" b="1" baseline="0" dirty="0">
                          <a:solidFill>
                            <a:schemeClr val="tx1"/>
                          </a:solidFill>
                          <a:latin typeface="Times New Roman" panose="02020603050405020304" pitchFamily="18" charset="0"/>
                          <a:cs typeface="Times New Roman" panose="02020603050405020304" pitchFamily="18" charset="0"/>
                        </a:rPr>
                        <a:t> în i</a:t>
                      </a:r>
                      <a:r>
                        <a:rPr lang="ro-RO" b="1" dirty="0">
                          <a:solidFill>
                            <a:schemeClr val="tx1"/>
                          </a:solidFill>
                          <a:latin typeface="Times New Roman" panose="02020603050405020304" pitchFamily="18" charset="0"/>
                          <a:cs typeface="Times New Roman" panose="02020603050405020304" pitchFamily="18" charset="0"/>
                        </a:rPr>
                        <a:t>storie </a:t>
                      </a:r>
                    </a:p>
                  </a:txBody>
                  <a:tcPr>
                    <a:solidFill>
                      <a:schemeClr val="bg2"/>
                    </a:solidFill>
                  </a:tcPr>
                </a:tc>
                <a:tc>
                  <a:txBody>
                    <a:bodyPr/>
                    <a:lstStyle/>
                    <a:p>
                      <a:endParaRPr lang="ro-RO">
                        <a:solidFill>
                          <a:schemeClr val="tx1"/>
                        </a:solidFill>
                      </a:endParaRP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dirty="0">
                          <a:solidFill>
                            <a:schemeClr val="tx1"/>
                          </a:solidFill>
                        </a:rPr>
                        <a:t>3</a:t>
                      </a: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b="1" dirty="0">
                          <a:solidFill>
                            <a:schemeClr val="tx1"/>
                          </a:solidFill>
                        </a:rPr>
                        <a:t>6</a:t>
                      </a:r>
                    </a:p>
                  </a:txBody>
                  <a:tcPr>
                    <a:solidFill>
                      <a:schemeClr val="bg2"/>
                    </a:solidFill>
                  </a:tcPr>
                </a:tc>
                <a:extLst>
                  <a:ext uri="{0D108BD9-81ED-4DB2-BD59-A6C34878D82A}">
                    <a16:rowId xmlns:a16="http://schemas.microsoft.com/office/drawing/2014/main" xmlns="" val="2922716143"/>
                  </a:ext>
                </a:extLst>
              </a:tr>
              <a:tr h="450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tx1"/>
                          </a:solidFill>
                          <a:latin typeface="Times New Roman" panose="02020603050405020304" pitchFamily="18" charset="0"/>
                          <a:cs typeface="Times New Roman" panose="02020603050405020304" pitchFamily="18" charset="0"/>
                        </a:rPr>
                        <a:t>Nr.</a:t>
                      </a:r>
                      <a:r>
                        <a:rPr lang="ro-RO" b="1" baseline="0" dirty="0">
                          <a:solidFill>
                            <a:schemeClr val="tx1"/>
                          </a:solidFill>
                          <a:latin typeface="Times New Roman" panose="02020603050405020304" pitchFamily="18" charset="0"/>
                          <a:cs typeface="Times New Roman" panose="02020603050405020304" pitchFamily="18" charset="0"/>
                        </a:rPr>
                        <a:t> de teze de doctor în filosofie susținute</a:t>
                      </a:r>
                      <a:endParaRPr lang="ro-RO" b="1"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endParaRPr lang="ro-RO" dirty="0">
                        <a:solidFill>
                          <a:schemeClr val="tx1"/>
                        </a:solidFill>
                      </a:endParaRP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dirty="0">
                          <a:solidFill>
                            <a:schemeClr val="tx1"/>
                          </a:solidFill>
                        </a:rPr>
                        <a:t>1</a:t>
                      </a:r>
                    </a:p>
                  </a:txBody>
                  <a:tcPr>
                    <a:solidFill>
                      <a:schemeClr val="bg2"/>
                    </a:solidFill>
                  </a:tcPr>
                </a:tc>
                <a:tc>
                  <a:txBody>
                    <a:bodyPr/>
                    <a:lstStyle/>
                    <a:p>
                      <a:r>
                        <a:rPr lang="ro-RO" b="1" dirty="0">
                          <a:solidFill>
                            <a:schemeClr val="tx1"/>
                          </a:solidFill>
                        </a:rPr>
                        <a:t>4</a:t>
                      </a:r>
                    </a:p>
                  </a:txBody>
                  <a:tcPr>
                    <a:solidFill>
                      <a:schemeClr val="bg2"/>
                    </a:solidFill>
                  </a:tcPr>
                </a:tc>
                <a:extLst>
                  <a:ext uri="{0D108BD9-81ED-4DB2-BD59-A6C34878D82A}">
                    <a16:rowId xmlns:a16="http://schemas.microsoft.com/office/drawing/2014/main" xmlns="" val="1049566633"/>
                  </a:ext>
                </a:extLst>
              </a:tr>
              <a:tr h="450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tx1"/>
                          </a:solidFill>
                          <a:latin typeface="Times New Roman" panose="02020603050405020304" pitchFamily="18" charset="0"/>
                          <a:cs typeface="Times New Roman" panose="02020603050405020304" pitchFamily="18" charset="0"/>
                        </a:rPr>
                        <a:t>Nr.</a:t>
                      </a:r>
                      <a:r>
                        <a:rPr lang="ro-RO" b="1" baseline="0" dirty="0">
                          <a:solidFill>
                            <a:schemeClr val="tx1"/>
                          </a:solidFill>
                          <a:latin typeface="Times New Roman" panose="02020603050405020304" pitchFamily="18" charset="0"/>
                          <a:cs typeface="Times New Roman" panose="02020603050405020304" pitchFamily="18" charset="0"/>
                        </a:rPr>
                        <a:t> de teze de doctor </a:t>
                      </a:r>
                      <a:r>
                        <a:rPr lang="ro-RO" b="1" baseline="0" dirty="0" err="1">
                          <a:solidFill>
                            <a:schemeClr val="tx1"/>
                          </a:solidFill>
                          <a:latin typeface="Times New Roman" panose="02020603050405020304" pitchFamily="18" charset="0"/>
                          <a:cs typeface="Times New Roman" panose="02020603050405020304" pitchFamily="18" charset="0"/>
                        </a:rPr>
                        <a:t>habilitat</a:t>
                      </a:r>
                      <a:r>
                        <a:rPr lang="ro-RO" b="1" baseline="0" dirty="0">
                          <a:solidFill>
                            <a:schemeClr val="tx1"/>
                          </a:solidFill>
                          <a:latin typeface="Times New Roman" panose="02020603050405020304" pitchFamily="18" charset="0"/>
                          <a:cs typeface="Times New Roman" panose="02020603050405020304" pitchFamily="18" charset="0"/>
                        </a:rPr>
                        <a:t> în filosofie susținute</a:t>
                      </a:r>
                      <a:endParaRPr lang="ro-RO" b="1"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endParaRPr lang="ro-RO">
                        <a:solidFill>
                          <a:schemeClr val="tx1"/>
                        </a:solidFill>
                      </a:endParaRPr>
                    </a:p>
                  </a:txBody>
                  <a:tcPr>
                    <a:solidFill>
                      <a:schemeClr val="bg2"/>
                    </a:solidFill>
                  </a:tcPr>
                </a:tc>
                <a:tc>
                  <a:txBody>
                    <a:bodyPr/>
                    <a:lstStyle/>
                    <a:p>
                      <a:endParaRPr lang="ro-RO">
                        <a:solidFill>
                          <a:schemeClr val="tx1"/>
                        </a:solidFill>
                      </a:endParaRPr>
                    </a:p>
                  </a:txBody>
                  <a:tcPr>
                    <a:solidFill>
                      <a:schemeClr val="bg2"/>
                    </a:solidFill>
                  </a:tcPr>
                </a:tc>
                <a:tc>
                  <a:txBody>
                    <a:bodyPr/>
                    <a:lstStyle/>
                    <a:p>
                      <a:endParaRPr lang="ro-RO">
                        <a:solidFill>
                          <a:schemeClr val="tx1"/>
                        </a:solidFill>
                      </a:endParaRPr>
                    </a:p>
                  </a:txBody>
                  <a:tcPr>
                    <a:solidFill>
                      <a:schemeClr val="bg2"/>
                    </a:solidFill>
                  </a:tcPr>
                </a:tc>
                <a:tc>
                  <a:txBody>
                    <a:bodyPr/>
                    <a:lstStyle/>
                    <a:p>
                      <a:endParaRPr lang="ro-RO" dirty="0">
                        <a:solidFill>
                          <a:schemeClr val="tx1"/>
                        </a:solidFill>
                      </a:endParaRPr>
                    </a:p>
                  </a:txBody>
                  <a:tcPr>
                    <a:solidFill>
                      <a:schemeClr val="bg2"/>
                    </a:solidFill>
                  </a:tcPr>
                </a:tc>
                <a:tc>
                  <a:txBody>
                    <a:bodyPr/>
                    <a:lstStyle/>
                    <a:p>
                      <a:endParaRPr lang="ro-RO" dirty="0">
                        <a:solidFill>
                          <a:schemeClr val="tx1"/>
                        </a:solidFill>
                      </a:endParaRPr>
                    </a:p>
                  </a:txBody>
                  <a:tcPr>
                    <a:solidFill>
                      <a:schemeClr val="bg2"/>
                    </a:solidFill>
                  </a:tcPr>
                </a:tc>
                <a:tc>
                  <a:txBody>
                    <a:bodyPr/>
                    <a:lstStyle/>
                    <a:p>
                      <a:endParaRPr lang="ro-RO" dirty="0">
                        <a:solidFill>
                          <a:schemeClr val="tx1"/>
                        </a:solidFill>
                      </a:endParaRPr>
                    </a:p>
                  </a:txBody>
                  <a:tcPr>
                    <a:solidFill>
                      <a:schemeClr val="bg2"/>
                    </a:solidFill>
                  </a:tcPr>
                </a:tc>
                <a:extLst>
                  <a:ext uri="{0D108BD9-81ED-4DB2-BD59-A6C34878D82A}">
                    <a16:rowId xmlns:a16="http://schemas.microsoft.com/office/drawing/2014/main" xmlns="" val="303580802"/>
                  </a:ext>
                </a:extLst>
              </a:tr>
            </a:tbl>
          </a:graphicData>
        </a:graphic>
      </p:graphicFrame>
    </p:spTree>
    <p:extLst>
      <p:ext uri="{BB962C8B-B14F-4D97-AF65-F5344CB8AC3E}">
        <p14:creationId xmlns:p14="http://schemas.microsoft.com/office/powerpoint/2010/main" val="2375876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983"/>
            <a:ext cx="10515600" cy="1022976"/>
          </a:xfrm>
          <a:solidFill>
            <a:schemeClr val="bg2"/>
          </a:solidFill>
        </p:spPr>
        <p:txBody>
          <a:bodyPr>
            <a:normAutofit/>
          </a:bodyPr>
          <a:lstStyle/>
          <a:p>
            <a:pPr algn="ctr"/>
            <a:r>
              <a:rPr lang="ro-MD" sz="3200" dirty="0">
                <a:latin typeface="Times New Roman" panose="02020603050405020304" pitchFamily="18" charset="0"/>
                <a:cs typeface="Times New Roman" panose="02020603050405020304" pitchFamily="18" charset="0"/>
              </a:rPr>
              <a:t>Noi direcții de activitate științifică</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935393"/>
          </a:xfrm>
        </p:spPr>
        <p:txBody>
          <a:bodyPr/>
          <a:lstStyle/>
          <a:p>
            <a:endParaRPr lang="ro-MD" dirty="0"/>
          </a:p>
          <a:p>
            <a:endParaRPr lang="ro-MD" dirty="0"/>
          </a:p>
          <a:p>
            <a:endParaRPr lang="ro-MD" dirty="0"/>
          </a:p>
          <a:p>
            <a:endParaRPr lang="ro-MD" dirty="0"/>
          </a:p>
          <a:p>
            <a:endParaRPr lang="ro-MD" dirty="0"/>
          </a:p>
          <a:p>
            <a:endParaRPr lang="ro-MD" dirty="0"/>
          </a:p>
          <a:p>
            <a:endParaRPr lang="en-US" dirty="0"/>
          </a:p>
        </p:txBody>
      </p:sp>
      <p:sp>
        <p:nvSpPr>
          <p:cNvPr id="4" name="Dreptunghi 3"/>
          <p:cNvSpPr/>
          <p:nvPr/>
        </p:nvSpPr>
        <p:spPr>
          <a:xfrm>
            <a:off x="1002705" y="1119959"/>
            <a:ext cx="10044546" cy="5632311"/>
          </a:xfrm>
          <a:prstGeom prst="rect">
            <a:avLst/>
          </a:prstGeom>
        </p:spPr>
        <p:txBody>
          <a:bodyPr wrap="square">
            <a:spAutoFit/>
          </a:bodyPr>
          <a:lstStyle/>
          <a:p>
            <a:pPr lvl="1">
              <a:spcBef>
                <a:spcPct val="0"/>
              </a:spcBef>
              <a:spcAft>
                <a:spcPct val="0"/>
              </a:spcAft>
            </a:pPr>
            <a:r>
              <a:rPr lang="ro-RO" altLang="en-US" sz="2400" dirty="0">
                <a:latin typeface="Times New Roman" panose="02020603050405020304" pitchFamily="18" charset="0"/>
                <a:cs typeface="Times New Roman" panose="02020603050405020304" pitchFamily="18" charset="0"/>
              </a:rPr>
              <a:t>În cadrul Institutului de Istorie s-au format </a:t>
            </a:r>
            <a:r>
              <a:rPr lang="ro-RO" altLang="en-US" sz="2400" b="1" i="1" dirty="0">
                <a:latin typeface="Times New Roman" panose="02020603050405020304" pitchFamily="18" charset="0"/>
                <a:cs typeface="Times New Roman" panose="02020603050405020304" pitchFamily="18" charset="0"/>
              </a:rPr>
              <a:t>direcții noi</a:t>
            </a:r>
            <a:r>
              <a:rPr lang="ro-RO" altLang="en-US" sz="2400" dirty="0">
                <a:latin typeface="Times New Roman" panose="02020603050405020304" pitchFamily="18" charset="0"/>
                <a:cs typeface="Times New Roman" panose="02020603050405020304" pitchFamily="18" charset="0"/>
              </a:rPr>
              <a:t> de cercetare științifică, care vor fi aprofundate și diversificate în continuare. Între acestea:     </a:t>
            </a: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istoria cărții, școlii, Bisericii și culturii</a:t>
            </a: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universul rural medieval și modern</a:t>
            </a: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publicarea documentelor cu valoare istorică</a:t>
            </a: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mișcarea națională</a:t>
            </a:r>
            <a:endParaRPr lang="ro-RO" altLang="en-US" sz="2400" b="1" dirty="0">
              <a:latin typeface="Times New Roman" panose="02020603050405020304" pitchFamily="18" charset="0"/>
              <a:cs typeface="Times New Roman" panose="02020603050405020304" pitchFamily="18" charset="0"/>
            </a:endParaRP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istoria relațiilor internaționale </a:t>
            </a: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istoria mentalităților, familiei și a vieții cotidiene</a:t>
            </a:r>
            <a:endParaRPr lang="ro-RO" altLang="en-US" sz="2400" dirty="0">
              <a:latin typeface="Times New Roman" panose="02020603050405020304" pitchFamily="18" charset="0"/>
              <a:cs typeface="Times New Roman" panose="02020603050405020304" pitchFamily="18" charset="0"/>
            </a:endParaRPr>
          </a:p>
          <a:p>
            <a:pPr lvl="1">
              <a:spcBef>
                <a:spcPct val="0"/>
              </a:spcBef>
              <a:spcAft>
                <a:spcPct val="0"/>
              </a:spcAft>
            </a:pPr>
            <a:r>
              <a:rPr lang="ro-RO" altLang="en-US" sz="2400" i="1" dirty="0">
                <a:latin typeface="Times New Roman" panose="02020603050405020304" pitchFamily="18" charset="0"/>
                <a:cs typeface="Times New Roman" panose="02020603050405020304" pitchFamily="18" charset="0"/>
              </a:rPr>
              <a:t>- </a:t>
            </a:r>
            <a:r>
              <a:rPr lang="ro-RO" altLang="en-US" sz="2400" b="1" i="1" dirty="0">
                <a:latin typeface="Times New Roman" panose="02020603050405020304" pitchFamily="18" charset="0"/>
                <a:cs typeface="Times New Roman" panose="02020603050405020304" pitchFamily="18" charset="0"/>
              </a:rPr>
              <a:t>evoluții locale în cadrul marilor conflagrații mondiale</a:t>
            </a:r>
          </a:p>
          <a:p>
            <a:pPr lvl="1">
              <a:spcBef>
                <a:spcPct val="0"/>
              </a:spcBef>
              <a:spcAft>
                <a:spcPct val="0"/>
              </a:spcAft>
            </a:pPr>
            <a:r>
              <a:rPr lang="ro-RO" altLang="en-US" sz="2400" dirty="0">
                <a:latin typeface="Times New Roman" panose="02020603050405020304" pitchFamily="18" charset="0"/>
                <a:cs typeface="Times New Roman" panose="02020603050405020304" pitchFamily="18" charset="0"/>
              </a:rPr>
              <a:t>- </a:t>
            </a:r>
            <a:r>
              <a:rPr lang="ro-RO" altLang="en-US" sz="2400" b="1" i="1" dirty="0">
                <a:latin typeface="Times New Roman" panose="02020603050405020304" pitchFamily="18" charset="0"/>
                <a:cs typeface="Times New Roman" panose="02020603050405020304" pitchFamily="18" charset="0"/>
              </a:rPr>
              <a:t>demografie istorică</a:t>
            </a:r>
          </a:p>
          <a:p>
            <a:pPr lvl="1">
              <a:spcBef>
                <a:spcPct val="0"/>
              </a:spcBef>
              <a:spcAft>
                <a:spcPct val="0"/>
              </a:spcAft>
            </a:pPr>
            <a:r>
              <a:rPr lang="ro-RO" altLang="en-US" sz="2400" b="1" i="1" dirty="0">
                <a:latin typeface="Times New Roman" panose="02020603050405020304" pitchFamily="18" charset="0"/>
                <a:cs typeface="Times New Roman" panose="02020603050405020304" pitchFamily="18" charset="0"/>
              </a:rPr>
              <a:t>- evoluții social-economice</a:t>
            </a:r>
          </a:p>
          <a:p>
            <a:pPr lvl="1">
              <a:spcBef>
                <a:spcPct val="0"/>
              </a:spcBef>
              <a:spcAft>
                <a:spcPct val="0"/>
              </a:spcAft>
              <a:buFont typeface="Arial" panose="020B0604020202020204" pitchFamily="34" charset="0"/>
              <a:buChar char="−"/>
            </a:pPr>
            <a:r>
              <a:rPr lang="ro-RO" altLang="en-US" sz="2400" dirty="0">
                <a:latin typeface="Times New Roman" panose="02020603050405020304" pitchFamily="18" charset="0"/>
                <a:cs typeface="Times New Roman" panose="02020603050405020304" pitchFamily="18" charset="0"/>
              </a:rPr>
              <a:t> </a:t>
            </a:r>
            <a:r>
              <a:rPr lang="ro-RO" altLang="en-US" sz="2400" b="1" i="1" dirty="0">
                <a:latin typeface="Times New Roman" panose="02020603050405020304" pitchFamily="18" charset="0"/>
                <a:cs typeface="Times New Roman" panose="02020603050405020304" pitchFamily="18" charset="0"/>
              </a:rPr>
              <a:t>fenomenul totalitarismului de tip stalinist </a:t>
            </a: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istoria recentă a Republicii Moldova</a:t>
            </a:r>
          </a:p>
          <a:p>
            <a:pPr lvl="1">
              <a:spcBef>
                <a:spcPct val="0"/>
              </a:spcBef>
              <a:spcAft>
                <a:spcPct val="0"/>
              </a:spcAft>
              <a:buFont typeface="Arial" panose="020B0604020202020204" pitchFamily="34" charset="0"/>
              <a:buChar char="−"/>
            </a:pPr>
            <a:r>
              <a:rPr lang="ro-RO" altLang="en-US" sz="2400" dirty="0">
                <a:latin typeface="Times New Roman" panose="02020603050405020304" pitchFamily="18" charset="0"/>
                <a:cs typeface="Times New Roman" panose="02020603050405020304" pitchFamily="18" charset="0"/>
              </a:rPr>
              <a:t> </a:t>
            </a:r>
            <a:r>
              <a:rPr lang="ro-RO" altLang="en-US" sz="2400" b="1" i="1" dirty="0">
                <a:latin typeface="Times New Roman" panose="02020603050405020304" pitchFamily="18" charset="0"/>
                <a:cs typeface="Times New Roman" panose="02020603050405020304" pitchFamily="18" charset="0"/>
              </a:rPr>
              <a:t>contextul contemporan al priorităților în gândirea filosofică</a:t>
            </a:r>
          </a:p>
          <a:p>
            <a:pPr lvl="1">
              <a:spcBef>
                <a:spcPct val="0"/>
              </a:spcBef>
              <a:spcAft>
                <a:spcPct val="0"/>
              </a:spcAft>
              <a:buFont typeface="Arial" panose="020B0604020202020204" pitchFamily="34" charset="0"/>
              <a:buChar char="−"/>
            </a:pPr>
            <a:r>
              <a:rPr lang="ro-RO" altLang="en-US" sz="2400" b="1" i="1" dirty="0">
                <a:latin typeface="Times New Roman" panose="02020603050405020304" pitchFamily="18" charset="0"/>
                <a:cs typeface="Times New Roman" panose="02020603050405020304" pitchFamily="18" charset="0"/>
              </a:rPr>
              <a:t> perspectiva gândiri filosofice în societatea contemporană ș.a.</a:t>
            </a:r>
          </a:p>
        </p:txBody>
      </p:sp>
    </p:spTree>
    <p:extLst>
      <p:ext uri="{BB962C8B-B14F-4D97-AF65-F5344CB8AC3E}">
        <p14:creationId xmlns:p14="http://schemas.microsoft.com/office/powerpoint/2010/main" val="662603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18" y="213704"/>
            <a:ext cx="10515600" cy="1325563"/>
          </a:xfrm>
          <a:solidFill>
            <a:schemeClr val="bg2"/>
          </a:solidFill>
        </p:spPr>
        <p:txBody>
          <a:bodyPr>
            <a:normAutofit/>
          </a:bodyPr>
          <a:lstStyle/>
          <a:p>
            <a:pPr algn="ctr"/>
            <a:r>
              <a:rPr lang="ro-RO" sz="3200" dirty="0">
                <a:latin typeface="Times New Roman" panose="02020603050405020304" pitchFamily="18" charset="0"/>
                <a:cs typeface="Times New Roman" panose="02020603050405020304" pitchFamily="18" charset="0"/>
              </a:rPr>
              <a:t>Filosofia managementului</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ro-MD" dirty="0"/>
          </a:p>
          <a:p>
            <a:endParaRPr lang="ro-MD" dirty="0"/>
          </a:p>
          <a:p>
            <a:endParaRPr lang="ro-MD" dirty="0"/>
          </a:p>
          <a:p>
            <a:endParaRPr lang="ro-MD" dirty="0"/>
          </a:p>
          <a:p>
            <a:endParaRPr lang="ro-MD" dirty="0"/>
          </a:p>
          <a:p>
            <a:endParaRPr lang="ro-MD" dirty="0"/>
          </a:p>
          <a:p>
            <a:endParaRPr lang="en-US" dirty="0"/>
          </a:p>
        </p:txBody>
      </p:sp>
      <p:sp>
        <p:nvSpPr>
          <p:cNvPr id="4" name="Dreptunghi 3"/>
          <p:cNvSpPr/>
          <p:nvPr/>
        </p:nvSpPr>
        <p:spPr>
          <a:xfrm>
            <a:off x="817418" y="1825625"/>
            <a:ext cx="10758055" cy="4739759"/>
          </a:xfrm>
          <a:prstGeom prst="rect">
            <a:avLst/>
          </a:prstGeom>
        </p:spPr>
        <p:txBody>
          <a:bodyPr wrap="square">
            <a:spAutoFit/>
          </a:bodyPr>
          <a:lstStyle/>
          <a:p>
            <a:pPr lvl="1">
              <a:spcBef>
                <a:spcPct val="0"/>
              </a:spcBef>
              <a:spcAft>
                <a:spcPct val="0"/>
              </a:spcAft>
            </a:pPr>
            <a:endParaRPr lang="ro-RO" altLang="en-US" dirty="0">
              <a:latin typeface="Arial" panose="020B0604020202020204" pitchFamily="34" charset="0"/>
              <a:cs typeface="Arial" panose="020B0604020202020204" pitchFamily="34" charset="0"/>
            </a:endParaRPr>
          </a:p>
          <a:p>
            <a:pPr lvl="1" algn="ctr">
              <a:spcBef>
                <a:spcPct val="0"/>
              </a:spcBef>
              <a:spcAft>
                <a:spcPct val="0"/>
              </a:spcAft>
            </a:pPr>
            <a:r>
              <a:rPr lang="ro-RO" altLang="en-US" sz="2400" dirty="0">
                <a:latin typeface="Arial" panose="020B0604020202020204" pitchFamily="34" charset="0"/>
                <a:cs typeface="Arial" panose="020B0604020202020204" pitchFamily="34" charset="0"/>
              </a:rPr>
              <a:t> </a:t>
            </a:r>
            <a:r>
              <a:rPr lang="ro-RO" altLang="en-US" sz="2400" b="1" dirty="0">
                <a:latin typeface="Times New Roman" panose="02020603050405020304" pitchFamily="18" charset="0"/>
                <a:cs typeface="Times New Roman" panose="02020603050405020304" pitchFamily="18" charset="0"/>
              </a:rPr>
              <a:t>Principii axiologice: </a:t>
            </a:r>
          </a:p>
          <a:p>
            <a:pPr lvl="1">
              <a:spcBef>
                <a:spcPct val="0"/>
              </a:spcBef>
              <a:spcAft>
                <a:spcPct val="0"/>
              </a:spcAft>
            </a:pPr>
            <a:endParaRPr lang="ro-RO" altLang="en-US" sz="2400" dirty="0">
              <a:latin typeface="Arial" panose="020B0604020202020204" pitchFamily="34" charset="0"/>
              <a:cs typeface="Arial" panose="020B0604020202020204" pitchFamily="34" charset="0"/>
            </a:endParaRPr>
          </a:p>
          <a:p>
            <a:pPr>
              <a:spcBef>
                <a:spcPct val="0"/>
              </a:spcBef>
              <a:spcAft>
                <a:spcPct val="0"/>
              </a:spcAft>
            </a:pPr>
            <a:r>
              <a:rPr lang="ro-RO" altLang="en-US" sz="2400" dirty="0">
                <a:latin typeface="Arial" panose="020B0604020202020204" pitchFamily="34" charset="0"/>
                <a:cs typeface="Arial" panose="020B0604020202020204" pitchFamily="34" charset="0"/>
              </a:rPr>
              <a:t>			</a:t>
            </a:r>
          </a:p>
          <a:p>
            <a:pPr>
              <a:spcBef>
                <a:spcPct val="0"/>
              </a:spcBef>
              <a:spcAft>
                <a:spcPct val="0"/>
              </a:spcAft>
            </a:pPr>
            <a:r>
              <a:rPr lang="ro-RO" altLang="en-US" sz="2400" dirty="0">
                <a:latin typeface="Arial" panose="020B0604020202020204" pitchFamily="34" charset="0"/>
                <a:cs typeface="Arial" panose="020B0604020202020204" pitchFamily="34" charset="0"/>
              </a:rPr>
              <a:t> </a:t>
            </a:r>
          </a:p>
          <a:p>
            <a:pPr>
              <a:spcBef>
                <a:spcPct val="0"/>
              </a:spcBef>
              <a:spcAft>
                <a:spcPct val="0"/>
              </a:spcAft>
            </a:pPr>
            <a:endParaRPr lang="ro-RO" altLang="en-US" sz="2400" dirty="0">
              <a:latin typeface="Arial" panose="020B0604020202020204" pitchFamily="34" charset="0"/>
              <a:cs typeface="Arial" panose="020B0604020202020204" pitchFamily="34" charset="0"/>
            </a:endParaRPr>
          </a:p>
          <a:p>
            <a:pPr>
              <a:spcBef>
                <a:spcPct val="0"/>
              </a:spcBef>
              <a:spcAft>
                <a:spcPct val="0"/>
              </a:spcAft>
            </a:pPr>
            <a:r>
              <a:rPr lang="ro-RO" altLang="en-US" sz="2400" dirty="0">
                <a:latin typeface="Arial" panose="020B0604020202020204" pitchFamily="34" charset="0"/>
                <a:cs typeface="Arial" panose="020B0604020202020204" pitchFamily="34" charset="0"/>
              </a:rPr>
              <a:t>			Performanță</a:t>
            </a:r>
          </a:p>
          <a:p>
            <a:pPr>
              <a:spcBef>
                <a:spcPct val="0"/>
              </a:spcBef>
              <a:spcAft>
                <a:spcPct val="0"/>
              </a:spcAft>
            </a:pPr>
            <a:endParaRPr lang="ro-RO" altLang="en-US" sz="2400" dirty="0">
              <a:latin typeface="Arial" panose="020B0604020202020204" pitchFamily="34" charset="0"/>
              <a:cs typeface="Arial" panose="020B0604020202020204" pitchFamily="34" charset="0"/>
            </a:endParaRPr>
          </a:p>
          <a:p>
            <a:pPr>
              <a:spcBef>
                <a:spcPct val="0"/>
              </a:spcBef>
              <a:spcAft>
                <a:spcPct val="0"/>
              </a:spcAft>
            </a:pPr>
            <a:r>
              <a:rPr lang="ro-RO" altLang="en-US" sz="2400" dirty="0">
                <a:latin typeface="Arial" panose="020B0604020202020204" pitchFamily="34" charset="0"/>
                <a:cs typeface="Arial" panose="020B0604020202020204" pitchFamily="34" charset="0"/>
              </a:rPr>
              <a:t>			    Competență </a:t>
            </a:r>
          </a:p>
          <a:p>
            <a:pPr>
              <a:spcBef>
                <a:spcPct val="0"/>
              </a:spcBef>
              <a:spcAft>
                <a:spcPct val="0"/>
              </a:spcAft>
            </a:pPr>
            <a:endParaRPr lang="ro-RO" altLang="en-US" sz="2400" dirty="0">
              <a:latin typeface="Arial" panose="020B0604020202020204" pitchFamily="34" charset="0"/>
              <a:cs typeface="Arial" panose="020B0604020202020204" pitchFamily="34" charset="0"/>
            </a:endParaRPr>
          </a:p>
          <a:p>
            <a:pPr>
              <a:spcBef>
                <a:spcPct val="0"/>
              </a:spcBef>
              <a:spcAft>
                <a:spcPct val="0"/>
              </a:spcAft>
            </a:pPr>
            <a:r>
              <a:rPr lang="ro-RO" altLang="en-US" sz="2400" dirty="0">
                <a:latin typeface="Arial" panose="020B0604020202020204" pitchFamily="34" charset="0"/>
                <a:cs typeface="Arial" panose="020B0604020202020204" pitchFamily="34" charset="0"/>
              </a:rPr>
              <a:t>			         Disciplină</a:t>
            </a:r>
          </a:p>
          <a:p>
            <a:pPr>
              <a:spcBef>
                <a:spcPct val="0"/>
              </a:spcBef>
              <a:spcAft>
                <a:spcPct val="0"/>
              </a:spcAft>
            </a:pPr>
            <a:endParaRPr lang="ro-RO" altLang="en-US" sz="2000" dirty="0">
              <a:latin typeface="Arial" panose="020B0604020202020204" pitchFamily="34" charset="0"/>
              <a:cs typeface="Arial" panose="020B0604020202020204" pitchFamily="34" charset="0"/>
            </a:endParaRPr>
          </a:p>
          <a:p>
            <a:pPr marL="800100" lvl="1" indent="-342900">
              <a:spcBef>
                <a:spcPct val="0"/>
              </a:spcBef>
              <a:spcAft>
                <a:spcPct val="0"/>
              </a:spcAft>
              <a:buFontTx/>
              <a:buChar char="-"/>
            </a:pPr>
            <a:endParaRPr lang="ro-RO" altLang="en-US" sz="2400" dirty="0">
              <a:latin typeface="Times New Roman" panose="02020603050405020304" pitchFamily="18" charset="0"/>
              <a:cs typeface="Times New Roman" panose="02020603050405020304" pitchFamily="18" charset="0"/>
            </a:endParaRPr>
          </a:p>
        </p:txBody>
      </p:sp>
      <p:sp>
        <p:nvSpPr>
          <p:cNvPr id="5" name="Text Box 4"/>
          <p:cNvSpPr txBox="1">
            <a:spLocks noChangeArrowheads="1"/>
          </p:cNvSpPr>
          <p:nvPr/>
        </p:nvSpPr>
        <p:spPr bwMode="auto">
          <a:xfrm>
            <a:off x="1062966" y="2486689"/>
            <a:ext cx="299950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spcAft>
                <a:spcPts val="600"/>
              </a:spcAft>
              <a:buClr>
                <a:schemeClr val="accent1"/>
              </a:buClr>
              <a:buSzPct val="115000"/>
              <a:buFont typeface="Arial" panose="020B0604020202020204" pitchFamily="34" charset="0"/>
              <a:buChar char="•"/>
              <a:defRPr sz="2400">
                <a:solidFill>
                  <a:srgbClr val="262626"/>
                </a:solidFill>
                <a:latin typeface="Garamond" panose="02020404030301010803" pitchFamily="18" charset="0"/>
              </a:defRPr>
            </a:lvl1pPr>
            <a:lvl2pPr marL="742950" indent="-285750">
              <a:spcBef>
                <a:spcPct val="20000"/>
              </a:spcBef>
              <a:spcAft>
                <a:spcPts val="600"/>
              </a:spcAft>
              <a:buClr>
                <a:schemeClr val="accent1"/>
              </a:buClr>
              <a:buSzPct val="115000"/>
              <a:buFont typeface="Arial" panose="020B0604020202020204" pitchFamily="34" charset="0"/>
              <a:buChar char="•"/>
              <a:defRPr sz="2000">
                <a:solidFill>
                  <a:srgbClr val="262626"/>
                </a:solidFill>
                <a:latin typeface="Garamond" panose="02020404030301010803" pitchFamily="18" charset="0"/>
              </a:defRPr>
            </a:lvl2pPr>
            <a:lvl3pPr marL="1143000" indent="-228600">
              <a:spcBef>
                <a:spcPct val="20000"/>
              </a:spcBef>
              <a:spcAft>
                <a:spcPts val="600"/>
              </a:spcAft>
              <a:buClr>
                <a:schemeClr val="accent1"/>
              </a:buClr>
              <a:buSzPct val="115000"/>
              <a:buFont typeface="Arial" panose="020B0604020202020204" pitchFamily="34" charset="0"/>
              <a:buChar char="•"/>
              <a:defRPr>
                <a:solidFill>
                  <a:srgbClr val="262626"/>
                </a:solidFill>
                <a:latin typeface="Garamond" panose="02020404030301010803" pitchFamily="18" charset="0"/>
              </a:defRPr>
            </a:lvl3pPr>
            <a:lvl4pPr marL="1600200" indent="-228600">
              <a:spcBef>
                <a:spcPct val="20000"/>
              </a:spcBef>
              <a:spcAft>
                <a:spcPts val="600"/>
              </a:spcAft>
              <a:buClr>
                <a:schemeClr val="accent1"/>
              </a:buClr>
              <a:buSzPct val="115000"/>
              <a:buFont typeface="Arial" panose="020B0604020202020204" pitchFamily="34" charset="0"/>
              <a:buChar char="•"/>
              <a:defRPr sz="1600">
                <a:solidFill>
                  <a:srgbClr val="262626"/>
                </a:solidFill>
                <a:latin typeface="Garamond" panose="02020404030301010803" pitchFamily="18" charset="0"/>
              </a:defRPr>
            </a:lvl4pPr>
            <a:lvl5pPr marL="2057400" indent="-22860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5pPr>
            <a:lvl6pPr marL="25146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6pPr>
            <a:lvl7pPr marL="29718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7pPr>
            <a:lvl8pPr marL="34290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8pPr>
            <a:lvl9pPr marL="3886200" indent="-228600" defTabSz="457200" eaLnBrk="0" fontAlgn="base" hangingPunct="0">
              <a:spcBef>
                <a:spcPct val="20000"/>
              </a:spcBef>
              <a:spcAft>
                <a:spcPts val="600"/>
              </a:spcAft>
              <a:buClr>
                <a:schemeClr val="accent1"/>
              </a:buClr>
              <a:buSzPct val="115000"/>
              <a:buFont typeface="Arial" panose="020B0604020202020204" pitchFamily="34" charset="0"/>
              <a:buChar char="•"/>
              <a:defRPr sz="1400">
                <a:solidFill>
                  <a:srgbClr val="262626"/>
                </a:solidFill>
                <a:latin typeface="Garamond" panose="02020404030301010803" pitchFamily="18" charset="0"/>
              </a:defRPr>
            </a:lvl9pPr>
          </a:lstStyle>
          <a:p>
            <a:pPr eaLnBrk="1" hangingPunct="1">
              <a:spcBef>
                <a:spcPct val="0"/>
              </a:spcBef>
              <a:spcAft>
                <a:spcPct val="0"/>
              </a:spcAft>
              <a:buClrTx/>
              <a:buSzTx/>
              <a:buFontTx/>
              <a:buNone/>
            </a:pPr>
            <a:endParaRPr lang="ro-RO" altLang="en-US" sz="2000" dirty="0">
              <a:solidFill>
                <a:schemeClr val="tx1"/>
              </a:solidFill>
              <a:latin typeface="Arial" panose="020B0604020202020204" pitchFamily="34" charset="0"/>
              <a:cs typeface="Arial" panose="020B0604020202020204" pitchFamily="34" charset="0"/>
            </a:endParaRPr>
          </a:p>
          <a:p>
            <a:pPr algn="just" eaLnBrk="1" hangingPunct="1">
              <a:spcBef>
                <a:spcPct val="0"/>
              </a:spcBef>
              <a:spcAft>
                <a:spcPct val="0"/>
              </a:spcAft>
              <a:buClrTx/>
              <a:buSzTx/>
              <a:buFontTx/>
              <a:buNone/>
            </a:pPr>
            <a:endParaRPr lang="ro-RO" altLang="en-US" sz="2000" b="1" dirty="0">
              <a:solidFill>
                <a:schemeClr val="tx1"/>
              </a:solidFill>
              <a:latin typeface="Arial" panose="020B0604020202020204" pitchFamily="34" charset="0"/>
              <a:cs typeface="Arial" panose="020B0604020202020204" pitchFamily="34" charset="0"/>
            </a:endParaRPr>
          </a:p>
          <a:p>
            <a:pPr algn="just" eaLnBrk="1" hangingPunct="1">
              <a:spcBef>
                <a:spcPct val="0"/>
              </a:spcBef>
              <a:spcAft>
                <a:spcPct val="0"/>
              </a:spcAft>
              <a:buClrTx/>
              <a:buSzTx/>
              <a:buFontTx/>
              <a:buNone/>
            </a:pPr>
            <a:endParaRPr lang="ro-RO" altLang="en-US" sz="2000" b="1" dirty="0">
              <a:solidFill>
                <a:schemeClr val="tx1"/>
              </a:solidFill>
              <a:latin typeface="Arial" panose="020B0604020202020204" pitchFamily="34" charset="0"/>
              <a:cs typeface="Arial" panose="020B0604020202020204" pitchFamily="34" charset="0"/>
            </a:endParaRPr>
          </a:p>
          <a:p>
            <a:pPr algn="just" eaLnBrk="1" hangingPunct="1">
              <a:spcBef>
                <a:spcPct val="0"/>
              </a:spcBef>
              <a:spcAft>
                <a:spcPct val="0"/>
              </a:spcAft>
              <a:buClrTx/>
              <a:buSzTx/>
              <a:buFontTx/>
              <a:buNone/>
            </a:pPr>
            <a:r>
              <a:rPr lang="ro-RO" altLang="en-US" sz="2000" b="1" dirty="0">
                <a:solidFill>
                  <a:schemeClr val="tx1"/>
                </a:solidFill>
                <a:latin typeface="Arial" panose="020B0604020202020204" pitchFamily="34" charset="0"/>
                <a:cs typeface="Arial" panose="020B0604020202020204" pitchFamily="34" charset="0"/>
              </a:rPr>
              <a:t>Colegialitate </a:t>
            </a:r>
          </a:p>
          <a:p>
            <a:pPr algn="just" eaLnBrk="1" hangingPunct="1">
              <a:spcBef>
                <a:spcPct val="0"/>
              </a:spcBef>
              <a:spcAft>
                <a:spcPct val="0"/>
              </a:spcAft>
              <a:buClrTx/>
              <a:buSzTx/>
              <a:buFontTx/>
              <a:buNone/>
            </a:pPr>
            <a:endParaRPr lang="ro-RO" altLang="en-US" sz="2000" b="1" dirty="0">
              <a:solidFill>
                <a:schemeClr val="tx1"/>
              </a:solidFill>
              <a:latin typeface="Arial" panose="020B0604020202020204" pitchFamily="34" charset="0"/>
              <a:cs typeface="Arial" panose="020B0604020202020204" pitchFamily="34" charset="0"/>
            </a:endParaRPr>
          </a:p>
          <a:p>
            <a:pPr algn="just">
              <a:spcBef>
                <a:spcPct val="0"/>
              </a:spcBef>
              <a:spcAft>
                <a:spcPct val="0"/>
              </a:spcAft>
              <a:buClrTx/>
              <a:buSzTx/>
              <a:buNone/>
            </a:pPr>
            <a:r>
              <a:rPr lang="ro-RO" altLang="en-US" sz="2000" b="1" dirty="0">
                <a:solidFill>
                  <a:schemeClr val="tx1"/>
                </a:solidFill>
                <a:latin typeface="Arial" panose="020B0604020202020204" pitchFamily="34" charset="0"/>
                <a:cs typeface="Arial" panose="020B0604020202020204" pitchFamily="34" charset="0"/>
              </a:rPr>
              <a:t>Responsabilitate</a:t>
            </a:r>
          </a:p>
          <a:p>
            <a:pPr algn="just">
              <a:spcBef>
                <a:spcPct val="0"/>
              </a:spcBef>
              <a:spcAft>
                <a:spcPct val="0"/>
              </a:spcAft>
              <a:buClrTx/>
              <a:buSzTx/>
              <a:buNone/>
            </a:pPr>
            <a:endParaRPr lang="ro-RO" altLang="en-US" sz="2000" b="1" dirty="0">
              <a:solidFill>
                <a:schemeClr val="tx1"/>
              </a:solidFill>
              <a:latin typeface="Arial" panose="020B0604020202020204" pitchFamily="34" charset="0"/>
              <a:cs typeface="Arial" panose="020B0604020202020204" pitchFamily="34" charset="0"/>
            </a:endParaRPr>
          </a:p>
          <a:p>
            <a:pPr algn="just">
              <a:spcBef>
                <a:spcPct val="0"/>
              </a:spcBef>
              <a:spcAft>
                <a:spcPct val="0"/>
              </a:spcAft>
              <a:buClrTx/>
              <a:buSzTx/>
              <a:buNone/>
            </a:pPr>
            <a:r>
              <a:rPr lang="ro-RO" altLang="en-US" sz="2000" b="1" dirty="0">
                <a:solidFill>
                  <a:schemeClr val="tx1"/>
                </a:solidFill>
                <a:latin typeface="Arial" panose="020B0604020202020204" pitchFamily="34" charset="0"/>
                <a:cs typeface="Arial" panose="020B0604020202020204" pitchFamily="34" charset="0"/>
              </a:rPr>
              <a:t>Transparență</a:t>
            </a:r>
          </a:p>
          <a:p>
            <a:pPr algn="just" eaLnBrk="1" hangingPunct="1">
              <a:spcBef>
                <a:spcPct val="0"/>
              </a:spcBef>
              <a:spcAft>
                <a:spcPct val="0"/>
              </a:spcAft>
              <a:buClrTx/>
              <a:buSzTx/>
              <a:buFontTx/>
              <a:buNone/>
            </a:pPr>
            <a:endParaRPr lang="ro-RO" alt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7647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algn="ctr"/>
            <a:r>
              <a:rPr lang="ro-RO" sz="3200" dirty="0">
                <a:latin typeface="Times New Roman" panose="02020603050405020304" pitchFamily="18" charset="0"/>
                <a:cs typeface="Times New Roman" panose="02020603050405020304" pitchFamily="18" charset="0"/>
              </a:rPr>
              <a:t>Rolul Consiliului științific </a:t>
            </a:r>
            <a:r>
              <a:rPr lang="ro-RO" altLang="en-US" sz="3200" dirty="0">
                <a:latin typeface="Times New Roman" panose="02020603050405020304" pitchFamily="18" charset="0"/>
                <a:cs typeface="Times New Roman" panose="02020603050405020304" pitchFamily="18" charset="0"/>
              </a:rPr>
              <a:t>al Institutului de Istorie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17418" y="1870014"/>
            <a:ext cx="10515600" cy="4351338"/>
          </a:xfrm>
        </p:spPr>
        <p:txBody>
          <a:bodyPr>
            <a:normAutofit fontScale="92500" lnSpcReduction="10000"/>
          </a:bodyPr>
          <a:lstStyle/>
          <a:p>
            <a:pPr algn="just"/>
            <a:endParaRPr lang="ro-MD"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dirty="0">
                <a:latin typeface="Times New Roman" panose="02020603050405020304" pitchFamily="18" charset="0"/>
                <a:cs typeface="Times New Roman" panose="02020603050405020304" pitchFamily="18" charset="0"/>
              </a:rPr>
              <a:t>  Afirmarea Consiliului </a:t>
            </a:r>
            <a:r>
              <a:rPr lang="ro-RO" altLang="en-US" dirty="0" err="1">
                <a:latin typeface="Times New Roman" panose="02020603050405020304" pitchFamily="18" charset="0"/>
                <a:cs typeface="Times New Roman" panose="02020603050405020304" pitchFamily="18" charset="0"/>
              </a:rPr>
              <a:t>Știinţific</a:t>
            </a:r>
            <a:r>
              <a:rPr lang="ro-RO" altLang="en-US" dirty="0">
                <a:latin typeface="Times New Roman" panose="02020603050405020304" pitchFamily="18" charset="0"/>
                <a:cs typeface="Times New Roman" panose="02020603050405020304" pitchFamily="18" charset="0"/>
              </a:rPr>
              <a:t> ca un generator de idei și promotor al politicii științifice a Institutului</a:t>
            </a:r>
          </a:p>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dirty="0">
                <a:latin typeface="Times New Roman" panose="02020603050405020304" pitchFamily="18" charset="0"/>
                <a:cs typeface="Times New Roman" panose="02020603050405020304" pitchFamily="18" charset="0"/>
              </a:rPr>
              <a:t>Prognozarea, planificarea, monitorizarea cercetărilor </a:t>
            </a:r>
            <a:r>
              <a:rPr lang="ro-RO" altLang="en-US" dirty="0" err="1">
                <a:latin typeface="Times New Roman" panose="02020603050405020304" pitchFamily="18" charset="0"/>
                <a:cs typeface="Times New Roman" panose="02020603050405020304" pitchFamily="18" charset="0"/>
              </a:rPr>
              <a:t>ştiinţifice</a:t>
            </a:r>
            <a:r>
              <a:rPr lang="ro-RO" altLang="en-US" dirty="0">
                <a:latin typeface="Times New Roman" panose="02020603050405020304" pitchFamily="18" charset="0"/>
                <a:cs typeface="Times New Roman" panose="02020603050405020304" pitchFamily="18" charset="0"/>
              </a:rPr>
              <a:t>, altor acțiuni ale Institutului, precum și aprobarea rezultatelor vor deveni </a:t>
            </a:r>
            <a:r>
              <a:rPr lang="ro-RO" altLang="en-US" dirty="0" err="1">
                <a:latin typeface="Times New Roman" panose="02020603050405020304" pitchFamily="18" charset="0"/>
                <a:cs typeface="Times New Roman" panose="02020603050405020304" pitchFamily="18" charset="0"/>
              </a:rPr>
              <a:t>activităţi</a:t>
            </a:r>
            <a:r>
              <a:rPr lang="ro-RO" altLang="en-US" dirty="0">
                <a:latin typeface="Times New Roman" panose="02020603050405020304" pitchFamily="18" charset="0"/>
                <a:cs typeface="Times New Roman" panose="02020603050405020304" pitchFamily="18" charset="0"/>
              </a:rPr>
              <a:t> de bază ale Consiliului Științific</a:t>
            </a:r>
          </a:p>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dirty="0">
                <a:latin typeface="Times New Roman" panose="02020603050405020304" pitchFamily="18" charset="0"/>
                <a:cs typeface="Times New Roman" panose="02020603050405020304" pitchFamily="18" charset="0"/>
              </a:rPr>
              <a:t>  În centrul </a:t>
            </a:r>
            <a:r>
              <a:rPr lang="ro-RO" altLang="en-US" dirty="0" err="1">
                <a:latin typeface="Times New Roman" panose="02020603050405020304" pitchFamily="18" charset="0"/>
                <a:cs typeface="Times New Roman" panose="02020603050405020304" pitchFamily="18" charset="0"/>
              </a:rPr>
              <a:t>atenţiei</a:t>
            </a:r>
            <a:r>
              <a:rPr lang="ro-RO" altLang="en-US" dirty="0">
                <a:latin typeface="Times New Roman" panose="02020603050405020304" pitchFamily="18" charset="0"/>
                <a:cs typeface="Times New Roman" panose="02020603050405020304" pitchFamily="18" charset="0"/>
              </a:rPr>
              <a:t> Consiliului </a:t>
            </a:r>
            <a:r>
              <a:rPr lang="ro-RO" altLang="en-US" dirty="0" err="1">
                <a:latin typeface="Times New Roman" panose="02020603050405020304" pitchFamily="18" charset="0"/>
                <a:cs typeface="Times New Roman" panose="02020603050405020304" pitchFamily="18" charset="0"/>
              </a:rPr>
              <a:t>Știinţific</a:t>
            </a:r>
            <a:r>
              <a:rPr lang="ro-RO" altLang="en-US" dirty="0">
                <a:latin typeface="Times New Roman" panose="02020603050405020304" pitchFamily="18" charset="0"/>
                <a:cs typeface="Times New Roman" panose="02020603050405020304" pitchFamily="18" charset="0"/>
              </a:rPr>
              <a:t> se va afla chestiunea </a:t>
            </a:r>
            <a:r>
              <a:rPr lang="ro-RO" altLang="en-US" dirty="0" err="1">
                <a:latin typeface="Times New Roman" panose="02020603050405020304" pitchFamily="18" charset="0"/>
                <a:cs typeface="Times New Roman" panose="02020603050405020304" pitchFamily="18" charset="0"/>
              </a:rPr>
              <a:t>perfecţionării</a:t>
            </a:r>
            <a:r>
              <a:rPr lang="ro-RO" altLang="en-US" dirty="0">
                <a:latin typeface="Times New Roman" panose="02020603050405020304" pitchFamily="18" charset="0"/>
                <a:cs typeface="Times New Roman" panose="02020603050405020304" pitchFamily="18" charset="0"/>
              </a:rPr>
              <a:t> metodologiei </a:t>
            </a:r>
            <a:r>
              <a:rPr lang="ro-MD" altLang="en-US" dirty="0">
                <a:latin typeface="Times New Roman" panose="02020603050405020304" pitchFamily="18" charset="0"/>
                <a:cs typeface="Times New Roman" panose="02020603050405020304" pitchFamily="18" charset="0"/>
              </a:rPr>
              <a:t>și aprofundării calității </a:t>
            </a:r>
            <a:r>
              <a:rPr lang="ro-RO" altLang="en-US" dirty="0">
                <a:latin typeface="Times New Roman" panose="02020603050405020304" pitchFamily="18" charset="0"/>
                <a:cs typeface="Times New Roman" panose="02020603050405020304" pitchFamily="18" charset="0"/>
              </a:rPr>
              <a:t>cercetărilor, accentul fiind pus pe abordarea multidimensională  a proceselor și  fenomenelor istorice și filosofice, pe suportul documentar, profesionalismul interpretării </a:t>
            </a:r>
            <a:r>
              <a:rPr lang="ro-RO" altLang="en-US" dirty="0" err="1">
                <a:latin typeface="Times New Roman" panose="02020603050405020304" pitchFamily="18" charset="0"/>
                <a:cs typeface="Times New Roman" panose="02020603050405020304" pitchFamily="18" charset="0"/>
              </a:rPr>
              <a:t>ştiinţifice</a:t>
            </a: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endParaRPr lang="ro-MD" dirty="0"/>
          </a:p>
          <a:p>
            <a:endParaRPr lang="ro-MD" dirty="0"/>
          </a:p>
          <a:p>
            <a:endParaRPr lang="ro-MD" dirty="0"/>
          </a:p>
          <a:p>
            <a:endParaRPr lang="ro-MD" dirty="0"/>
          </a:p>
          <a:p>
            <a:endParaRPr lang="ro-MD" dirty="0"/>
          </a:p>
          <a:p>
            <a:endParaRPr lang="en-US" dirty="0"/>
          </a:p>
        </p:txBody>
      </p:sp>
      <p:sp>
        <p:nvSpPr>
          <p:cNvPr id="4" name="Dreptunghi 3"/>
          <p:cNvSpPr/>
          <p:nvPr/>
        </p:nvSpPr>
        <p:spPr>
          <a:xfrm>
            <a:off x="1052945" y="1351508"/>
            <a:ext cx="10044546" cy="646331"/>
          </a:xfrm>
          <a:prstGeom prst="rect">
            <a:avLst/>
          </a:prstGeom>
        </p:spPr>
        <p:txBody>
          <a:bodyPr wrap="square">
            <a:spAutoFit/>
          </a:bodyPr>
          <a:lstStyle/>
          <a:p>
            <a:pPr lvl="1">
              <a:spcBef>
                <a:spcPct val="0"/>
              </a:spcBef>
              <a:spcAft>
                <a:spcPct val="0"/>
              </a:spcAft>
            </a:pPr>
            <a:endParaRPr lang="ro-RO" altLang="en-US" dirty="0">
              <a:latin typeface="Arial" panose="020B0604020202020204" pitchFamily="34" charset="0"/>
              <a:cs typeface="Arial" panose="020B0604020202020204" pitchFamily="34" charset="0"/>
            </a:endParaRPr>
          </a:p>
          <a:p>
            <a:pPr lvl="1">
              <a:spcBef>
                <a:spcPct val="0"/>
              </a:spcBef>
              <a:spcAft>
                <a:spcPct val="0"/>
              </a:spcAft>
            </a:pPr>
            <a:r>
              <a:rPr lang="ro-RO" alt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91972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287" y="202406"/>
            <a:ext cx="10515600" cy="1325563"/>
          </a:xfrm>
          <a:solidFill>
            <a:schemeClr val="bg2"/>
          </a:solidFill>
        </p:spPr>
        <p:txBody>
          <a:bodyPr>
            <a:normAutofit/>
          </a:bodyPr>
          <a:lstStyle/>
          <a:p>
            <a:pPr algn="ctr"/>
            <a:r>
              <a:rPr lang="ro-MD" sz="3200" dirty="0">
                <a:latin typeface="Times New Roman" panose="02020603050405020304" pitchFamily="18" charset="0"/>
                <a:cs typeface="Times New Roman" panose="02020603050405020304" pitchFamily="18" charset="0"/>
              </a:rPr>
              <a:t>Editarea lucrărilor științifice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endParaRPr lang="ro-MD" dirty="0">
              <a:latin typeface="Times New Roman" panose="02020603050405020304" pitchFamily="18" charset="0"/>
              <a:cs typeface="Times New Roman" panose="02020603050405020304" pitchFamily="18" charset="0"/>
            </a:endParaRPr>
          </a:p>
          <a:p>
            <a:endParaRPr lang="ro-MD" dirty="0"/>
          </a:p>
          <a:p>
            <a:endParaRPr lang="ro-MD" dirty="0"/>
          </a:p>
          <a:p>
            <a:endParaRPr lang="ro-MD" dirty="0"/>
          </a:p>
          <a:p>
            <a:endParaRPr lang="ro-MD" dirty="0"/>
          </a:p>
          <a:p>
            <a:endParaRPr lang="ro-MD" dirty="0"/>
          </a:p>
          <a:p>
            <a:endParaRPr lang="en-US" dirty="0"/>
          </a:p>
        </p:txBody>
      </p:sp>
      <p:sp>
        <p:nvSpPr>
          <p:cNvPr id="4" name="Dreptunghi 3"/>
          <p:cNvSpPr/>
          <p:nvPr/>
        </p:nvSpPr>
        <p:spPr>
          <a:xfrm>
            <a:off x="1052945" y="1351508"/>
            <a:ext cx="10044546" cy="646331"/>
          </a:xfrm>
          <a:prstGeom prst="rect">
            <a:avLst/>
          </a:prstGeom>
        </p:spPr>
        <p:txBody>
          <a:bodyPr wrap="square">
            <a:spAutoFit/>
          </a:bodyPr>
          <a:lstStyle/>
          <a:p>
            <a:pPr lvl="1">
              <a:spcBef>
                <a:spcPct val="0"/>
              </a:spcBef>
              <a:spcAft>
                <a:spcPct val="0"/>
              </a:spcAft>
            </a:pPr>
            <a:endParaRPr lang="ro-RO" altLang="en-US" dirty="0">
              <a:latin typeface="Arial" panose="020B0604020202020204" pitchFamily="34" charset="0"/>
              <a:cs typeface="Arial" panose="020B0604020202020204" pitchFamily="34" charset="0"/>
            </a:endParaRPr>
          </a:p>
          <a:p>
            <a:pPr lvl="1">
              <a:spcBef>
                <a:spcPct val="0"/>
              </a:spcBef>
              <a:spcAft>
                <a:spcPct val="0"/>
              </a:spcAft>
            </a:pPr>
            <a:r>
              <a:rPr lang="ro-RO" altLang="en-US" dirty="0">
                <a:latin typeface="Arial" panose="020B0604020202020204" pitchFamily="34" charset="0"/>
                <a:cs typeface="Arial" panose="020B0604020202020204" pitchFamily="34" charset="0"/>
              </a:rPr>
              <a:t> </a:t>
            </a:r>
          </a:p>
        </p:txBody>
      </p:sp>
      <p:sp>
        <p:nvSpPr>
          <p:cNvPr id="5" name="Rectangle 4"/>
          <p:cNvSpPr/>
          <p:nvPr/>
        </p:nvSpPr>
        <p:spPr>
          <a:xfrm>
            <a:off x="699654" y="1527969"/>
            <a:ext cx="10751127" cy="4431983"/>
          </a:xfrm>
          <a:prstGeom prst="rect">
            <a:avLst/>
          </a:prstGeom>
        </p:spPr>
        <p:txBody>
          <a:bodyPr wrap="square">
            <a:spAutoFit/>
          </a:bodyPr>
          <a:lstStyle/>
          <a:p>
            <a:pPr algn="just">
              <a:spcBef>
                <a:spcPct val="0"/>
              </a:spcBef>
              <a:spcAft>
                <a:spcPct val="0"/>
              </a:spcAft>
              <a:buFontTx/>
              <a:buChar char="•"/>
            </a:pPr>
            <a:r>
              <a:rPr lang="ro-RO" altLang="en-US" sz="2400" dirty="0">
                <a:latin typeface="Times New Roman" panose="02020603050405020304" pitchFamily="18" charset="0"/>
                <a:cs typeface="Times New Roman" panose="02020603050405020304" pitchFamily="18" charset="0"/>
              </a:rPr>
              <a:t> Menținerea și creșterea tirajelor lucrărilor și revistelor ce apar sub egida Institutului</a:t>
            </a:r>
          </a:p>
          <a:p>
            <a:pPr algn="just">
              <a:spcBef>
                <a:spcPct val="0"/>
              </a:spcBef>
              <a:spcAft>
                <a:spcPct val="0"/>
              </a:spcAft>
              <a:buFontTx/>
              <a:buChar char="•"/>
            </a:pPr>
            <a:r>
              <a:rPr lang="ro-RO" altLang="en-US" sz="2400" dirty="0">
                <a:latin typeface="Times New Roman" panose="02020603050405020304" pitchFamily="18" charset="0"/>
                <a:cs typeface="Times New Roman" panose="02020603050405020304" pitchFamily="18" charset="0"/>
              </a:rPr>
              <a:t> În scopul asigurării apariției lucrărilor finisate se va urmări accesarea unor suporturi financiare bugetare și extrabugetare, provenite din sponsorizări, grant-uri naționale și internaționale</a:t>
            </a:r>
          </a:p>
          <a:p>
            <a:pPr algn="just">
              <a:spcBef>
                <a:spcPct val="0"/>
              </a:spcBef>
              <a:spcAft>
                <a:spcPct val="0"/>
              </a:spcAft>
              <a:buFontTx/>
              <a:buChar char="•"/>
            </a:pPr>
            <a:r>
              <a:rPr lang="ro-RO" altLang="en-US" sz="2400" dirty="0">
                <a:latin typeface="Times New Roman" panose="02020603050405020304" pitchFamily="18" charset="0"/>
                <a:cs typeface="Times New Roman" panose="02020603050405020304" pitchFamily="18" charset="0"/>
              </a:rPr>
              <a:t> Va fi exploatată pe larg posibilitatea publicării în format electronic a materialelor cercetătorilor pe site-ul Institutului</a:t>
            </a:r>
          </a:p>
          <a:p>
            <a:pPr algn="just">
              <a:spcBef>
                <a:spcPct val="0"/>
              </a:spcBef>
              <a:spcAft>
                <a:spcPct val="0"/>
              </a:spcAft>
              <a:buFontTx/>
              <a:buChar char="•"/>
            </a:pPr>
            <a:r>
              <a:rPr lang="ro-RO" altLang="en-US" sz="2400" b="1" i="1" dirty="0">
                <a:latin typeface="Times New Roman" panose="02020603050405020304" pitchFamily="18" charset="0"/>
                <a:cs typeface="Times New Roman" panose="02020603050405020304" pitchFamily="18" charset="0"/>
              </a:rPr>
              <a:t> Este necesară</a:t>
            </a:r>
            <a:r>
              <a:rPr lang="ro-RO" altLang="en-US" sz="2400" dirty="0">
                <a:latin typeface="Times New Roman" panose="02020603050405020304" pitchFamily="18" charset="0"/>
                <a:cs typeface="Times New Roman" panose="02020603050405020304" pitchFamily="18" charset="0"/>
              </a:rPr>
              <a:t>:</a:t>
            </a:r>
            <a:r>
              <a:rPr lang="ru-RU" altLang="en-US" sz="2400" dirty="0">
                <a:latin typeface="Times New Roman" panose="02020603050405020304" pitchFamily="18" charset="0"/>
                <a:cs typeface="Times New Roman" panose="02020603050405020304" pitchFamily="18" charset="0"/>
              </a:rPr>
              <a:t> </a:t>
            </a:r>
            <a:endParaRPr lang="ro-RO" altLang="en-US" sz="2400"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sz="2400" b="1" dirty="0">
                <a:latin typeface="Times New Roman" panose="02020603050405020304" pitchFamily="18" charset="0"/>
                <a:cs typeface="Times New Roman" panose="02020603050405020304" pitchFamily="18" charset="0"/>
              </a:rPr>
              <a:t> </a:t>
            </a:r>
            <a:r>
              <a:rPr lang="ru-RU" altLang="en-US" sz="2400" b="1" dirty="0">
                <a:latin typeface="Times New Roman" panose="02020603050405020304" pitchFamily="18" charset="0"/>
                <a:cs typeface="Times New Roman" panose="02020603050405020304" pitchFamily="18" charset="0"/>
              </a:rPr>
              <a:t>o susținere financiară complexă atât a cercetării, </a:t>
            </a:r>
            <a:r>
              <a:rPr lang="ro-RO" altLang="en-US" sz="2400" b="1" dirty="0">
                <a:latin typeface="Times New Roman" panose="02020603050405020304" pitchFamily="18" charset="0"/>
                <a:cs typeface="Times New Roman" panose="02020603050405020304" pitchFamily="18" charset="0"/>
              </a:rPr>
              <a:t>editării,</a:t>
            </a:r>
            <a:r>
              <a:rPr lang="ru-RU" altLang="en-US" sz="2400" b="1" dirty="0">
                <a:latin typeface="Times New Roman" panose="02020603050405020304" pitchFamily="18" charset="0"/>
                <a:cs typeface="Times New Roman" panose="02020603050405020304" pitchFamily="18" charset="0"/>
              </a:rPr>
              <a:t> </a:t>
            </a:r>
            <a:r>
              <a:rPr lang="ro-MD" altLang="en-US" sz="2400" b="1" dirty="0">
                <a:latin typeface="Times New Roman" panose="02020603050405020304" pitchFamily="18" charset="0"/>
                <a:cs typeface="Times New Roman" panose="02020603050405020304" pitchFamily="18" charset="0"/>
              </a:rPr>
              <a:t>cât și a diseminării rezultatelor </a:t>
            </a:r>
            <a:r>
              <a:rPr lang="ru-RU" altLang="en-US" sz="2400" b="1" dirty="0" err="1">
                <a:latin typeface="Times New Roman" panose="02020603050405020304" pitchFamily="18" charset="0"/>
                <a:cs typeface="Times New Roman" panose="02020603050405020304" pitchFamily="18" charset="0"/>
              </a:rPr>
              <a:t>investigațiilor</a:t>
            </a:r>
            <a:r>
              <a:rPr lang="ru-RU" altLang="en-US" sz="2400" b="1" dirty="0">
                <a:latin typeface="Times New Roman" panose="02020603050405020304" pitchFamily="18" charset="0"/>
                <a:cs typeface="Times New Roman" panose="02020603050405020304" pitchFamily="18" charset="0"/>
              </a:rPr>
              <a:t> </a:t>
            </a:r>
            <a:r>
              <a:rPr lang="ru-RU" altLang="en-US" sz="2400" b="1" dirty="0" err="1">
                <a:latin typeface="Times New Roman" panose="02020603050405020304" pitchFamily="18" charset="0"/>
                <a:cs typeface="Times New Roman" panose="02020603050405020304" pitchFamily="18" charset="0"/>
              </a:rPr>
              <a:t>științifice</a:t>
            </a:r>
            <a:endParaRPr lang="ro-RO" altLang="en-US" sz="2400" b="1"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sz="2400" b="1" dirty="0">
                <a:latin typeface="Times New Roman" panose="02020603050405020304" pitchFamily="18" charset="0"/>
                <a:cs typeface="Times New Roman" panose="02020603050405020304" pitchFamily="18" charset="0"/>
              </a:rPr>
              <a:t> reacreditarea „Revistei de Istorie a Moldovei” și a „Anuarului” Institutului</a:t>
            </a:r>
          </a:p>
          <a:p>
            <a:pPr algn="just">
              <a:spcBef>
                <a:spcPct val="0"/>
              </a:spcBef>
              <a:spcAft>
                <a:spcPct val="0"/>
              </a:spcAft>
              <a:buFontTx/>
              <a:buChar char="•"/>
            </a:pPr>
            <a:endParaRPr lang="ro-MD" altLang="en-US" sz="2400" b="1"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endParaRPr lang="ro-RO"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610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algn="ctr"/>
            <a:r>
              <a:rPr lang="ro-MD" sz="3200" dirty="0">
                <a:latin typeface="Times New Roman" panose="02020603050405020304" pitchFamily="18" charset="0"/>
                <a:cs typeface="Times New Roman" panose="02020603050405020304" pitchFamily="18" charset="0"/>
              </a:rPr>
              <a:t>Cooperarea internațională</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dirty="0">
                <a:latin typeface="Times New Roman" panose="02020603050405020304" pitchFamily="18" charset="0"/>
                <a:cs typeface="Times New Roman" panose="02020603050405020304" pitchFamily="18" charset="0"/>
              </a:rPr>
              <a:t>Scoaterea de sub tipar a unor materiale și a unor numere speciale ale revistelor de profil ale Institutului în limbile de circulație internațională și / sau editarea celor mai valoroase lucrări în aceste limbi</a:t>
            </a:r>
          </a:p>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dirty="0">
                <a:latin typeface="Times New Roman" panose="02020603050405020304" pitchFamily="18" charset="0"/>
                <a:cs typeface="Times New Roman" panose="02020603050405020304" pitchFamily="18" charset="0"/>
              </a:rPr>
              <a:t> Deopotrivă cu formele </a:t>
            </a:r>
            <a:r>
              <a:rPr lang="ro-RO" altLang="en-US" dirty="0" err="1">
                <a:latin typeface="Times New Roman" panose="02020603050405020304" pitchFamily="18" charset="0"/>
                <a:cs typeface="Times New Roman" panose="02020603050405020304" pitchFamily="18" charset="0"/>
              </a:rPr>
              <a:t>tradiţionale</a:t>
            </a:r>
            <a:r>
              <a:rPr lang="ro-RO" altLang="en-US" dirty="0">
                <a:latin typeface="Times New Roman" panose="02020603050405020304" pitchFamily="18" charset="0"/>
                <a:cs typeface="Times New Roman" panose="02020603050405020304" pitchFamily="18" charset="0"/>
              </a:rPr>
              <a:t> de cooperare (participarea la diverse manifestări </a:t>
            </a:r>
            <a:r>
              <a:rPr lang="ro-RO" altLang="en-US" dirty="0" err="1">
                <a:latin typeface="Times New Roman" panose="02020603050405020304" pitchFamily="18" charset="0"/>
                <a:cs typeface="Times New Roman" panose="02020603050405020304" pitchFamily="18" charset="0"/>
              </a:rPr>
              <a:t>ştiinţifice</a:t>
            </a:r>
            <a:r>
              <a:rPr lang="ro-RO" altLang="en-US" dirty="0">
                <a:latin typeface="Times New Roman" panose="02020603050405020304" pitchFamily="18" charset="0"/>
                <a:cs typeface="Times New Roman" panose="02020603050405020304" pitchFamily="18" charset="0"/>
              </a:rPr>
              <a:t> </a:t>
            </a:r>
            <a:r>
              <a:rPr lang="ro-RO" altLang="en-US" dirty="0" err="1">
                <a:latin typeface="Times New Roman" panose="02020603050405020304" pitchFamily="18" charset="0"/>
                <a:cs typeface="Times New Roman" panose="02020603050405020304" pitchFamily="18" charset="0"/>
              </a:rPr>
              <a:t>şi</a:t>
            </a:r>
            <a:r>
              <a:rPr lang="ro-RO" altLang="en-US" dirty="0">
                <a:latin typeface="Times New Roman" panose="02020603050405020304" pitchFamily="18" charset="0"/>
                <a:cs typeface="Times New Roman" panose="02020603050405020304" pitchFamily="18" charset="0"/>
              </a:rPr>
              <a:t> organizarea lor în comun cu instituțiile partenere), va fi continuată practica participării și organizării în parteneriat a </a:t>
            </a:r>
            <a:r>
              <a:rPr lang="ro-RO" altLang="en-US" dirty="0" err="1">
                <a:latin typeface="Times New Roman" panose="02020603050405020304" pitchFamily="18" charset="0"/>
                <a:cs typeface="Times New Roman" panose="02020603050405020304" pitchFamily="18" charset="0"/>
              </a:rPr>
              <a:t>şcolilor</a:t>
            </a:r>
            <a:r>
              <a:rPr lang="ro-RO" altLang="en-US" dirty="0">
                <a:latin typeface="Times New Roman" panose="02020603050405020304" pitchFamily="18" charset="0"/>
                <a:cs typeface="Times New Roman" panose="02020603050405020304" pitchFamily="18" charset="0"/>
              </a:rPr>
              <a:t> </a:t>
            </a:r>
            <a:r>
              <a:rPr lang="ro-RO" altLang="en-US" dirty="0" err="1">
                <a:latin typeface="Times New Roman" panose="02020603050405020304" pitchFamily="18" charset="0"/>
                <a:cs typeface="Times New Roman" panose="02020603050405020304" pitchFamily="18" charset="0"/>
              </a:rPr>
              <a:t>ştiinţifice</a:t>
            </a:r>
            <a:r>
              <a:rPr lang="ro-RO" altLang="en-US" dirty="0">
                <a:latin typeface="Times New Roman" panose="02020603050405020304" pitchFamily="18" charset="0"/>
                <a:cs typeface="Times New Roman" panose="02020603050405020304" pitchFamily="18" charset="0"/>
              </a:rPr>
              <a:t> </a:t>
            </a:r>
            <a:r>
              <a:rPr lang="ro-RO" altLang="en-US" dirty="0" err="1">
                <a:latin typeface="Times New Roman" panose="02020603050405020304" pitchFamily="18" charset="0"/>
                <a:cs typeface="Times New Roman" panose="02020603050405020304" pitchFamily="18" charset="0"/>
              </a:rPr>
              <a:t>internaţionale</a:t>
            </a:r>
            <a:r>
              <a:rPr lang="ro-RO" altLang="en-US" dirty="0">
                <a:latin typeface="Times New Roman" panose="02020603050405020304" pitchFamily="18" charset="0"/>
                <a:cs typeface="Times New Roman" panose="02020603050405020304" pitchFamily="18" charset="0"/>
              </a:rPr>
              <a:t> de vară</a:t>
            </a:r>
          </a:p>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dirty="0">
                <a:latin typeface="Times New Roman" panose="02020603050405020304" pitchFamily="18" charset="0"/>
                <a:cs typeface="Times New Roman" panose="02020603050405020304" pitchFamily="18" charset="0"/>
              </a:rPr>
              <a:t>Se va urmări realizarea unor proiecte de cercetare prin valorificarea patrimoniului istoric </a:t>
            </a:r>
            <a:r>
              <a:rPr lang="ro-RO" altLang="en-US" dirty="0" err="1">
                <a:latin typeface="Times New Roman" panose="02020603050405020304" pitchFamily="18" charset="0"/>
                <a:cs typeface="Times New Roman" panose="02020603050405020304" pitchFamily="18" charset="0"/>
              </a:rPr>
              <a:t>şi</a:t>
            </a:r>
            <a:r>
              <a:rPr lang="ro-RO" altLang="en-US" dirty="0">
                <a:latin typeface="Times New Roman" panose="02020603050405020304" pitchFamily="18" charset="0"/>
                <a:cs typeface="Times New Roman" panose="02020603050405020304" pitchFamily="18" charset="0"/>
              </a:rPr>
              <a:t> cultural al Moldovei, păstrat în arhivele </a:t>
            </a:r>
            <a:r>
              <a:rPr lang="ro-RO" altLang="en-US" dirty="0" err="1">
                <a:latin typeface="Times New Roman" panose="02020603050405020304" pitchFamily="18" charset="0"/>
                <a:cs typeface="Times New Roman" panose="02020603050405020304" pitchFamily="18" charset="0"/>
              </a:rPr>
              <a:t>şi</a:t>
            </a:r>
            <a:r>
              <a:rPr lang="ro-RO" altLang="en-US" dirty="0">
                <a:latin typeface="Times New Roman" panose="02020603050405020304" pitchFamily="18" charset="0"/>
                <a:cs typeface="Times New Roman" panose="02020603050405020304" pitchFamily="18" charset="0"/>
              </a:rPr>
              <a:t> bibliotecile din exterior</a:t>
            </a:r>
          </a:p>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lgn="just">
              <a:spcBef>
                <a:spcPct val="0"/>
              </a:spcBef>
              <a:spcAft>
                <a:spcPct val="0"/>
              </a:spcAft>
            </a:pPr>
            <a:r>
              <a:rPr lang="ro-RO" altLang="en-US" dirty="0">
                <a:latin typeface="Times New Roman" panose="02020603050405020304" pitchFamily="18" charset="0"/>
                <a:cs typeface="Times New Roman" panose="02020603050405020304" pitchFamily="18" charset="0"/>
              </a:rPr>
              <a:t>Drept urmare a aprobării </a:t>
            </a:r>
            <a:r>
              <a:rPr lang="ro-RO" altLang="en-US" b="1" i="1" dirty="0">
                <a:latin typeface="Times New Roman" panose="02020603050405020304" pitchFamily="18" charset="0"/>
                <a:cs typeface="Times New Roman" panose="02020603050405020304" pitchFamily="18" charset="0"/>
              </a:rPr>
              <a:t>Metodologiei de finanțare instituțională </a:t>
            </a:r>
            <a:r>
              <a:rPr lang="ro-RO" altLang="en-US" dirty="0">
                <a:latin typeface="Times New Roman" panose="02020603050405020304" pitchFamily="18" charset="0"/>
                <a:cs typeface="Times New Roman" panose="02020603050405020304" pitchFamily="18" charset="0"/>
              </a:rPr>
              <a:t>în</a:t>
            </a:r>
            <a:r>
              <a:rPr lang="ro-RO" altLang="en-US" b="1" i="1" dirty="0">
                <a:latin typeface="Times New Roman" panose="02020603050405020304" pitchFamily="18" charset="0"/>
                <a:cs typeface="Times New Roman" panose="02020603050405020304" pitchFamily="18" charset="0"/>
              </a:rPr>
              <a:t> </a:t>
            </a:r>
            <a:r>
              <a:rPr lang="ro-RO" altLang="en-US" dirty="0">
                <a:latin typeface="Times New Roman" panose="02020603050405020304" pitchFamily="18" charset="0"/>
                <a:cs typeface="Times New Roman" panose="02020603050405020304" pitchFamily="18" charset="0"/>
              </a:rPr>
              <a:t>cadrul Institutului va trebui să activeze un responsabil de relațiile internaționale, care să ajute cercetătorii să acceseze fondurile internaționale disponibile pentru cercetare, mobilitate științifică, perfecționare etc. și să participe la concursurile pentru proiectele oferite de Programele europene, euro-asiatice și cele oferite de CSI</a:t>
            </a:r>
          </a:p>
          <a:p>
            <a:pPr algn="just"/>
            <a:endParaRPr lang="ro-MD" dirty="0">
              <a:latin typeface="Times New Roman" panose="02020603050405020304" pitchFamily="18" charset="0"/>
              <a:cs typeface="Times New Roman" panose="02020603050405020304" pitchFamily="18" charset="0"/>
            </a:endParaRPr>
          </a:p>
          <a:p>
            <a:endParaRPr lang="ro-MD" dirty="0"/>
          </a:p>
          <a:p>
            <a:endParaRPr lang="ro-MD" dirty="0"/>
          </a:p>
          <a:p>
            <a:endParaRPr lang="ro-MD" dirty="0"/>
          </a:p>
          <a:p>
            <a:endParaRPr lang="ro-MD" dirty="0"/>
          </a:p>
          <a:p>
            <a:endParaRPr lang="ro-MD" dirty="0"/>
          </a:p>
          <a:p>
            <a:endParaRPr lang="en-US" dirty="0"/>
          </a:p>
        </p:txBody>
      </p:sp>
      <p:sp>
        <p:nvSpPr>
          <p:cNvPr id="4" name="Dreptunghi 3"/>
          <p:cNvSpPr/>
          <p:nvPr/>
        </p:nvSpPr>
        <p:spPr>
          <a:xfrm>
            <a:off x="1052945" y="1351508"/>
            <a:ext cx="10044546" cy="646331"/>
          </a:xfrm>
          <a:prstGeom prst="rect">
            <a:avLst/>
          </a:prstGeom>
        </p:spPr>
        <p:txBody>
          <a:bodyPr wrap="square">
            <a:spAutoFit/>
          </a:bodyPr>
          <a:lstStyle/>
          <a:p>
            <a:pPr lvl="1">
              <a:spcBef>
                <a:spcPct val="0"/>
              </a:spcBef>
              <a:spcAft>
                <a:spcPct val="0"/>
              </a:spcAft>
            </a:pPr>
            <a:endParaRPr lang="ro-RO" altLang="en-US" dirty="0">
              <a:latin typeface="Arial" panose="020B0604020202020204" pitchFamily="34" charset="0"/>
              <a:cs typeface="Arial" panose="020B0604020202020204" pitchFamily="34" charset="0"/>
            </a:endParaRPr>
          </a:p>
          <a:p>
            <a:pPr lvl="1">
              <a:spcBef>
                <a:spcPct val="0"/>
              </a:spcBef>
              <a:spcAft>
                <a:spcPct val="0"/>
              </a:spcAft>
            </a:pPr>
            <a:r>
              <a:rPr lang="ro-RO" altLang="en-US" dirty="0">
                <a:latin typeface="Arial" panose="020B0604020202020204" pitchFamily="34" charset="0"/>
                <a:cs typeface="Arial" panose="020B0604020202020204" pitchFamily="34" charset="0"/>
              </a:rPr>
              <a:t> </a:t>
            </a:r>
          </a:p>
        </p:txBody>
      </p:sp>
      <p:sp>
        <p:nvSpPr>
          <p:cNvPr id="5" name="Rectangle 4"/>
          <p:cNvSpPr/>
          <p:nvPr/>
        </p:nvSpPr>
        <p:spPr>
          <a:xfrm>
            <a:off x="699654" y="1527969"/>
            <a:ext cx="10751127" cy="738664"/>
          </a:xfrm>
          <a:prstGeom prst="rect">
            <a:avLst/>
          </a:prstGeom>
        </p:spPr>
        <p:txBody>
          <a:bodyPr wrap="square">
            <a:spAutoFit/>
          </a:bodyPr>
          <a:lstStyle/>
          <a:p>
            <a:pPr>
              <a:spcBef>
                <a:spcPct val="0"/>
              </a:spcBef>
              <a:spcAft>
                <a:spcPct val="0"/>
              </a:spcAft>
            </a:pPr>
            <a:endParaRPr lang="ro-RO" altLang="en-US" sz="2400" dirty="0">
              <a:latin typeface="Times New Roman" panose="02020603050405020304" pitchFamily="18" charset="0"/>
              <a:cs typeface="Times New Roman" panose="02020603050405020304" pitchFamily="18" charset="0"/>
            </a:endParaRPr>
          </a:p>
          <a:p>
            <a:pPr algn="just">
              <a:spcBef>
                <a:spcPct val="0"/>
              </a:spcBef>
              <a:spcAft>
                <a:spcPct val="0"/>
              </a:spcAft>
            </a:pPr>
            <a:endParaRPr lang="ro-RO"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1231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7168"/>
            <a:ext cx="10515600" cy="1325563"/>
          </a:xfrm>
          <a:solidFill>
            <a:schemeClr val="bg2"/>
          </a:solidFill>
        </p:spPr>
        <p:txBody>
          <a:bodyPr>
            <a:normAutofit/>
          </a:bodyPr>
          <a:lstStyle/>
          <a:p>
            <a:pPr algn="ctr"/>
            <a:r>
              <a:rPr lang="ro-RO" altLang="en-US" sz="3200" dirty="0">
                <a:latin typeface="Times New Roman" panose="02020603050405020304" pitchFamily="18" charset="0"/>
                <a:cs typeface="Times New Roman" panose="02020603050405020304" pitchFamily="18" charset="0"/>
              </a:rPr>
              <a:t/>
            </a:r>
            <a:br>
              <a:rPr lang="ro-RO" altLang="en-US" sz="3200" dirty="0">
                <a:latin typeface="Times New Roman" panose="02020603050405020304" pitchFamily="18" charset="0"/>
                <a:cs typeface="Times New Roman" panose="02020603050405020304" pitchFamily="18" charset="0"/>
              </a:rPr>
            </a:br>
            <a:r>
              <a:rPr lang="ro-RO" altLang="en-US" sz="3200" dirty="0">
                <a:latin typeface="Times New Roman" panose="02020603050405020304" pitchFamily="18" charset="0"/>
                <a:cs typeface="Times New Roman" panose="02020603050405020304" pitchFamily="18" charset="0"/>
              </a:rPr>
              <a:t>Deontologie, tradiție și oportunități</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917930"/>
          </a:xfrm>
        </p:spPr>
        <p:txBody>
          <a:bodyPr>
            <a:normAutofit fontScale="25000" lnSpcReduction="20000"/>
          </a:bodyPr>
          <a:lstStyle/>
          <a:p>
            <a:pPr algn="just">
              <a:spcBef>
                <a:spcPct val="0"/>
              </a:spcBef>
              <a:spcAft>
                <a:spcPct val="0"/>
              </a:spcAft>
              <a:buFontTx/>
              <a:buChar char="•"/>
            </a:pPr>
            <a:endParaRPr lang="ro-RO" altLang="en-US" dirty="0">
              <a:latin typeface="Times New Roman" panose="02020603050405020304" pitchFamily="18" charset="0"/>
              <a:cs typeface="Times New Roman" panose="02020603050405020304" pitchFamily="18" charset="0"/>
            </a:endParaRPr>
          </a:p>
          <a:p>
            <a:pPr>
              <a:spcBef>
                <a:spcPct val="0"/>
              </a:spcBef>
              <a:spcAft>
                <a:spcPct val="0"/>
              </a:spcAft>
              <a:buFontTx/>
              <a:buChar char="•"/>
            </a:pPr>
            <a:endParaRPr lang="ro-RO" altLang="en-US" sz="9600" dirty="0">
              <a:latin typeface="Times New Roman" panose="02020603050405020304" pitchFamily="18" charset="0"/>
              <a:cs typeface="Times New Roman" panose="02020603050405020304" pitchFamily="18" charset="0"/>
            </a:endParaRPr>
          </a:p>
          <a:p>
            <a:pPr>
              <a:spcBef>
                <a:spcPct val="0"/>
              </a:spcBef>
              <a:spcAft>
                <a:spcPct val="0"/>
              </a:spcAft>
              <a:buFontTx/>
              <a:buChar char="•"/>
            </a:pPr>
            <a:r>
              <a:rPr lang="ro-RO" altLang="en-US" sz="9600" dirty="0">
                <a:latin typeface="Times New Roman" panose="02020603050405020304" pitchFamily="18" charset="0"/>
                <a:cs typeface="Times New Roman" panose="02020603050405020304" pitchFamily="18" charset="0"/>
              </a:rPr>
              <a:t>Pledez pentru confruntarea opiniilor, ideilor și concepțiilor </a:t>
            </a:r>
            <a:r>
              <a:rPr lang="ro-RO" altLang="en-US" sz="9600" dirty="0" err="1">
                <a:latin typeface="Times New Roman" panose="02020603050405020304" pitchFamily="18" charset="0"/>
                <a:cs typeface="Times New Roman" panose="02020603050405020304" pitchFamily="18" charset="0"/>
              </a:rPr>
              <a:t>ştiinţifice</a:t>
            </a:r>
            <a:r>
              <a:rPr lang="ro-RO" altLang="en-US" sz="9600" dirty="0">
                <a:latin typeface="Times New Roman" panose="02020603050405020304" pitchFamily="18" charset="0"/>
                <a:cs typeface="Times New Roman" panose="02020603050405020304" pitchFamily="18" charset="0"/>
              </a:rPr>
              <a:t> într-un climat de respect reciproc, de conduită deontologică și de competiție loială</a:t>
            </a:r>
          </a:p>
          <a:p>
            <a:pPr>
              <a:spcBef>
                <a:spcPct val="0"/>
              </a:spcBef>
              <a:spcAft>
                <a:spcPct val="0"/>
              </a:spcAft>
              <a:buFontTx/>
              <a:buChar char="•"/>
            </a:pPr>
            <a:endParaRPr lang="ro-RO" altLang="en-US" sz="9600" dirty="0">
              <a:latin typeface="Times New Roman" panose="02020603050405020304" pitchFamily="18" charset="0"/>
              <a:cs typeface="Times New Roman" panose="02020603050405020304" pitchFamily="18" charset="0"/>
            </a:endParaRPr>
          </a:p>
          <a:p>
            <a:pPr>
              <a:spcBef>
                <a:spcPct val="0"/>
              </a:spcBef>
              <a:spcAft>
                <a:spcPct val="0"/>
              </a:spcAft>
              <a:buFontTx/>
              <a:buChar char="•"/>
            </a:pPr>
            <a:r>
              <a:rPr lang="ro-RO" altLang="en-US" sz="9600" dirty="0">
                <a:latin typeface="Times New Roman" panose="02020603050405020304" pitchFamily="18" charset="0"/>
                <a:cs typeface="Times New Roman" panose="02020603050405020304" pitchFamily="18" charset="0"/>
              </a:rPr>
              <a:t>Voi stimula performanța și </a:t>
            </a:r>
            <a:r>
              <a:rPr lang="ro-MD" altLang="en-US" sz="9600" dirty="0">
                <a:latin typeface="Times New Roman" panose="02020603050405020304" pitchFamily="18" charset="0"/>
                <a:cs typeface="Times New Roman" panose="02020603050405020304" pitchFamily="18" charset="0"/>
              </a:rPr>
              <a:t>angajamentul pentru știință</a:t>
            </a:r>
          </a:p>
          <a:p>
            <a:pPr>
              <a:spcBef>
                <a:spcPct val="0"/>
              </a:spcBef>
              <a:spcAft>
                <a:spcPct val="0"/>
              </a:spcAft>
              <a:buFontTx/>
              <a:buChar char="•"/>
            </a:pPr>
            <a:endParaRPr lang="ro-MD" altLang="en-US" sz="9600" dirty="0">
              <a:latin typeface="Times New Roman" panose="02020603050405020304" pitchFamily="18" charset="0"/>
              <a:cs typeface="Times New Roman" panose="02020603050405020304" pitchFamily="18" charset="0"/>
            </a:endParaRPr>
          </a:p>
          <a:p>
            <a:pPr>
              <a:spcBef>
                <a:spcPct val="0"/>
              </a:spcBef>
              <a:spcAft>
                <a:spcPct val="0"/>
              </a:spcAft>
              <a:buFontTx/>
              <a:buChar char="•"/>
            </a:pPr>
            <a:r>
              <a:rPr lang="ro-RO" altLang="en-US" sz="9600" dirty="0">
                <a:latin typeface="Times New Roman" panose="02020603050405020304" pitchFamily="18" charset="0"/>
                <a:cs typeface="Times New Roman" panose="02020603050405020304" pitchFamily="18" charset="0"/>
              </a:rPr>
              <a:t>Voi identifica noi oportunități pentru promovarea în carieră</a:t>
            </a:r>
          </a:p>
          <a:p>
            <a:pPr>
              <a:spcBef>
                <a:spcPct val="0"/>
              </a:spcBef>
              <a:spcAft>
                <a:spcPct val="0"/>
              </a:spcAft>
              <a:buFontTx/>
              <a:buChar char="•"/>
            </a:pPr>
            <a:endParaRPr lang="ro-RO" altLang="en-US" sz="7400"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sz="9600" dirty="0">
                <a:latin typeface="Times New Roman" panose="02020603050405020304" pitchFamily="18" charset="0"/>
                <a:cs typeface="Times New Roman" panose="02020603050405020304" pitchFamily="18" charset="0"/>
              </a:rPr>
              <a:t>Voi încuraja colaborarea între cercetătorii din generațiile mai în vârstă și cei tineri prin participarea în comun la realizarea unor proiecte, organizarea manifestărilor științifice, recenzarea lucrărilor etc.</a:t>
            </a:r>
          </a:p>
          <a:p>
            <a:pPr>
              <a:spcBef>
                <a:spcPct val="0"/>
              </a:spcBef>
              <a:spcAft>
                <a:spcPct val="0"/>
              </a:spcAft>
              <a:buFontTx/>
              <a:buChar char="•"/>
            </a:pPr>
            <a:endParaRPr lang="ro-RO" altLang="en-US" sz="9600" dirty="0">
              <a:latin typeface="Times New Roman" panose="02020603050405020304" pitchFamily="18" charset="0"/>
              <a:cs typeface="Times New Roman" panose="02020603050405020304" pitchFamily="18" charset="0"/>
            </a:endParaRPr>
          </a:p>
          <a:p>
            <a:pPr algn="just">
              <a:spcBef>
                <a:spcPct val="0"/>
              </a:spcBef>
              <a:spcAft>
                <a:spcPct val="0"/>
              </a:spcAft>
              <a:buFontTx/>
              <a:buChar char="•"/>
            </a:pPr>
            <a:r>
              <a:rPr lang="ro-RO" altLang="en-US" sz="9600" dirty="0">
                <a:latin typeface="Times New Roman" panose="02020603050405020304" pitchFamily="18" charset="0"/>
                <a:cs typeface="Times New Roman" panose="02020603050405020304" pitchFamily="18" charset="0"/>
              </a:rPr>
              <a:t>Voi continua practica omagierilor publice ale personalităților științifice din cadrul Institutului, premierea și menționarea cercetătorilor pentru activitate științifică prodigioasă etc.</a:t>
            </a:r>
          </a:p>
          <a:p>
            <a:pPr>
              <a:spcBef>
                <a:spcPct val="0"/>
              </a:spcBef>
              <a:spcAft>
                <a:spcPct val="0"/>
              </a:spcAft>
              <a:buFontTx/>
              <a:buChar char="•"/>
            </a:pPr>
            <a:endParaRPr lang="ro-MD" altLang="en-US" sz="9600" dirty="0">
              <a:latin typeface="Times New Roman" panose="02020603050405020304" pitchFamily="18" charset="0"/>
              <a:cs typeface="Times New Roman" panose="02020603050405020304" pitchFamily="18" charset="0"/>
            </a:endParaRPr>
          </a:p>
          <a:p>
            <a:pPr>
              <a:spcBef>
                <a:spcPct val="0"/>
              </a:spcBef>
              <a:spcAft>
                <a:spcPct val="0"/>
              </a:spcAft>
              <a:buFontTx/>
              <a:buChar char="•"/>
            </a:pPr>
            <a:r>
              <a:rPr lang="ro-MD" altLang="en-US" sz="9600" dirty="0">
                <a:latin typeface="Times New Roman" panose="02020603050405020304" pitchFamily="18" charset="0"/>
                <a:cs typeface="Times New Roman" panose="02020603050405020304" pitchFamily="18" charset="0"/>
              </a:rPr>
              <a:t>Voi </a:t>
            </a:r>
            <a:r>
              <a:rPr lang="ru-RU" altLang="en-US" sz="9600" dirty="0" err="1">
                <a:latin typeface="Times New Roman" panose="02020603050405020304" pitchFamily="18" charset="0"/>
                <a:cs typeface="Times New Roman" panose="02020603050405020304" pitchFamily="18" charset="0"/>
              </a:rPr>
              <a:t>respecta</a:t>
            </a:r>
            <a:r>
              <a:rPr lang="ru-RU" altLang="en-US" sz="9600" dirty="0">
                <a:latin typeface="Times New Roman" panose="02020603050405020304" pitchFamily="18" charset="0"/>
                <a:cs typeface="Times New Roman" panose="02020603050405020304" pitchFamily="18" charset="0"/>
              </a:rPr>
              <a:t> </a:t>
            </a:r>
            <a:r>
              <a:rPr lang="ro-MD" altLang="en-US" sz="9600" dirty="0">
                <a:latin typeface="Times New Roman" panose="02020603050405020304" pitchFamily="18" charset="0"/>
                <a:cs typeface="Times New Roman" panose="02020603050405020304" pitchFamily="18" charset="0"/>
              </a:rPr>
              <a:t>și promova </a:t>
            </a:r>
            <a:r>
              <a:rPr lang="ru-RU" altLang="en-US" sz="9600" dirty="0" err="1">
                <a:latin typeface="Times New Roman" panose="02020603050405020304" pitchFamily="18" charset="0"/>
                <a:cs typeface="Times New Roman" panose="02020603050405020304" pitchFamily="18" charset="0"/>
              </a:rPr>
              <a:t>tradițiile</a:t>
            </a:r>
            <a:r>
              <a:rPr lang="ru-RU" altLang="en-US" sz="9600" dirty="0">
                <a:latin typeface="Times New Roman" panose="02020603050405020304" pitchFamily="18" charset="0"/>
                <a:cs typeface="Times New Roman" panose="02020603050405020304" pitchFamily="18" charset="0"/>
              </a:rPr>
              <a:t> </a:t>
            </a:r>
            <a:r>
              <a:rPr lang="ro-MD" altLang="en-US" sz="9600" dirty="0">
                <a:latin typeface="Times New Roman" panose="02020603050405020304" pitchFamily="18" charset="0"/>
                <a:cs typeface="Times New Roman" panose="02020603050405020304" pitchFamily="18" charset="0"/>
              </a:rPr>
              <a:t>academice</a:t>
            </a:r>
          </a:p>
          <a:p>
            <a:pPr>
              <a:spcBef>
                <a:spcPct val="0"/>
              </a:spcBef>
              <a:spcAft>
                <a:spcPct val="0"/>
              </a:spcAft>
              <a:buFontTx/>
              <a:buChar char="•"/>
            </a:pPr>
            <a:endParaRPr lang="ro-MD" altLang="en-US" sz="9600" dirty="0">
              <a:latin typeface="Times New Roman" panose="02020603050405020304" pitchFamily="18" charset="0"/>
              <a:cs typeface="Times New Roman" panose="02020603050405020304" pitchFamily="18" charset="0"/>
            </a:endParaRPr>
          </a:p>
          <a:p>
            <a:pPr>
              <a:spcBef>
                <a:spcPct val="0"/>
              </a:spcBef>
              <a:spcAft>
                <a:spcPct val="0"/>
              </a:spcAft>
              <a:buFontTx/>
              <a:buChar char="•"/>
            </a:pPr>
            <a:r>
              <a:rPr lang="ro-RO" altLang="en-US" sz="9600" dirty="0">
                <a:latin typeface="Times New Roman" panose="02020603050405020304" pitchFamily="18" charset="0"/>
                <a:cs typeface="Times New Roman" panose="02020603050405020304" pitchFamily="18" charset="0"/>
              </a:rPr>
              <a:t>Voi asigura un climat de bună colegialitate și solidaritate profesională </a:t>
            </a:r>
          </a:p>
          <a:p>
            <a:endParaRPr lang="ro-MD" sz="3100" dirty="0">
              <a:latin typeface="Times New Roman" panose="02020603050405020304" pitchFamily="18" charset="0"/>
              <a:cs typeface="Times New Roman" panose="02020603050405020304" pitchFamily="18" charset="0"/>
            </a:endParaRPr>
          </a:p>
          <a:p>
            <a:endParaRPr lang="ro-MD" dirty="0"/>
          </a:p>
          <a:p>
            <a:endParaRPr lang="ro-MD" dirty="0"/>
          </a:p>
          <a:p>
            <a:endParaRPr lang="ro-MD" dirty="0"/>
          </a:p>
          <a:p>
            <a:endParaRPr lang="ro-MD" dirty="0"/>
          </a:p>
          <a:p>
            <a:endParaRPr lang="en-US" dirty="0"/>
          </a:p>
        </p:txBody>
      </p:sp>
      <p:sp>
        <p:nvSpPr>
          <p:cNvPr id="4" name="Dreptunghi 3"/>
          <p:cNvSpPr/>
          <p:nvPr/>
        </p:nvSpPr>
        <p:spPr>
          <a:xfrm>
            <a:off x="1052945" y="1351508"/>
            <a:ext cx="10044546" cy="646331"/>
          </a:xfrm>
          <a:prstGeom prst="rect">
            <a:avLst/>
          </a:prstGeom>
        </p:spPr>
        <p:txBody>
          <a:bodyPr wrap="square">
            <a:spAutoFit/>
          </a:bodyPr>
          <a:lstStyle/>
          <a:p>
            <a:pPr lvl="1">
              <a:spcBef>
                <a:spcPct val="0"/>
              </a:spcBef>
              <a:spcAft>
                <a:spcPct val="0"/>
              </a:spcAft>
            </a:pPr>
            <a:endParaRPr lang="ro-RO" altLang="en-US" dirty="0">
              <a:latin typeface="Arial" panose="020B0604020202020204" pitchFamily="34" charset="0"/>
              <a:cs typeface="Arial" panose="020B0604020202020204" pitchFamily="34" charset="0"/>
            </a:endParaRPr>
          </a:p>
          <a:p>
            <a:pPr lvl="1">
              <a:spcBef>
                <a:spcPct val="0"/>
              </a:spcBef>
              <a:spcAft>
                <a:spcPct val="0"/>
              </a:spcAft>
            </a:pPr>
            <a:r>
              <a:rPr lang="ro-RO" altLang="en-US" dirty="0">
                <a:latin typeface="Arial" panose="020B0604020202020204" pitchFamily="34" charset="0"/>
                <a:cs typeface="Arial" panose="020B0604020202020204" pitchFamily="34" charset="0"/>
              </a:rPr>
              <a:t> </a:t>
            </a:r>
          </a:p>
        </p:txBody>
      </p:sp>
      <p:sp>
        <p:nvSpPr>
          <p:cNvPr id="5" name="Rectangle 4"/>
          <p:cNvSpPr/>
          <p:nvPr/>
        </p:nvSpPr>
        <p:spPr>
          <a:xfrm>
            <a:off x="699654" y="1527969"/>
            <a:ext cx="10751127" cy="738664"/>
          </a:xfrm>
          <a:prstGeom prst="rect">
            <a:avLst/>
          </a:prstGeom>
        </p:spPr>
        <p:txBody>
          <a:bodyPr wrap="square">
            <a:spAutoFit/>
          </a:bodyPr>
          <a:lstStyle/>
          <a:p>
            <a:pPr>
              <a:spcBef>
                <a:spcPct val="0"/>
              </a:spcBef>
              <a:spcAft>
                <a:spcPct val="0"/>
              </a:spcAft>
            </a:pPr>
            <a:endParaRPr lang="ro-RO" altLang="en-US" sz="2400" dirty="0">
              <a:latin typeface="Times New Roman" panose="02020603050405020304" pitchFamily="18" charset="0"/>
              <a:cs typeface="Times New Roman" panose="02020603050405020304" pitchFamily="18" charset="0"/>
            </a:endParaRPr>
          </a:p>
          <a:p>
            <a:pPr algn="just">
              <a:spcBef>
                <a:spcPct val="0"/>
              </a:spcBef>
              <a:spcAft>
                <a:spcPct val="0"/>
              </a:spcAft>
            </a:pPr>
            <a:endParaRPr lang="ro-RO"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420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reptunghi 3"/>
          <p:cNvSpPr/>
          <p:nvPr/>
        </p:nvSpPr>
        <p:spPr>
          <a:xfrm>
            <a:off x="1052945" y="1351508"/>
            <a:ext cx="10044546" cy="646331"/>
          </a:xfrm>
          <a:prstGeom prst="rect">
            <a:avLst/>
          </a:prstGeom>
        </p:spPr>
        <p:txBody>
          <a:bodyPr wrap="square">
            <a:spAutoFit/>
          </a:bodyPr>
          <a:lstStyle/>
          <a:p>
            <a:pPr lvl="1">
              <a:spcBef>
                <a:spcPct val="0"/>
              </a:spcBef>
              <a:spcAft>
                <a:spcPct val="0"/>
              </a:spcAft>
            </a:pPr>
            <a:endParaRPr lang="ro-RO" altLang="en-US" dirty="0">
              <a:latin typeface="Arial" panose="020B0604020202020204" pitchFamily="34" charset="0"/>
              <a:cs typeface="Arial" panose="020B0604020202020204" pitchFamily="34" charset="0"/>
            </a:endParaRPr>
          </a:p>
          <a:p>
            <a:pPr lvl="1">
              <a:spcBef>
                <a:spcPct val="0"/>
              </a:spcBef>
              <a:spcAft>
                <a:spcPct val="0"/>
              </a:spcAft>
            </a:pPr>
            <a:r>
              <a:rPr lang="ro-RO" altLang="en-US" dirty="0">
                <a:latin typeface="Arial" panose="020B0604020202020204" pitchFamily="34" charset="0"/>
                <a:cs typeface="Arial" panose="020B0604020202020204" pitchFamily="34" charset="0"/>
              </a:rPr>
              <a:t> </a:t>
            </a:r>
          </a:p>
        </p:txBody>
      </p:sp>
      <p:sp>
        <p:nvSpPr>
          <p:cNvPr id="5" name="Rectangle 4"/>
          <p:cNvSpPr/>
          <p:nvPr/>
        </p:nvSpPr>
        <p:spPr>
          <a:xfrm>
            <a:off x="699654" y="1387559"/>
            <a:ext cx="10751127" cy="738664"/>
          </a:xfrm>
          <a:prstGeom prst="rect">
            <a:avLst/>
          </a:prstGeom>
        </p:spPr>
        <p:txBody>
          <a:bodyPr wrap="square">
            <a:spAutoFit/>
          </a:bodyPr>
          <a:lstStyle/>
          <a:p>
            <a:pPr>
              <a:spcBef>
                <a:spcPct val="0"/>
              </a:spcBef>
              <a:spcAft>
                <a:spcPct val="0"/>
              </a:spcAft>
            </a:pPr>
            <a:endParaRPr lang="ro-RO" altLang="en-US" sz="2400" dirty="0">
              <a:latin typeface="Times New Roman" panose="02020603050405020304" pitchFamily="18" charset="0"/>
              <a:cs typeface="Times New Roman" panose="02020603050405020304" pitchFamily="18" charset="0"/>
            </a:endParaRPr>
          </a:p>
          <a:p>
            <a:pPr algn="just">
              <a:spcBef>
                <a:spcPct val="0"/>
              </a:spcBef>
              <a:spcAft>
                <a:spcPct val="0"/>
              </a:spcAft>
            </a:pPr>
            <a:endParaRPr lang="ro-RO" altLang="en-US" dirty="0">
              <a:latin typeface="Arial" panose="020B0604020202020204" pitchFamily="34" charset="0"/>
              <a:cs typeface="Arial" panose="020B0604020202020204" pitchFamily="34" charset="0"/>
            </a:endParaRPr>
          </a:p>
        </p:txBody>
      </p:sp>
      <p:sp>
        <p:nvSpPr>
          <p:cNvPr id="9" name="Овал 4"/>
          <p:cNvSpPr/>
          <p:nvPr/>
        </p:nvSpPr>
        <p:spPr>
          <a:xfrm>
            <a:off x="2575600" y="1387559"/>
            <a:ext cx="7398327" cy="4957217"/>
          </a:xfrm>
          <a:prstGeom prst="ellipse">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50000"/>
              </a:lnSpc>
              <a:defRPr/>
            </a:pPr>
            <a:r>
              <a:rPr lang="vi-VN" altLang="ru-RU" sz="2800" b="1" i="1" dirty="0">
                <a:solidFill>
                  <a:srgbClr val="003366"/>
                </a:solidFill>
              </a:rPr>
              <a:t>VĂ MULȚUMESC</a:t>
            </a:r>
            <a:endParaRPr lang="en-US" altLang="ru-RU" sz="2800" b="1" i="1" dirty="0">
              <a:solidFill>
                <a:srgbClr val="003366"/>
              </a:solidFill>
            </a:endParaRPr>
          </a:p>
          <a:p>
            <a:pPr algn="ctr">
              <a:lnSpc>
                <a:spcPct val="150000"/>
              </a:lnSpc>
              <a:defRPr/>
            </a:pPr>
            <a:r>
              <a:rPr lang="vi-VN" altLang="ru-RU" sz="2800" b="1" i="1" dirty="0">
                <a:solidFill>
                  <a:srgbClr val="003366"/>
                </a:solidFill>
              </a:rPr>
              <a:t> PENTRU A</a:t>
            </a:r>
            <a:r>
              <a:rPr lang="ro-MD" altLang="ru-RU" sz="2800" b="1" i="1" dirty="0">
                <a:solidFill>
                  <a:srgbClr val="003366"/>
                </a:solidFill>
              </a:rPr>
              <a:t>MABILITATEA </a:t>
            </a:r>
          </a:p>
          <a:p>
            <a:pPr algn="ctr">
              <a:lnSpc>
                <a:spcPct val="150000"/>
              </a:lnSpc>
              <a:defRPr/>
            </a:pPr>
            <a:r>
              <a:rPr lang="ro-MD" altLang="ru-RU" sz="2800" b="1" i="1" dirty="0">
                <a:solidFill>
                  <a:srgbClr val="003366"/>
                </a:solidFill>
              </a:rPr>
              <a:t>DE A FI PARCURS ACEST </a:t>
            </a:r>
            <a:r>
              <a:rPr lang="ro-RO" altLang="ru-RU" sz="2800" b="1" i="1" dirty="0">
                <a:solidFill>
                  <a:srgbClr val="003366"/>
                </a:solidFill>
              </a:rPr>
              <a:t> PROIECT</a:t>
            </a:r>
            <a:r>
              <a:rPr lang="vi-VN" altLang="ru-RU" sz="2800" b="1" i="1" dirty="0">
                <a:solidFill>
                  <a:srgbClr val="003366"/>
                </a:solidFill>
              </a:rPr>
              <a:t>!</a:t>
            </a:r>
            <a:endParaRPr lang="ro-RO" altLang="ru-RU" sz="2800" b="1" i="1" dirty="0">
              <a:solidFill>
                <a:srgbClr val="003366"/>
              </a:solidFill>
            </a:endParaRPr>
          </a:p>
        </p:txBody>
      </p:sp>
    </p:spTree>
    <p:extLst>
      <p:ext uri="{BB962C8B-B14F-4D97-AF65-F5344CB8AC3E}">
        <p14:creationId xmlns:p14="http://schemas.microsoft.com/office/powerpoint/2010/main" val="339684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MD" sz="3600" dirty="0">
                <a:latin typeface="Times New Roman" panose="02020603050405020304" pitchFamily="18" charset="0"/>
                <a:cs typeface="Times New Roman" panose="02020603050405020304" pitchFamily="18" charset="0"/>
              </a:rPr>
              <a:t>Rolul Institutului de Istorie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a:t>
            </a:r>
            <a:r>
              <a:rPr lang="ro-MD" dirty="0" err="1">
                <a:latin typeface="Times New Roman" panose="02020603050405020304" pitchFamily="18" charset="0"/>
                <a:cs typeface="Times New Roman" panose="02020603050405020304" pitchFamily="18" charset="0"/>
              </a:rPr>
              <a:t>nstitutul</a:t>
            </a:r>
            <a:r>
              <a:rPr lang="ro-MD" dirty="0">
                <a:latin typeface="Times New Roman" panose="02020603050405020304" pitchFamily="18" charset="0"/>
                <a:cs typeface="Times New Roman" panose="02020603050405020304" pitchFamily="18" charset="0"/>
              </a:rPr>
              <a:t> de Istorie, MECC, va participa la </a:t>
            </a:r>
            <a:r>
              <a:rPr lang="en-US" dirty="0" err="1">
                <a:latin typeface="Times New Roman" panose="02020603050405020304" pitchFamily="18" charset="0"/>
                <a:cs typeface="Times New Roman" panose="02020603050405020304" pitchFamily="18" charset="0"/>
              </a:rPr>
              <a:t>realizarea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domeniile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Cercetării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Inovării</a:t>
            </a:r>
            <a:r>
              <a:rPr lang="en-US" dirty="0">
                <a:latin typeface="Times New Roman" panose="02020603050405020304" pitchFamily="18" charset="0"/>
                <a:cs typeface="Times New Roman" panose="02020603050405020304" pitchFamily="18" charset="0"/>
              </a:rPr>
              <a:t> (20</a:t>
            </a:r>
            <a:r>
              <a:rPr lang="ro-MD" dirty="0">
                <a:latin typeface="Times New Roman" panose="02020603050405020304" pitchFamily="18" charset="0"/>
                <a:cs typeface="Times New Roman" panose="02020603050405020304" pitchFamily="18" charset="0"/>
              </a:rPr>
              <a:t>20</a:t>
            </a:r>
            <a:r>
              <a:rPr lang="en-US" dirty="0">
                <a:latin typeface="Times New Roman" panose="02020603050405020304" pitchFamily="18" charset="0"/>
                <a:cs typeface="Times New Roman" panose="02020603050405020304" pitchFamily="18" charset="0"/>
              </a:rPr>
              <a:t>-202</a:t>
            </a:r>
            <a:r>
              <a:rPr lang="ro-MD"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efectuarea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cercetărilor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ştiinţifice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fundamentale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aplicative</a:t>
            </a:r>
            <a:r>
              <a:rPr lang="ro-MD" dirty="0">
                <a:latin typeface="Times New Roman" panose="02020603050405020304" pitchFamily="18" charset="0"/>
                <a:cs typeface="Times New Roman" panose="02020603050405020304" pitchFamily="18" charset="0"/>
              </a:rPr>
              <a:t>. </a:t>
            </a:r>
          </a:p>
          <a:p>
            <a:pPr marL="0" indent="0" algn="just">
              <a:buNone/>
            </a:pPr>
            <a:r>
              <a:rPr lang="ro-MD" dirty="0">
                <a:latin typeface="Times New Roman" panose="02020603050405020304" pitchFamily="18" charset="0"/>
                <a:cs typeface="Times New Roman" panose="02020603050405020304" pitchFamily="18" charset="0"/>
              </a:rPr>
              <a:t>Institutul de Istorie va </a:t>
            </a:r>
            <a:r>
              <a:rPr lang="en-US" dirty="0" err="1">
                <a:latin typeface="Times New Roman" panose="02020603050405020304" pitchFamily="18" charset="0"/>
                <a:cs typeface="Times New Roman" panose="02020603050405020304" pitchFamily="18" charset="0"/>
              </a:rPr>
              <a:t>contribui</a:t>
            </a:r>
            <a:r>
              <a:rPr lang="ro-MD"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a:t>
            </a:r>
            <a:r>
              <a:rPr lang="ro-MD"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ro-MD" dirty="0">
              <a:latin typeface="Times New Roman" panose="02020603050405020304" pitchFamily="18" charset="0"/>
              <a:cs typeface="Times New Roman" panose="02020603050405020304" pitchFamily="18" charset="0"/>
            </a:endParaRPr>
          </a:p>
          <a:p>
            <a:pPr algn="just"/>
            <a:r>
              <a:rPr lang="ro-RO" altLang="en-US" dirty="0">
                <a:latin typeface="Times New Roman" panose="02020603050405020304" pitchFamily="18" charset="0"/>
                <a:cs typeface="Times New Roman" panose="02020603050405020304" pitchFamily="18" charset="0"/>
              </a:rPr>
              <a:t>livrarea de noi cunoștințe, abordări și interpretări teoretice și metodologice în domeniile Istoriei și Filosofiei; </a:t>
            </a:r>
          </a:p>
          <a:p>
            <a:pPr algn="just"/>
            <a:r>
              <a:rPr lang="ro-RO" altLang="en-US" dirty="0">
                <a:latin typeface="Times New Roman" panose="02020603050405020304" pitchFamily="18" charset="0"/>
                <a:cs typeface="Times New Roman" panose="02020603050405020304" pitchFamily="18" charset="0"/>
              </a:rPr>
              <a:t>instruirea cadrelor de cercetători în domeniile de profil; </a:t>
            </a:r>
          </a:p>
          <a:p>
            <a:pPr algn="just"/>
            <a:r>
              <a:rPr lang="ro-RO" altLang="en-US" dirty="0">
                <a:latin typeface="Times New Roman" panose="02020603050405020304" pitchFamily="18" charset="0"/>
                <a:cs typeface="Times New Roman" panose="02020603050405020304" pitchFamily="18" charset="0"/>
              </a:rPr>
              <a:t>valorificarea continuă a patrimoniului istoric, social-filosofic și cultural;</a:t>
            </a:r>
          </a:p>
          <a:p>
            <a:pPr algn="just"/>
            <a:r>
              <a:rPr lang="ro-RO" altLang="en-US" dirty="0">
                <a:latin typeface="Times New Roman" panose="02020603050405020304" pitchFamily="18" charset="0"/>
                <a:cs typeface="Times New Roman" panose="02020603050405020304" pitchFamily="18" charset="0"/>
              </a:rPr>
              <a:t>aprofundarea culturii istorice și civice;</a:t>
            </a:r>
          </a:p>
          <a:p>
            <a:pPr algn="just"/>
            <a:r>
              <a:rPr lang="ro-RO" altLang="en-US" dirty="0">
                <a:latin typeface="Times New Roman" panose="02020603050405020304" pitchFamily="18" charset="0"/>
                <a:cs typeface="Times New Roman" panose="02020603050405020304" pitchFamily="18" charset="0"/>
              </a:rPr>
              <a:t>cultivarea unei conștiințe identitare bazate pe adevăr și pe libera lui interpretare științifică.</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5590" y="391032"/>
            <a:ext cx="1396192" cy="1368039"/>
          </a:xfrm>
          <a:prstGeom prst="rect">
            <a:avLst/>
          </a:prstGeom>
        </p:spPr>
      </p:pic>
    </p:spTree>
    <p:extLst>
      <p:ext uri="{BB962C8B-B14F-4D97-AF65-F5344CB8AC3E}">
        <p14:creationId xmlns:p14="http://schemas.microsoft.com/office/powerpoint/2010/main" val="1005821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97527" y="333375"/>
            <a:ext cx="10390909" cy="1214438"/>
          </a:xfrm>
          <a:solidFill>
            <a:schemeClr val="accent3">
              <a:lumMod val="20000"/>
              <a:lumOff val="80000"/>
            </a:schemeClr>
          </a:solidFill>
        </p:spPr>
        <p:txBody>
          <a:bodyPr/>
          <a:lstStyle/>
          <a:p>
            <a:pPr algn="ctr"/>
            <a:r>
              <a:rPr lang="ro-RO" altLang="en-US" sz="3200" dirty="0">
                <a:latin typeface="Times New Roman" panose="02020603050405020304" pitchFamily="18" charset="0"/>
                <a:cs typeface="Times New Roman" panose="02020603050405020304" pitchFamily="18" charset="0"/>
              </a:rPr>
              <a:t>Direcția strategică </a:t>
            </a:r>
          </a:p>
        </p:txBody>
      </p:sp>
      <p:sp>
        <p:nvSpPr>
          <p:cNvPr id="3075" name="Rectangle 3"/>
          <p:cNvSpPr>
            <a:spLocks noGrp="1" noChangeArrowheads="1"/>
          </p:cNvSpPr>
          <p:nvPr>
            <p:ph idx="1"/>
          </p:nvPr>
        </p:nvSpPr>
        <p:spPr bwMode="auto">
          <a:xfrm>
            <a:off x="1919288" y="1628777"/>
            <a:ext cx="8424862" cy="4467224"/>
          </a:xfrm>
        </p:spPr>
        <p:txBody>
          <a:bodyPr wrap="square" numCol="1" anchor="t" anchorCtr="0" compatLnSpc="1">
            <a:prstTxWarp prst="textNoShape">
              <a:avLst/>
            </a:prstTxWarp>
          </a:bodyPr>
          <a:lstStyle/>
          <a:p>
            <a:pPr marL="0" indent="0">
              <a:buNone/>
            </a:pPr>
            <a:endParaRPr lang="ro-RO" altLang="en-US" b="1" i="1" dirty="0">
              <a:latin typeface="Times New Roman" panose="02020603050405020304" pitchFamily="18" charset="0"/>
              <a:cs typeface="Times New Roman" panose="02020603050405020304" pitchFamily="18" charset="0"/>
            </a:endParaRPr>
          </a:p>
          <a:p>
            <a:pPr marL="0" indent="0" algn="just">
              <a:buNone/>
            </a:pPr>
            <a:r>
              <a:rPr lang="ro-RO" altLang="en-US" dirty="0">
                <a:latin typeface="Times New Roman" panose="02020603050405020304" pitchFamily="18" charset="0"/>
                <a:cs typeface="Times New Roman" panose="02020603050405020304" pitchFamily="18" charset="0"/>
              </a:rPr>
              <a:t> </a:t>
            </a:r>
          </a:p>
          <a:p>
            <a:pPr algn="just"/>
            <a:r>
              <a:rPr lang="ro-RO" altLang="en-US" sz="3200" dirty="0">
                <a:latin typeface="Times New Roman" panose="02020603050405020304" pitchFamily="18" charset="0"/>
                <a:cs typeface="Times New Roman" panose="02020603050405020304" pitchFamily="18" charset="0"/>
              </a:rPr>
              <a:t>valorificarea patrimoniului istoric și cultural în context general românesc și european </a:t>
            </a:r>
          </a:p>
          <a:p>
            <a:pPr algn="just"/>
            <a:r>
              <a:rPr lang="ro-RO" altLang="en-US" sz="3200" dirty="0">
                <a:latin typeface="Times New Roman" panose="02020603050405020304" pitchFamily="18" charset="0"/>
                <a:cs typeface="Times New Roman" panose="02020603050405020304" pitchFamily="18" charset="0"/>
              </a:rPr>
              <a:t>soluționarea problemelor </a:t>
            </a:r>
            <a:r>
              <a:rPr lang="ro-RO" altLang="en-US" sz="3200" dirty="0" err="1">
                <a:latin typeface="Times New Roman" panose="02020603050405020304" pitchFamily="18" charset="0"/>
                <a:cs typeface="Times New Roman" panose="02020603050405020304" pitchFamily="18" charset="0"/>
              </a:rPr>
              <a:t>socio</a:t>
            </a:r>
            <a:r>
              <a:rPr lang="ro-RO" altLang="en-US" sz="3200" dirty="0">
                <a:latin typeface="Times New Roman" panose="02020603050405020304" pitchFamily="18" charset="0"/>
                <a:cs typeface="Times New Roman" panose="02020603050405020304" pitchFamily="18" charset="0"/>
              </a:rPr>
              <a:t>-filosofice în societatea bazată pe cunoaștere</a:t>
            </a:r>
          </a:p>
        </p:txBody>
      </p:sp>
    </p:spTree>
    <p:extLst>
      <p:ext uri="{BB962C8B-B14F-4D97-AF65-F5344CB8AC3E}">
        <p14:creationId xmlns:p14="http://schemas.microsoft.com/office/powerpoint/2010/main" val="89253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MD" sz="4000" dirty="0">
                <a:latin typeface="Times New Roman" panose="02020603050405020304" pitchFamily="18" charset="0"/>
                <a:cs typeface="Times New Roman" panose="02020603050405020304" pitchFamily="18" charset="0"/>
              </a:rPr>
              <a:t>Misiunea directorului Institutului de Istorie</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00200"/>
            <a:ext cx="10515600" cy="4576763"/>
          </a:xfrm>
        </p:spPr>
        <p:txBody>
          <a:bodyPr>
            <a:normAutofit fontScale="40000" lnSpcReduction="20000"/>
          </a:bodyPr>
          <a:lstStyle/>
          <a:p>
            <a:pPr marL="0" indent="0" algn="ctr">
              <a:buNone/>
            </a:pPr>
            <a:r>
              <a:rPr lang="ro-MD" sz="4400" b="1" i="1" dirty="0">
                <a:latin typeface="Times New Roman" panose="02020603050405020304" pitchFamily="18" charset="0"/>
                <a:cs typeface="Times New Roman" panose="02020603050405020304" pitchFamily="18" charset="0"/>
              </a:rPr>
              <a:t>OBIECTIVE</a:t>
            </a:r>
          </a:p>
          <a:p>
            <a:pPr marL="0" indent="0" algn="ctr">
              <a:buNone/>
            </a:pPr>
            <a:endParaRPr lang="ro-MD" sz="4400" b="1" i="1" dirty="0">
              <a:latin typeface="Times New Roman" panose="02020603050405020304" pitchFamily="18" charset="0"/>
              <a:cs typeface="Times New Roman" panose="02020603050405020304" pitchFamily="18" charset="0"/>
            </a:endParaRPr>
          </a:p>
          <a:p>
            <a:pPr algn="just"/>
            <a:r>
              <a:rPr lang="ro-MD" sz="6000" dirty="0">
                <a:latin typeface="Times New Roman" panose="02020603050405020304" pitchFamily="18" charset="0"/>
                <a:cs typeface="Times New Roman" panose="02020603050405020304" pitchFamily="18" charset="0"/>
              </a:rPr>
              <a:t>C</a:t>
            </a:r>
            <a:r>
              <a:rPr lang="en-US" sz="6000" dirty="0" err="1">
                <a:latin typeface="Times New Roman" panose="02020603050405020304" pitchFamily="18" charset="0"/>
                <a:cs typeface="Times New Roman" panose="02020603050405020304" pitchFamily="18" charset="0"/>
              </a:rPr>
              <a:t>onsolidarea</a:t>
            </a:r>
            <a:r>
              <a:rPr lang="en-US" sz="6000" dirty="0">
                <a:latin typeface="Times New Roman" panose="02020603050405020304" pitchFamily="18" charset="0"/>
                <a:cs typeface="Times New Roman" panose="02020603050405020304" pitchFamily="18" charset="0"/>
              </a:rPr>
              <a:t> </a:t>
            </a:r>
            <a:r>
              <a:rPr lang="ro-RO" altLang="en-US" sz="6000" dirty="0">
                <a:latin typeface="Times New Roman" panose="02020603050405020304" pitchFamily="18" charset="0"/>
                <a:cs typeface="Times New Roman" panose="02020603050405020304" pitchFamily="18" charset="0"/>
              </a:rPr>
              <a:t>tuturor evoluțiilor ascendente de până acum</a:t>
            </a:r>
            <a:endParaRPr lang="en-US" sz="6000" dirty="0">
              <a:latin typeface="Times New Roman" panose="02020603050405020304" pitchFamily="18" charset="0"/>
              <a:cs typeface="Times New Roman" panose="02020603050405020304" pitchFamily="18" charset="0"/>
            </a:endParaRPr>
          </a:p>
          <a:p>
            <a:pPr algn="just"/>
            <a:r>
              <a:rPr lang="ro-RO" sz="6000" dirty="0">
                <a:latin typeface="Times New Roman" panose="02020603050405020304" pitchFamily="18" charset="0"/>
                <a:cs typeface="Times New Roman" panose="02020603050405020304" pitchFamily="18" charset="0"/>
              </a:rPr>
              <a:t>P</a:t>
            </a:r>
            <a:r>
              <a:rPr lang="en-US" sz="6000" dirty="0" err="1">
                <a:latin typeface="Times New Roman" panose="02020603050405020304" pitchFamily="18" charset="0"/>
                <a:cs typeface="Times New Roman" panose="02020603050405020304" pitchFamily="18" charset="0"/>
              </a:rPr>
              <a:t>romovarea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unui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sistem</a:t>
            </a:r>
            <a:r>
              <a:rPr lang="en-US" sz="6000" dirty="0">
                <a:latin typeface="Times New Roman" panose="02020603050405020304" pitchFamily="18" charset="0"/>
                <a:cs typeface="Times New Roman" panose="02020603050405020304" pitchFamily="18" charset="0"/>
              </a:rPr>
              <a:t> de </a:t>
            </a:r>
            <a:r>
              <a:rPr lang="en-US" sz="6000" dirty="0" err="1">
                <a:latin typeface="Times New Roman" panose="02020603050405020304" pitchFamily="18" charset="0"/>
                <a:cs typeface="Times New Roman" panose="02020603050405020304" pitchFamily="18" charset="0"/>
              </a:rPr>
              <a:t>cercetare</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bazat</a:t>
            </a:r>
            <a:r>
              <a:rPr lang="en-US" sz="6000" dirty="0">
                <a:latin typeface="Times New Roman" panose="02020603050405020304" pitchFamily="18" charset="0"/>
                <a:cs typeface="Times New Roman" panose="02020603050405020304" pitchFamily="18" charset="0"/>
              </a:rPr>
              <a:t> pe </a:t>
            </a:r>
            <a:r>
              <a:rPr lang="en-US" sz="6000" dirty="0" err="1">
                <a:latin typeface="Times New Roman" panose="02020603050405020304" pitchFamily="18" charset="0"/>
                <a:cs typeface="Times New Roman" panose="02020603050405020304" pitchFamily="18" charset="0"/>
              </a:rPr>
              <a:t>performanță</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și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potențial</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uman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competitiv</a:t>
            </a:r>
            <a:endParaRPr lang="ro-MD" sz="6000" dirty="0">
              <a:latin typeface="Times New Roman" panose="02020603050405020304" pitchFamily="18" charset="0"/>
              <a:cs typeface="Times New Roman" panose="02020603050405020304" pitchFamily="18" charset="0"/>
            </a:endParaRPr>
          </a:p>
          <a:p>
            <a:pPr algn="just"/>
            <a:r>
              <a:rPr lang="ro-RO" altLang="en-US" sz="6000" dirty="0">
                <a:latin typeface="Times New Roman" panose="02020603050405020304" pitchFamily="18" charset="0"/>
                <a:cs typeface="Times New Roman" panose="02020603050405020304" pitchFamily="18" charset="0"/>
              </a:rPr>
              <a:t>Identificarea unor orizonturi de </a:t>
            </a:r>
            <a:r>
              <a:rPr lang="en-US" altLang="en-US" sz="6000" dirty="0" err="1">
                <a:latin typeface="Times New Roman" panose="02020603050405020304" pitchFamily="18" charset="0"/>
                <a:cs typeface="Times New Roman" panose="02020603050405020304" pitchFamily="18" charset="0"/>
              </a:rPr>
              <a:t>dezvoltare</a:t>
            </a:r>
            <a:r>
              <a:rPr lang="ro-RO" altLang="en-US" sz="6000" dirty="0">
                <a:latin typeface="Times New Roman" panose="02020603050405020304" pitchFamily="18" charset="0"/>
                <a:cs typeface="Times New Roman" panose="02020603050405020304" pitchFamily="18" charset="0"/>
              </a:rPr>
              <a:t> conforme atât cu tendințele actuale ale științelor istorice și filosofice, cât și cu necesitățile științifice, culturale și spirituale ale societății </a:t>
            </a:r>
          </a:p>
          <a:p>
            <a:pPr algn="just"/>
            <a:r>
              <a:rPr lang="ro-RO" sz="6000" dirty="0">
                <a:latin typeface="Times New Roman" panose="02020603050405020304" pitchFamily="18" charset="0"/>
                <a:cs typeface="Times New Roman" panose="02020603050405020304" pitchFamily="18" charset="0"/>
              </a:rPr>
              <a:t>S</a:t>
            </a:r>
            <a:r>
              <a:rPr lang="en-US" sz="6000" dirty="0" err="1">
                <a:latin typeface="Times New Roman" panose="02020603050405020304" pitchFamily="18" charset="0"/>
                <a:cs typeface="Times New Roman" panose="02020603050405020304" pitchFamily="18" charset="0"/>
              </a:rPr>
              <a:t>porirea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gradului</a:t>
            </a:r>
            <a:r>
              <a:rPr lang="en-US" sz="6000" dirty="0">
                <a:latin typeface="Times New Roman" panose="02020603050405020304" pitchFamily="18" charset="0"/>
                <a:cs typeface="Times New Roman" panose="02020603050405020304" pitchFamily="18" charset="0"/>
              </a:rPr>
              <a:t> de </a:t>
            </a:r>
            <a:r>
              <a:rPr lang="en-US" sz="6000" dirty="0" err="1">
                <a:latin typeface="Times New Roman" panose="02020603050405020304" pitchFamily="18" charset="0"/>
                <a:cs typeface="Times New Roman" panose="02020603050405020304" pitchFamily="18" charset="0"/>
              </a:rPr>
              <a:t>aplicabilitate</a:t>
            </a:r>
            <a:r>
              <a:rPr lang="en-US" sz="6000" dirty="0">
                <a:latin typeface="Times New Roman" panose="02020603050405020304" pitchFamily="18" charset="0"/>
                <a:cs typeface="Times New Roman" panose="02020603050405020304" pitchFamily="18" charset="0"/>
              </a:rPr>
              <a:t> a </a:t>
            </a:r>
            <a:r>
              <a:rPr lang="en-US" sz="6000" dirty="0" err="1">
                <a:latin typeface="Times New Roman" panose="02020603050405020304" pitchFamily="18" charset="0"/>
                <a:cs typeface="Times New Roman" panose="02020603050405020304" pitchFamily="18" charset="0"/>
              </a:rPr>
              <a:t>rezultatelor</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cercetării</a:t>
            </a:r>
            <a:endParaRPr lang="en-US" sz="6000" dirty="0">
              <a:latin typeface="Times New Roman" panose="02020603050405020304" pitchFamily="18" charset="0"/>
              <a:cs typeface="Times New Roman" panose="02020603050405020304" pitchFamily="18" charset="0"/>
            </a:endParaRPr>
          </a:p>
          <a:p>
            <a:pPr algn="just"/>
            <a:r>
              <a:rPr lang="ro-RO" sz="6000" dirty="0">
                <a:latin typeface="Times New Roman" panose="02020603050405020304" pitchFamily="18" charset="0"/>
                <a:cs typeface="Times New Roman" panose="02020603050405020304" pitchFamily="18" charset="0"/>
              </a:rPr>
              <a:t>A</a:t>
            </a:r>
            <a:r>
              <a:rPr lang="it-IT" sz="6000" dirty="0">
                <a:latin typeface="Times New Roman" panose="02020603050405020304" pitchFamily="18" charset="0"/>
                <a:cs typeface="Times New Roman" panose="02020603050405020304" pitchFamily="18" charset="0"/>
              </a:rPr>
              <a:t>tragerea tinerilor în cercetarea </a:t>
            </a:r>
            <a:r>
              <a:rPr lang="ro-MD" sz="6000" dirty="0">
                <a:latin typeface="Times New Roman" panose="02020603050405020304" pitchFamily="18" charset="0"/>
                <a:cs typeface="Times New Roman" panose="02020603050405020304" pitchFamily="18" charset="0"/>
              </a:rPr>
              <a:t>științifică și </a:t>
            </a:r>
            <a:r>
              <a:rPr lang="ro-RO" altLang="en-US" sz="6000" dirty="0">
                <a:latin typeface="Times New Roman" panose="02020603050405020304" pitchFamily="18" charset="0"/>
                <a:cs typeface="Times New Roman" panose="02020603050405020304" pitchFamily="18" charset="0"/>
              </a:rPr>
              <a:t>grija față de condiția cercetătorului științific </a:t>
            </a:r>
            <a:endParaRPr lang="en-US" sz="6000" dirty="0">
              <a:latin typeface="Times New Roman" panose="02020603050405020304" pitchFamily="18" charset="0"/>
              <a:cs typeface="Times New Roman" panose="02020603050405020304" pitchFamily="18" charset="0"/>
            </a:endParaRPr>
          </a:p>
          <a:p>
            <a:pPr algn="just"/>
            <a:r>
              <a:rPr lang="ro-RO" altLang="en-US" sz="6000" dirty="0">
                <a:latin typeface="Times New Roman" panose="02020603050405020304" pitchFamily="18" charset="0"/>
                <a:cs typeface="Times New Roman" panose="02020603050405020304" pitchFamily="18" charset="0"/>
              </a:rPr>
              <a:t>Participarea la concursuri internaționale de proiecte și inițiative (bilaterale, multilaterale, internaționale) </a:t>
            </a:r>
          </a:p>
          <a:p>
            <a:pPr algn="just"/>
            <a:r>
              <a:rPr lang="ro-RO" altLang="en-US" sz="6000" dirty="0">
                <a:latin typeface="Times New Roman" panose="02020603050405020304" pitchFamily="18" charset="0"/>
                <a:cs typeface="Times New Roman" panose="02020603050405020304" pitchFamily="18" charset="0"/>
              </a:rPr>
              <a:t>Restabilirea schimburilor inter-academice </a:t>
            </a:r>
          </a:p>
          <a:p>
            <a:pPr algn="just"/>
            <a:endParaRPr lang="ro-RO" altLang="en-US" sz="4400" dirty="0">
              <a:latin typeface="Times New Roman" panose="02020603050405020304" pitchFamily="18" charset="0"/>
              <a:cs typeface="Times New Roman" panose="02020603050405020304" pitchFamily="18" charset="0"/>
            </a:endParaRPr>
          </a:p>
          <a:p>
            <a:pPr algn="just"/>
            <a:endParaRPr lang="en-US" sz="4400" dirty="0">
              <a:latin typeface="Times New Roman" panose="02020603050405020304" pitchFamily="18"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9429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6671"/>
            <a:ext cx="10515600" cy="986383"/>
          </a:xfrm>
          <a:solidFill>
            <a:schemeClr val="bg2"/>
          </a:solidFill>
        </p:spPr>
        <p:txBody>
          <a:bodyPr>
            <a:normAutofit/>
          </a:bodyPr>
          <a:lstStyle/>
          <a:p>
            <a:pPr algn="ctr"/>
            <a:r>
              <a:rPr lang="ro-RO" sz="3200" dirty="0">
                <a:latin typeface="Times New Roman" panose="02020603050405020304" pitchFamily="18" charset="0"/>
                <a:cs typeface="Times New Roman" panose="02020603050405020304" pitchFamily="18" charset="0"/>
              </a:rPr>
              <a:t>Obiective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1508"/>
            <a:ext cx="10515600" cy="5278582"/>
          </a:xfrm>
        </p:spPr>
        <p:txBody>
          <a:bodyPr>
            <a:normAutofit fontScale="25000" lnSpcReduction="20000"/>
          </a:bodyPr>
          <a:lstStyle/>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Gestionarea rațională a resurselor umane, financiare și materiale ale Institutului</a:t>
            </a:r>
          </a:p>
          <a:p>
            <a:pPr algn="just">
              <a:spcAft>
                <a:spcPct val="0"/>
              </a:spcAft>
              <a:buFontTx/>
              <a:buChar char="•"/>
            </a:pPr>
            <a:r>
              <a:rPr lang="ro-RO" altLang="en-US" sz="9600" dirty="0" err="1">
                <a:latin typeface="Times New Roman" panose="02020603050405020304" pitchFamily="18" charset="0"/>
                <a:cs typeface="Times New Roman" panose="02020603050405020304" pitchFamily="18" charset="0"/>
              </a:rPr>
              <a:t>Îmbunătăţirea</a:t>
            </a:r>
            <a:r>
              <a:rPr lang="ro-RO" altLang="en-US" sz="9600" dirty="0">
                <a:latin typeface="Times New Roman" panose="02020603050405020304" pitchFamily="18" charset="0"/>
                <a:cs typeface="Times New Roman" panose="02020603050405020304" pitchFamily="18" charset="0"/>
              </a:rPr>
              <a:t> </a:t>
            </a:r>
            <a:r>
              <a:rPr lang="ro-RO" altLang="en-US" sz="9600" dirty="0" err="1">
                <a:latin typeface="Times New Roman" panose="02020603050405020304" pitchFamily="18" charset="0"/>
                <a:cs typeface="Times New Roman" panose="02020603050405020304" pitchFamily="18" charset="0"/>
              </a:rPr>
              <a:t>calităţii</a:t>
            </a:r>
            <a:r>
              <a:rPr lang="ro-RO" altLang="en-US" sz="9600" dirty="0">
                <a:latin typeface="Times New Roman" panose="02020603050405020304" pitchFamily="18" charset="0"/>
                <a:cs typeface="Times New Roman" panose="02020603050405020304" pitchFamily="18" charset="0"/>
              </a:rPr>
              <a:t> investigațiilor </a:t>
            </a:r>
            <a:r>
              <a:rPr lang="ro-RO" altLang="en-US" sz="9600" dirty="0" err="1">
                <a:latin typeface="Times New Roman" panose="02020603050405020304" pitchFamily="18" charset="0"/>
                <a:cs typeface="Times New Roman" panose="02020603050405020304" pitchFamily="18" charset="0"/>
              </a:rPr>
              <a:t>ştiinţifice</a:t>
            </a:r>
            <a:r>
              <a:rPr lang="ro-RO" altLang="en-US" sz="9600" dirty="0">
                <a:latin typeface="Times New Roman" panose="02020603050405020304" pitchFamily="18" charset="0"/>
                <a:cs typeface="Times New Roman" panose="02020603050405020304" pitchFamily="18" charset="0"/>
              </a:rPr>
              <a:t> </a:t>
            </a:r>
          </a:p>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Sporirea impactului cercetărilor în domeniul istoriei și filosofiei asupra societății </a:t>
            </a:r>
            <a:r>
              <a:rPr lang="en-US" altLang="en-US" sz="9600" dirty="0" err="1">
                <a:latin typeface="Times New Roman" panose="02020603050405020304" pitchFamily="18" charset="0"/>
                <a:cs typeface="Times New Roman" panose="02020603050405020304" pitchFamily="18" charset="0"/>
              </a:rPr>
              <a:t>prin</a:t>
            </a:r>
            <a:r>
              <a:rPr lang="en-US" altLang="en-US" sz="9600" dirty="0">
                <a:latin typeface="Times New Roman" panose="02020603050405020304" pitchFamily="18" charset="0"/>
                <a:cs typeface="Times New Roman" panose="02020603050405020304" pitchFamily="18" charset="0"/>
              </a:rPr>
              <a:t> </a:t>
            </a:r>
            <a:r>
              <a:rPr lang="ro-RO" altLang="en-US" sz="9600" dirty="0">
                <a:latin typeface="Times New Roman" panose="02020603050405020304" pitchFamily="18" charset="0"/>
                <a:cs typeface="Times New Roman" panose="02020603050405020304" pitchFamily="18" charset="0"/>
              </a:rPr>
              <a:t>„mersul” în teritoriu, conlucrarea cu autoritățile publice centrale și locale, alte modalități </a:t>
            </a:r>
          </a:p>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Consolidarea raporturilor cu mediul academic și universitar </a:t>
            </a:r>
          </a:p>
          <a:p>
            <a:pPr algn="just">
              <a:spcAft>
                <a:spcPct val="0"/>
              </a:spcAft>
              <a:buFontTx/>
              <a:buChar char="•"/>
            </a:pPr>
            <a:r>
              <a:rPr lang="ro-RO" altLang="en-US" sz="9600" dirty="0" err="1">
                <a:latin typeface="Times New Roman" panose="02020603050405020304" pitchFamily="18" charset="0"/>
                <a:cs typeface="Times New Roman" panose="02020603050405020304" pitchFamily="18" charset="0"/>
              </a:rPr>
              <a:t>Perfecţionarea</a:t>
            </a:r>
            <a:r>
              <a:rPr lang="ro-RO" altLang="en-US" sz="9600" dirty="0">
                <a:latin typeface="Times New Roman" panose="02020603050405020304" pitchFamily="18" charset="0"/>
                <a:cs typeface="Times New Roman" panose="02020603050405020304" pitchFamily="18" charset="0"/>
              </a:rPr>
              <a:t> paradigmei </a:t>
            </a:r>
            <a:r>
              <a:rPr lang="ro-RO" altLang="en-US" sz="9600" dirty="0" err="1">
                <a:latin typeface="Times New Roman" panose="02020603050405020304" pitchFamily="18" charset="0"/>
                <a:cs typeface="Times New Roman" panose="02020603050405020304" pitchFamily="18" charset="0"/>
              </a:rPr>
              <a:t>instituţionale</a:t>
            </a:r>
            <a:r>
              <a:rPr lang="ro-RO" altLang="en-US" sz="9600" dirty="0">
                <a:latin typeface="Times New Roman" panose="02020603050405020304" pitchFamily="18" charset="0"/>
                <a:cs typeface="Times New Roman" panose="02020603050405020304" pitchFamily="18" charset="0"/>
              </a:rPr>
              <a:t> </a:t>
            </a:r>
            <a:r>
              <a:rPr lang="ro-RO" altLang="en-US" sz="9600" dirty="0" err="1">
                <a:latin typeface="Times New Roman" panose="02020603050405020304" pitchFamily="18" charset="0"/>
                <a:cs typeface="Times New Roman" panose="02020603050405020304" pitchFamily="18" charset="0"/>
              </a:rPr>
              <a:t>şi</a:t>
            </a:r>
            <a:r>
              <a:rPr lang="ro-RO" altLang="en-US" sz="9600" dirty="0">
                <a:latin typeface="Times New Roman" panose="02020603050405020304" pitchFamily="18" charset="0"/>
                <a:cs typeface="Times New Roman" panose="02020603050405020304" pitchFamily="18" charset="0"/>
              </a:rPr>
              <a:t> </a:t>
            </a:r>
            <a:r>
              <a:rPr lang="ro-RO" altLang="en-US" sz="9600" dirty="0" err="1">
                <a:latin typeface="Times New Roman" panose="02020603050405020304" pitchFamily="18" charset="0"/>
                <a:cs typeface="Times New Roman" panose="02020603050405020304" pitchFamily="18" charset="0"/>
              </a:rPr>
              <a:t>funcţionale</a:t>
            </a:r>
            <a:r>
              <a:rPr lang="ro-RO" altLang="en-US" sz="9600" dirty="0">
                <a:latin typeface="Times New Roman" panose="02020603050405020304" pitchFamily="18" charset="0"/>
                <a:cs typeface="Times New Roman" panose="02020603050405020304" pitchFamily="18" charset="0"/>
              </a:rPr>
              <a:t> a Institutului</a:t>
            </a:r>
          </a:p>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Extinderea </a:t>
            </a:r>
            <a:r>
              <a:rPr lang="ro-RO" altLang="en-US" sz="9600" dirty="0" err="1">
                <a:latin typeface="Times New Roman" panose="02020603050405020304" pitchFamily="18" charset="0"/>
                <a:cs typeface="Times New Roman" panose="02020603050405020304" pitchFamily="18" charset="0"/>
              </a:rPr>
              <a:t>şi</a:t>
            </a:r>
            <a:r>
              <a:rPr lang="ro-RO" altLang="en-US" sz="9600" dirty="0">
                <a:latin typeface="Times New Roman" panose="02020603050405020304" pitchFamily="18" charset="0"/>
                <a:cs typeface="Times New Roman" panose="02020603050405020304" pitchFamily="18" charset="0"/>
              </a:rPr>
              <a:t> aprofundarea cooperării </a:t>
            </a:r>
            <a:r>
              <a:rPr lang="ro-RO" altLang="en-US" sz="9600" dirty="0" err="1">
                <a:latin typeface="Times New Roman" panose="02020603050405020304" pitchFamily="18" charset="0"/>
                <a:cs typeface="Times New Roman" panose="02020603050405020304" pitchFamily="18" charset="0"/>
              </a:rPr>
              <a:t>ştiinţifice</a:t>
            </a:r>
            <a:r>
              <a:rPr lang="ro-RO" altLang="en-US" sz="9600" dirty="0">
                <a:latin typeface="Times New Roman" panose="02020603050405020304" pitchFamily="18" charset="0"/>
                <a:cs typeface="Times New Roman" panose="02020603050405020304" pitchFamily="18" charset="0"/>
              </a:rPr>
              <a:t> pe plan </a:t>
            </a:r>
            <a:r>
              <a:rPr lang="ro-RO" altLang="en-US" sz="9600" dirty="0" err="1">
                <a:latin typeface="Times New Roman" panose="02020603050405020304" pitchFamily="18" charset="0"/>
                <a:cs typeface="Times New Roman" panose="02020603050405020304" pitchFamily="18" charset="0"/>
              </a:rPr>
              <a:t>naţional</a:t>
            </a:r>
            <a:r>
              <a:rPr lang="ro-RO" altLang="en-US" sz="9600" dirty="0">
                <a:latin typeface="Times New Roman" panose="02020603050405020304" pitchFamily="18" charset="0"/>
                <a:cs typeface="Times New Roman" panose="02020603050405020304" pitchFamily="18" charset="0"/>
              </a:rPr>
              <a:t> și internațional </a:t>
            </a:r>
          </a:p>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Ameliorarea </a:t>
            </a:r>
            <a:r>
              <a:rPr lang="ro-RO" altLang="en-US" sz="9600" dirty="0" err="1">
                <a:latin typeface="Times New Roman" panose="02020603050405020304" pitchFamily="18" charset="0"/>
                <a:cs typeface="Times New Roman" panose="02020603050405020304" pitchFamily="18" charset="0"/>
              </a:rPr>
              <a:t>condiţiilor</a:t>
            </a:r>
            <a:r>
              <a:rPr lang="ro-RO" altLang="en-US" sz="9600" dirty="0">
                <a:latin typeface="Times New Roman" panose="02020603050405020304" pitchFamily="18" charset="0"/>
                <a:cs typeface="Times New Roman" panose="02020603050405020304" pitchFamily="18" charset="0"/>
              </a:rPr>
              <a:t> de muncă ale cercetătorilor </a:t>
            </a:r>
          </a:p>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Cooperarea strânsă cu sindicatele și consiliul tinerilor cercetători</a:t>
            </a:r>
          </a:p>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Asigurarea executării de către angajații Institutului a </a:t>
            </a:r>
            <a:r>
              <a:rPr lang="ro-RO" altLang="en-US" sz="9600" dirty="0" err="1">
                <a:latin typeface="Times New Roman" panose="02020603050405020304" pitchFamily="18" charset="0"/>
                <a:cs typeface="Times New Roman" panose="02020603050405020304" pitchFamily="18" charset="0"/>
              </a:rPr>
              <a:t>cerinţelor</a:t>
            </a:r>
            <a:r>
              <a:rPr lang="ro-RO" altLang="en-US" sz="9600" dirty="0">
                <a:latin typeface="Times New Roman" panose="02020603050405020304" pitchFamily="18" charset="0"/>
                <a:cs typeface="Times New Roman" panose="02020603050405020304" pitchFamily="18" charset="0"/>
              </a:rPr>
              <a:t> statutare, regulamentare </a:t>
            </a:r>
            <a:r>
              <a:rPr lang="ro-RO" altLang="en-US" sz="9600" dirty="0" err="1">
                <a:latin typeface="Times New Roman" panose="02020603050405020304" pitchFamily="18" charset="0"/>
                <a:cs typeface="Times New Roman" panose="02020603050405020304" pitchFamily="18" charset="0"/>
              </a:rPr>
              <a:t>şi</a:t>
            </a:r>
            <a:r>
              <a:rPr lang="ro-RO" altLang="en-US" sz="9600" dirty="0">
                <a:latin typeface="Times New Roman" panose="02020603050405020304" pitchFamily="18" charset="0"/>
                <a:cs typeface="Times New Roman" panose="02020603050405020304" pitchFamily="18" charset="0"/>
              </a:rPr>
              <a:t> a celor din </a:t>
            </a:r>
            <a:r>
              <a:rPr lang="ro-RO" altLang="en-US" sz="9600" dirty="0" err="1">
                <a:latin typeface="Times New Roman" panose="02020603050405020304" pitchFamily="18" charset="0"/>
                <a:cs typeface="Times New Roman" panose="02020603050405020304" pitchFamily="18" charset="0"/>
              </a:rPr>
              <a:t>fişa</a:t>
            </a:r>
            <a:r>
              <a:rPr lang="ro-RO" altLang="en-US" sz="9600" dirty="0">
                <a:latin typeface="Times New Roman" panose="02020603050405020304" pitchFamily="18" charset="0"/>
                <a:cs typeface="Times New Roman" panose="02020603050405020304" pitchFamily="18" charset="0"/>
              </a:rPr>
              <a:t> postului</a:t>
            </a:r>
          </a:p>
          <a:p>
            <a:pPr algn="just">
              <a:spcAft>
                <a:spcPct val="0"/>
              </a:spcAft>
              <a:buFontTx/>
              <a:buChar char="•"/>
            </a:pPr>
            <a:r>
              <a:rPr lang="ro-RO" altLang="en-US" sz="9600" dirty="0">
                <a:latin typeface="Times New Roman" panose="02020603050405020304" pitchFamily="18" charset="0"/>
                <a:cs typeface="Times New Roman" panose="02020603050405020304" pitchFamily="18" charset="0"/>
              </a:rPr>
              <a:t>Promovarea vizibilității publice a Institutului</a:t>
            </a:r>
          </a:p>
          <a:p>
            <a:pPr algn="just">
              <a:spcBef>
                <a:spcPct val="0"/>
              </a:spcBef>
              <a:spcAft>
                <a:spcPct val="0"/>
              </a:spcAft>
              <a:buFontTx/>
              <a:buChar char="•"/>
            </a:pPr>
            <a:endParaRPr lang="ro-MD" dirty="0"/>
          </a:p>
          <a:p>
            <a:endParaRPr lang="ro-MD" dirty="0"/>
          </a:p>
          <a:p>
            <a:endParaRPr lang="ro-MD" dirty="0"/>
          </a:p>
          <a:p>
            <a:endParaRPr lang="ro-MD" dirty="0"/>
          </a:p>
          <a:p>
            <a:endParaRPr lang="ro-MD" dirty="0"/>
          </a:p>
          <a:p>
            <a:endParaRPr lang="en-US" dirty="0"/>
          </a:p>
        </p:txBody>
      </p:sp>
      <p:sp>
        <p:nvSpPr>
          <p:cNvPr id="4" name="Dreptunghi 3"/>
          <p:cNvSpPr/>
          <p:nvPr/>
        </p:nvSpPr>
        <p:spPr>
          <a:xfrm>
            <a:off x="1052945" y="1351508"/>
            <a:ext cx="10044546" cy="646331"/>
          </a:xfrm>
          <a:prstGeom prst="rect">
            <a:avLst/>
          </a:prstGeom>
        </p:spPr>
        <p:txBody>
          <a:bodyPr wrap="square">
            <a:spAutoFit/>
          </a:bodyPr>
          <a:lstStyle/>
          <a:p>
            <a:pPr lvl="1">
              <a:spcBef>
                <a:spcPct val="0"/>
              </a:spcBef>
              <a:spcAft>
                <a:spcPct val="0"/>
              </a:spcAft>
            </a:pPr>
            <a:endParaRPr lang="ro-RO" altLang="en-US" dirty="0">
              <a:latin typeface="Arial" panose="020B0604020202020204" pitchFamily="34" charset="0"/>
              <a:cs typeface="Arial" panose="020B0604020202020204" pitchFamily="34" charset="0"/>
            </a:endParaRPr>
          </a:p>
          <a:p>
            <a:pPr lvl="1">
              <a:spcBef>
                <a:spcPct val="0"/>
              </a:spcBef>
              <a:spcAft>
                <a:spcPct val="0"/>
              </a:spcAft>
            </a:pPr>
            <a:r>
              <a:rPr lang="ro-RO" alt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7261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MD" sz="4000" dirty="0">
                <a:latin typeface="Times New Roman" panose="02020603050405020304" pitchFamily="18" charset="0"/>
                <a:cs typeface="Times New Roman" panose="02020603050405020304" pitchFamily="18" charset="0"/>
              </a:rPr>
              <a:t>Misiunea directorului Institutului de Istorie</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00200"/>
            <a:ext cx="10515600" cy="4576763"/>
          </a:xfrm>
        </p:spPr>
        <p:txBody>
          <a:bodyPr>
            <a:normAutofit fontScale="92500" lnSpcReduction="20000"/>
          </a:bodyPr>
          <a:lstStyle/>
          <a:p>
            <a:pPr marL="0" indent="0" algn="ctr">
              <a:buNone/>
            </a:pPr>
            <a:r>
              <a:rPr lang="ro-MD" b="1" i="1" dirty="0">
                <a:latin typeface="Times New Roman" panose="02020603050405020304" pitchFamily="18" charset="0"/>
                <a:cs typeface="Times New Roman" panose="02020603050405020304" pitchFamily="18" charset="0"/>
              </a:rPr>
              <a:t>PRIORITĂȚI</a:t>
            </a:r>
          </a:p>
          <a:p>
            <a:pPr algn="just"/>
            <a:r>
              <a:rPr lang="ro-RO" dirty="0">
                <a:latin typeface="Times New Roman" panose="02020603050405020304" pitchFamily="18" charset="0"/>
                <a:cs typeface="Times New Roman" panose="02020603050405020304" pitchFamily="18" charset="0"/>
              </a:rPr>
              <a:t>Racordarea d</a:t>
            </a:r>
            <a:r>
              <a:rPr lang="it-IT" dirty="0">
                <a:latin typeface="Times New Roman" panose="02020603050405020304" pitchFamily="18" charset="0"/>
                <a:cs typeface="Times New Roman" panose="02020603050405020304" pitchFamily="18" charset="0"/>
              </a:rPr>
              <a:t>irecţii</a:t>
            </a:r>
            <a:r>
              <a:rPr lang="ro-RO" dirty="0">
                <a:latin typeface="Times New Roman" panose="02020603050405020304" pitchFamily="18" charset="0"/>
                <a:cs typeface="Times New Roman" panose="02020603050405020304" pitchFamily="18" charset="0"/>
              </a:rPr>
              <a:t>lor</a:t>
            </a:r>
            <a:r>
              <a:rPr lang="it-IT" dirty="0">
                <a:latin typeface="Times New Roman" panose="02020603050405020304" pitchFamily="18" charset="0"/>
                <a:cs typeface="Times New Roman" panose="02020603050405020304" pitchFamily="18" charset="0"/>
              </a:rPr>
              <a:t> de cercetare și </a:t>
            </a:r>
            <a:r>
              <a:rPr lang="ro-RO" dirty="0">
                <a:latin typeface="Times New Roman" panose="02020603050405020304" pitchFamily="18" charset="0"/>
                <a:cs typeface="Times New Roman" panose="02020603050405020304" pitchFamily="18" charset="0"/>
              </a:rPr>
              <a:t>a </a:t>
            </a:r>
            <a:r>
              <a:rPr lang="it-IT" dirty="0">
                <a:latin typeface="Times New Roman" panose="02020603050405020304" pitchFamily="18" charset="0"/>
                <a:cs typeface="Times New Roman" panose="02020603050405020304" pitchFamily="18" charset="0"/>
              </a:rPr>
              <a:t>tematici</a:t>
            </a:r>
            <a:r>
              <a:rPr lang="ro-RO" dirty="0">
                <a:latin typeface="Times New Roman" panose="02020603050405020304" pitchFamily="18" charset="0"/>
                <a:cs typeface="Times New Roman" panose="02020603050405020304" pitchFamily="18" charset="0"/>
              </a:rPr>
              <a:t>i</a:t>
            </a:r>
            <a:r>
              <a:rPr lang="it-IT" dirty="0">
                <a:latin typeface="Times New Roman" panose="02020603050405020304" pitchFamily="18" charset="0"/>
                <a:cs typeface="Times New Roman" panose="02020603050405020304" pitchFamily="18" charset="0"/>
              </a:rPr>
              <a:t> ştiinţifice la necesităţile societății </a:t>
            </a:r>
            <a:r>
              <a:rPr lang="ro-MD" dirty="0">
                <a:latin typeface="Times New Roman" panose="02020603050405020304" pitchFamily="18" charset="0"/>
                <a:cs typeface="Times New Roman" panose="02020603050405020304" pitchFamily="18" charset="0"/>
              </a:rPr>
              <a:t>bazate pe cunoaștere</a:t>
            </a:r>
            <a:endParaRPr lang="it-IT"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Asigurarea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obiectivelor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sporirea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calităţii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cercetării</a:t>
            </a:r>
            <a:endParaRPr lang="ro-MD" dirty="0">
              <a:latin typeface="Times New Roman" panose="02020603050405020304" pitchFamily="18" charset="0"/>
              <a:cs typeface="Times New Roman" panose="02020603050405020304" pitchFamily="18" charset="0"/>
            </a:endParaRPr>
          </a:p>
          <a:p>
            <a:r>
              <a:rPr lang="ro-MD" dirty="0">
                <a:latin typeface="Times New Roman" panose="02020603050405020304" pitchFamily="18" charset="0"/>
                <a:cs typeface="Times New Roman" panose="02020603050405020304" pitchFamily="18" charset="0"/>
              </a:rPr>
              <a:t>Promovarea excelenței în cercetare  </a:t>
            </a:r>
            <a:endParaRPr lang="en-US"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P</a:t>
            </a:r>
            <a:r>
              <a:rPr lang="it-IT" dirty="0">
                <a:latin typeface="Times New Roman" panose="02020603050405020304" pitchFamily="18" charset="0"/>
                <a:cs typeface="Times New Roman" panose="02020603050405020304" pitchFamily="18" charset="0"/>
              </a:rPr>
              <a:t>erfecţionarea continuă a cadrelor ştiinţifice</a:t>
            </a:r>
          </a:p>
          <a:p>
            <a:r>
              <a:rPr lang="en-US" dirty="0" err="1">
                <a:latin typeface="Times New Roman" panose="02020603050405020304" pitchFamily="18" charset="0"/>
                <a:cs typeface="Times New Roman" panose="02020603050405020304" pitchFamily="18" charset="0"/>
              </a:rPr>
              <a:t>Menținerea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înnoirea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infrastructurii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cercetare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tehnico-materiale</a:t>
            </a:r>
            <a:endParaRPr lang="en-US"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Susținerea a</a:t>
            </a:r>
            <a:r>
              <a:rPr lang="en-US" dirty="0" err="1">
                <a:latin typeface="Times New Roman" panose="02020603050405020304" pitchFamily="18" charset="0"/>
                <a:cs typeface="Times New Roman" panose="02020603050405020304" pitchFamily="18" charset="0"/>
              </a:rPr>
              <a:t>ctivit</a:t>
            </a:r>
            <a:r>
              <a:rPr lang="ro-RO" dirty="0" err="1">
                <a:latin typeface="Times New Roman" panose="02020603050405020304" pitchFamily="18" charset="0"/>
                <a:cs typeface="Times New Roman" panose="02020603050405020304" pitchFamily="18" charset="0"/>
              </a:rPr>
              <a:t>ății</a:t>
            </a:r>
            <a:r>
              <a:rPr lang="ro-RO"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editorial</a:t>
            </a:r>
            <a:r>
              <a:rPr lang="ro-RO" dirty="0">
                <a:latin typeface="Times New Roman" panose="02020603050405020304" pitchFamily="18" charset="0"/>
                <a:cs typeface="Times New Roman" panose="02020603050405020304" pitchFamily="18" charset="0"/>
              </a:rPr>
              <a:t>e</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Diseminarea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cunoștințelor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dezvoltarea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relațiilor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promovarea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imaginii</a:t>
            </a:r>
            <a:r>
              <a:rPr lang="en-US" dirty="0">
                <a:latin typeface="Times New Roman" panose="02020603050405020304" pitchFamily="18" charset="0"/>
                <a:cs typeface="Times New Roman" panose="02020603050405020304" pitchFamily="18" charset="0"/>
              </a:rPr>
              <a:t> I</a:t>
            </a:r>
            <a:r>
              <a:rPr lang="ro-MD" dirty="0" err="1">
                <a:latin typeface="Times New Roman" panose="02020603050405020304" pitchFamily="18" charset="0"/>
                <a:cs typeface="Times New Roman" panose="02020603050405020304" pitchFamily="18" charset="0"/>
              </a:rPr>
              <a:t>nstitutului</a:t>
            </a:r>
            <a:r>
              <a:rPr lang="ro-MD" dirty="0">
                <a:latin typeface="Times New Roman" panose="02020603050405020304" pitchFamily="18" charset="0"/>
                <a:cs typeface="Times New Roman" panose="02020603050405020304" pitchFamily="18" charset="0"/>
              </a:rPr>
              <a:t> de Istorie</a:t>
            </a:r>
            <a:r>
              <a:rPr lang="en-US" dirty="0">
                <a:latin typeface="Times New Roman" panose="02020603050405020304" pitchFamily="18" charset="0"/>
                <a:cs typeface="Times New Roman" panose="02020603050405020304" pitchFamily="18" charset="0"/>
              </a:rPr>
              <a:t> </a:t>
            </a:r>
            <a:endParaRPr lang="ro-MD" dirty="0">
              <a:latin typeface="Times New Roman" panose="02020603050405020304" pitchFamily="18" charset="0"/>
              <a:cs typeface="Times New Roman" panose="02020603050405020304" pitchFamily="18" charset="0"/>
            </a:endParaRPr>
          </a:p>
          <a:p>
            <a:pPr algn="just"/>
            <a:r>
              <a:rPr lang="ro-MD" dirty="0">
                <a:latin typeface="Times New Roman" panose="02020603050405020304" pitchFamily="18" charset="0"/>
                <a:cs typeface="Times New Roman" panose="02020603050405020304" pitchFamily="18" charset="0"/>
              </a:rPr>
              <a:t>Suportul necesar tinerilor cercetători și grija pentru condiția omului de știință</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sz="4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5365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400" b="1" i="1" dirty="0">
                <a:latin typeface="Times New Roman" panose="02020603050405020304" pitchFamily="18" charset="0"/>
                <a:cs typeface="Times New Roman" panose="02020603050405020304" pitchFamily="18" charset="0"/>
              </a:rPr>
              <a:t>RACORDAREA </a:t>
            </a:r>
            <a:r>
              <a:rPr lang="en-US" sz="2400" b="1" i="1" dirty="0">
                <a:latin typeface="Times New Roman" panose="02020603050405020304" pitchFamily="18" charset="0"/>
                <a:cs typeface="Times New Roman" panose="02020603050405020304" pitchFamily="18" charset="0"/>
              </a:rPr>
              <a:t>CERCETĂRI</a:t>
            </a:r>
            <a:r>
              <a:rPr lang="ro-RO" sz="2400" b="1" i="1" dirty="0">
                <a:latin typeface="Times New Roman" panose="02020603050405020304" pitchFamily="18" charset="0"/>
                <a:cs typeface="Times New Roman" panose="02020603050405020304" pitchFamily="18" charset="0"/>
              </a:rPr>
              <a:t>LOR</a:t>
            </a:r>
            <a:r>
              <a:rPr lang="en-US" sz="2400" b="1" i="1" dirty="0">
                <a:latin typeface="Times New Roman" panose="02020603050405020304" pitchFamily="18" charset="0"/>
                <a:cs typeface="Times New Roman" panose="02020603050405020304" pitchFamily="18" charset="0"/>
              </a:rPr>
              <a:t> ŞTIINŢIFICE LA NECESITĂŢILE </a:t>
            </a:r>
            <a:r>
              <a:rPr lang="ro-RO" sz="2400" b="1" i="1" dirty="0">
                <a:latin typeface="Times New Roman" panose="02020603050405020304" pitchFamily="18" charset="0"/>
                <a:cs typeface="Times New Roman" panose="02020603050405020304" pitchFamily="18" charset="0"/>
              </a:rPr>
              <a:t>ACTUALE ALE </a:t>
            </a:r>
            <a:r>
              <a:rPr lang="en-US" sz="2400" b="1" i="1" dirty="0">
                <a:latin typeface="Times New Roman" panose="02020603050405020304" pitchFamily="18" charset="0"/>
                <a:cs typeface="Times New Roman" panose="02020603050405020304" pitchFamily="18" charset="0"/>
              </a:rPr>
              <a:t>REPUBLICII MOLDOVA </a:t>
            </a:r>
            <a:endParaRPr lang="en-US" sz="24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798991"/>
            <a:ext cx="10515600" cy="4769485"/>
          </a:xfrm>
        </p:spPr>
        <p:txBody>
          <a:bodyPr>
            <a:normAutofit fontScale="92500" lnSpcReduction="20000"/>
          </a:bodyPr>
          <a:lstStyle/>
          <a:p>
            <a:r>
              <a:rPr lang="ro-MD" b="1" dirty="0">
                <a:latin typeface="Times New Roman" panose="02020603050405020304" pitchFamily="18" charset="0"/>
                <a:cs typeface="Times New Roman" panose="02020603050405020304" pitchFamily="18" charset="0"/>
              </a:rPr>
              <a:t>Prioritatea strategică</a:t>
            </a:r>
            <a:r>
              <a:rPr lang="ro-MD" dirty="0">
                <a:latin typeface="Times New Roman" panose="02020603050405020304" pitchFamily="18" charset="0"/>
                <a:cs typeface="Times New Roman" panose="02020603050405020304" pitchFamily="18" charset="0"/>
              </a:rPr>
              <a:t>: </a:t>
            </a:r>
            <a:r>
              <a:rPr lang="ro-MD" i="1" dirty="0">
                <a:latin typeface="Times New Roman" panose="02020603050405020304" pitchFamily="18" charset="0"/>
                <a:cs typeface="Times New Roman" panose="02020603050405020304" pitchFamily="18" charset="0"/>
              </a:rPr>
              <a:t>Provocări societale</a:t>
            </a:r>
          </a:p>
          <a:p>
            <a:r>
              <a:rPr lang="ro-MD" b="1" dirty="0">
                <a:latin typeface="Times New Roman" panose="02020603050405020304" pitchFamily="18" charset="0"/>
                <a:cs typeface="Times New Roman" panose="02020603050405020304" pitchFamily="18" charset="0"/>
              </a:rPr>
              <a:t>Direcția strategică: </a:t>
            </a:r>
            <a:r>
              <a:rPr lang="ro-MD" i="1" dirty="0">
                <a:latin typeface="Times New Roman" panose="02020603050405020304" pitchFamily="18" charset="0"/>
                <a:cs typeface="Times New Roman" panose="02020603050405020304" pitchFamily="18" charset="0"/>
              </a:rPr>
              <a:t>Patrimoniu material și imaterial</a:t>
            </a:r>
          </a:p>
          <a:p>
            <a:r>
              <a:rPr lang="ro-MD" b="1" dirty="0">
                <a:latin typeface="Times New Roman" panose="02020603050405020304" pitchFamily="18" charset="0"/>
                <a:cs typeface="Times New Roman" panose="02020603050405020304" pitchFamily="18" charset="0"/>
              </a:rPr>
              <a:t>Proiecte depuse la concurs:</a:t>
            </a:r>
          </a:p>
          <a:p>
            <a:pPr marL="0" indent="0" algn="just">
              <a:buNone/>
            </a:pPr>
            <a:r>
              <a:rPr lang="ro-MD" b="1"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Evoluția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istorică</a:t>
            </a:r>
            <a:r>
              <a:rPr lang="en-US" b="1" i="1" dirty="0">
                <a:latin typeface="Times New Roman" panose="02020603050405020304" pitchFamily="18" charset="0"/>
                <a:cs typeface="Times New Roman" panose="02020603050405020304" pitchFamily="18" charset="0"/>
              </a:rPr>
              <a:t> a </a:t>
            </a:r>
            <a:r>
              <a:rPr lang="en-US" b="1" i="1" dirty="0" err="1">
                <a:latin typeface="Times New Roman" panose="02020603050405020304" pitchFamily="18" charset="0"/>
                <a:cs typeface="Times New Roman" panose="02020603050405020304" pitchFamily="18" charset="0"/>
              </a:rPr>
              <a:t>Moldovei</a:t>
            </a:r>
            <a:r>
              <a:rPr lang="en-US" b="1" i="1" dirty="0">
                <a:latin typeface="Times New Roman" panose="02020603050405020304" pitchFamily="18" charset="0"/>
                <a:cs typeface="Times New Roman" panose="02020603050405020304" pitchFamily="18" charset="0"/>
              </a:rPr>
              <a:t> din </a:t>
            </a:r>
            <a:r>
              <a:rPr lang="en-US" b="1" i="1" dirty="0" err="1">
                <a:latin typeface="Times New Roman" panose="02020603050405020304" pitchFamily="18" charset="0"/>
                <a:cs typeface="Times New Roman" panose="02020603050405020304" pitchFamily="18" charset="0"/>
              </a:rPr>
              <a:t>antichitate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până</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în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epoca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modernă</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în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contextul</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civilizației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europene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Basarabia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în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cadrul</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Imperiului</a:t>
            </a:r>
            <a:r>
              <a:rPr lang="en-US" b="1" i="1" dirty="0">
                <a:latin typeface="Times New Roman" panose="02020603050405020304" pitchFamily="18" charset="0"/>
                <a:cs typeface="Times New Roman" panose="02020603050405020304" pitchFamily="18" charset="0"/>
              </a:rPr>
              <a:t> Rus. </a:t>
            </a:r>
            <a:r>
              <a:rPr lang="en-US" b="1" i="1" dirty="0" err="1">
                <a:latin typeface="Times New Roman" panose="02020603050405020304" pitchFamily="18" charset="0"/>
                <a:cs typeface="Times New Roman" panose="02020603050405020304" pitchFamily="18" charset="0"/>
              </a:rPr>
              <a:t>Sintez</a:t>
            </a:r>
            <a:r>
              <a:rPr lang="ro-RO" b="1" i="1" dirty="0">
                <a:latin typeface="Times New Roman" panose="02020603050405020304" pitchFamily="18" charset="0"/>
                <a:cs typeface="Times New Roman" panose="02020603050405020304" pitchFamily="18" charset="0"/>
              </a:rPr>
              <a:t>ă</a:t>
            </a:r>
            <a:r>
              <a:rPr lang="ro-MD" b="1" i="1" dirty="0">
                <a:latin typeface="Times New Roman" panose="02020603050405020304" pitchFamily="18" charset="0"/>
                <a:cs typeface="Times New Roman" panose="02020603050405020304" pitchFamily="18" charset="0"/>
              </a:rPr>
              <a:t> academică</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studii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documente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și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materiale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didactice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Partea</a:t>
            </a:r>
            <a:r>
              <a:rPr lang="en-US" b="1" i="1"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Conducător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proiect</a:t>
            </a:r>
            <a:r>
              <a:rPr lang="ro-RO"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dr. hab. </a:t>
            </a:r>
            <a:r>
              <a:rPr lang="en-US" b="1" dirty="0">
                <a:latin typeface="Times New Roman" panose="02020603050405020304" pitchFamily="18" charset="0"/>
                <a:cs typeface="Times New Roman" panose="02020603050405020304" pitchFamily="18" charset="0"/>
              </a:rPr>
              <a:t>Igor CERETEU</a:t>
            </a:r>
            <a:r>
              <a:rPr lang="ro-RO"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2. </a:t>
            </a:r>
            <a:r>
              <a:rPr lang="en-US" b="1" i="1" dirty="0" err="1">
                <a:latin typeface="Times New Roman" panose="02020603050405020304" pitchFamily="18" charset="0"/>
                <a:cs typeface="Times New Roman" panose="02020603050405020304" pitchFamily="18" charset="0"/>
              </a:rPr>
              <a:t>Spațiul</a:t>
            </a:r>
            <a:r>
              <a:rPr lang="en-US" b="1" i="1" dirty="0">
                <a:latin typeface="Times New Roman" panose="02020603050405020304" pitchFamily="18" charset="0"/>
                <a:cs typeface="Times New Roman" panose="02020603050405020304" pitchFamily="18" charset="0"/>
              </a:rPr>
              <a:t> </a:t>
            </a:r>
            <a:r>
              <a:rPr lang="ro-MD" b="1" i="1" dirty="0">
                <a:latin typeface="Times New Roman" panose="02020603050405020304" pitchFamily="18" charset="0"/>
                <a:cs typeface="Times New Roman" panose="02020603050405020304" pitchFamily="18" charset="0"/>
              </a:rPr>
              <a:t>p</a:t>
            </a:r>
            <a:r>
              <a:rPr lang="en-US" b="1" i="1" dirty="0" err="1">
                <a:latin typeface="Times New Roman" panose="02020603050405020304" pitchFamily="18" charset="0"/>
                <a:cs typeface="Times New Roman" panose="02020603050405020304" pitchFamily="18" charset="0"/>
              </a:rPr>
              <a:t>ruto</a:t>
            </a:r>
            <a:r>
              <a:rPr lang="en-US" b="1" i="1" dirty="0">
                <a:latin typeface="Times New Roman" panose="02020603050405020304" pitchFamily="18" charset="0"/>
                <a:cs typeface="Times New Roman" panose="02020603050405020304" pitchFamily="18" charset="0"/>
              </a:rPr>
              <a:t>-</a:t>
            </a:r>
            <a:r>
              <a:rPr lang="ro-MD" b="1" i="1" dirty="0">
                <a:latin typeface="Times New Roman" panose="02020603050405020304" pitchFamily="18" charset="0"/>
                <a:cs typeface="Times New Roman" panose="02020603050405020304" pitchFamily="18" charset="0"/>
              </a:rPr>
              <a:t>n</a:t>
            </a:r>
            <a:r>
              <a:rPr lang="en-US" b="1" i="1" dirty="0" err="1">
                <a:latin typeface="Times New Roman" panose="02020603050405020304" pitchFamily="18" charset="0"/>
                <a:cs typeface="Times New Roman" panose="02020603050405020304" pitchFamily="18" charset="0"/>
              </a:rPr>
              <a:t>istrean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în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epoca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contemporană</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Basarabia</a:t>
            </a:r>
            <a:r>
              <a:rPr lang="en-US" b="1" i="1" dirty="0">
                <a:latin typeface="Times New Roman" panose="02020603050405020304" pitchFamily="18" charset="0"/>
                <a:cs typeface="Times New Roman" panose="02020603050405020304" pitchFamily="18" charset="0"/>
              </a:rPr>
              <a:t>, RASSM, RSSM </a:t>
            </a:r>
            <a:r>
              <a:rPr lang="en-US" b="1" i="1" dirty="0" err="1">
                <a:latin typeface="Times New Roman" panose="02020603050405020304" pitchFamily="18" charset="0"/>
                <a:cs typeface="Times New Roman" panose="02020603050405020304" pitchFamily="18" charset="0"/>
              </a:rPr>
              <a:t>și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Republica</a:t>
            </a:r>
            <a:r>
              <a:rPr lang="en-US" b="1" i="1" dirty="0">
                <a:latin typeface="Times New Roman" panose="02020603050405020304" pitchFamily="18" charset="0"/>
                <a:cs typeface="Times New Roman" panose="02020603050405020304" pitchFamily="18" charset="0"/>
              </a:rPr>
              <a:t> Moldova. </a:t>
            </a:r>
            <a:r>
              <a:rPr lang="en-US" b="1" i="1" dirty="0" err="1">
                <a:latin typeface="Times New Roman" panose="02020603050405020304" pitchFamily="18" charset="0"/>
                <a:cs typeface="Times New Roman" panose="02020603050405020304" pitchFamily="18" charset="0"/>
              </a:rPr>
              <a:t>Sintez</a:t>
            </a:r>
            <a:r>
              <a:rPr lang="ro-RO" b="1" i="1" dirty="0">
                <a:latin typeface="Times New Roman" panose="02020603050405020304" pitchFamily="18" charset="0"/>
                <a:cs typeface="Times New Roman" panose="02020603050405020304" pitchFamily="18" charset="0"/>
              </a:rPr>
              <a:t>ă</a:t>
            </a:r>
            <a:r>
              <a:rPr lang="ro-MD" b="1" i="1" dirty="0">
                <a:latin typeface="Times New Roman" panose="02020603050405020304" pitchFamily="18" charset="0"/>
                <a:cs typeface="Times New Roman" panose="02020603050405020304" pitchFamily="18" charset="0"/>
              </a:rPr>
              <a:t> academică</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studii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documente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și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materiale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didactice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Partea</a:t>
            </a:r>
            <a:r>
              <a:rPr lang="en-US" b="1" i="1" dirty="0">
                <a:latin typeface="Times New Roman" panose="02020603050405020304" pitchFamily="18" charset="0"/>
                <a:cs typeface="Times New Roman" panose="02020603050405020304" pitchFamily="18" charset="0"/>
              </a:rPr>
              <a:t> II. </a:t>
            </a:r>
            <a:r>
              <a:rPr lang="en-US" dirty="0" err="1">
                <a:latin typeface="Times New Roman" panose="02020603050405020304" pitchFamily="18" charset="0"/>
                <a:cs typeface="Times New Roman" panose="02020603050405020304" pitchFamily="18" charset="0"/>
              </a:rPr>
              <a:t>Conducător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proiect</a:t>
            </a:r>
            <a:r>
              <a:rPr lang="ro-RO"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dr. hab. </a:t>
            </a:r>
            <a:r>
              <a:rPr lang="en-US" b="1" dirty="0">
                <a:latin typeface="Times New Roman" panose="02020603050405020304" pitchFamily="18" charset="0"/>
                <a:cs typeface="Times New Roman" panose="02020603050405020304" pitchFamily="18" charset="0"/>
              </a:rPr>
              <a:t>Nicolae ENCIU</a:t>
            </a:r>
            <a:r>
              <a:rPr lang="ro-RO" b="1"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3.</a:t>
            </a:r>
            <a:r>
              <a:rPr lang="ro-MD" b="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Implementarea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practicilor</a:t>
            </a:r>
            <a:r>
              <a:rPr lang="en-US" b="1" i="1" dirty="0">
                <a:latin typeface="Times New Roman" panose="02020603050405020304" pitchFamily="18" charset="0"/>
                <a:cs typeface="Times New Roman" panose="02020603050405020304" pitchFamily="18" charset="0"/>
              </a:rPr>
              <a:t> de </a:t>
            </a:r>
            <a:r>
              <a:rPr lang="en-US" b="1" i="1" dirty="0" err="1">
                <a:latin typeface="Times New Roman" panose="02020603050405020304" pitchFamily="18" charset="0"/>
                <a:cs typeface="Times New Roman" panose="02020603050405020304" pitchFamily="18" charset="0"/>
              </a:rPr>
              <a:t>gândire</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filosofică</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în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contextul</a:t>
            </a:r>
            <a:r>
              <a:rPr lang="en-US" b="1" i="1" dirty="0">
                <a:latin typeface="Times New Roman" panose="02020603050405020304" pitchFamily="18" charset="0"/>
                <a:cs typeface="Times New Roman" panose="02020603050405020304" pitchFamily="18" charset="0"/>
              </a:rPr>
              <a:t> socio-cultural al </a:t>
            </a:r>
            <a:r>
              <a:rPr lang="en-US" b="1" i="1" dirty="0" err="1">
                <a:latin typeface="Times New Roman" panose="02020603050405020304" pitchFamily="18" charset="0"/>
                <a:cs typeface="Times New Roman" panose="02020603050405020304" pitchFamily="18" charset="0"/>
              </a:rPr>
              <a:t>Republicii</a:t>
            </a:r>
            <a:r>
              <a:rPr lang="en-US" b="1" i="1" dirty="0">
                <a:latin typeface="Times New Roman" panose="02020603050405020304" pitchFamily="18" charset="0"/>
                <a:cs typeface="Times New Roman" panose="02020603050405020304" pitchFamily="18" charset="0"/>
              </a:rPr>
              <a:t> Moldova</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Conducător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proiect</a:t>
            </a:r>
            <a:r>
              <a:rPr lang="ro-RO"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dr. hab. </a:t>
            </a:r>
            <a:r>
              <a:rPr lang="en-US" b="1" dirty="0">
                <a:latin typeface="Times New Roman" panose="02020603050405020304" pitchFamily="18" charset="0"/>
                <a:cs typeface="Times New Roman" panose="02020603050405020304" pitchFamily="18" charset="0"/>
              </a:rPr>
              <a:t>Ana PASCARU</a:t>
            </a:r>
            <a:r>
              <a:rPr lang="ro-RO" b="1" dirty="0">
                <a:latin typeface="Times New Roman" panose="02020603050405020304" pitchFamily="18" charset="0"/>
                <a:cs typeface="Times New Roman" panose="02020603050405020304" pitchFamily="18" charset="0"/>
              </a:rPr>
              <a:t>.</a:t>
            </a:r>
            <a:endParaRPr lang="ro-MD"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63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MD" sz="2800" b="1" dirty="0">
                <a:latin typeface="Times New Roman" panose="02020603050405020304" pitchFamily="18" charset="0"/>
                <a:cs typeface="Times New Roman" panose="02020603050405020304" pitchFamily="18" charset="0"/>
              </a:rPr>
              <a:t>Situația actuală. Resurse umane</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82436"/>
            <a:ext cx="10515600" cy="4694527"/>
          </a:xfrm>
        </p:spPr>
        <p:txBody>
          <a:bodyPr>
            <a:normAutofit fontScale="85000" lnSpcReduction="20000"/>
          </a:bodyPr>
          <a:lstStyle/>
          <a:p>
            <a:pPr>
              <a:spcAft>
                <a:spcPct val="0"/>
              </a:spcAft>
              <a:buFontTx/>
              <a:buChar char="•"/>
            </a:pPr>
            <a:r>
              <a:rPr lang="ro-RO" altLang="en-US" dirty="0">
                <a:latin typeface="Times New Roman" panose="02020603050405020304" pitchFamily="18" charset="0"/>
                <a:cs typeface="Times New Roman" panose="02020603050405020304" pitchFamily="18" charset="0"/>
              </a:rPr>
              <a:t>58 angajați, între care </a:t>
            </a:r>
            <a:r>
              <a:rPr lang="ro-RO" altLang="en-US" b="1" dirty="0">
                <a:latin typeface="Times New Roman" panose="02020603050405020304" pitchFamily="18" charset="0"/>
                <a:cs typeface="Times New Roman" panose="02020603050405020304" pitchFamily="18" charset="0"/>
              </a:rPr>
              <a:t>55</a:t>
            </a:r>
            <a:r>
              <a:rPr lang="ro-RO" altLang="en-US" dirty="0">
                <a:latin typeface="Times New Roman" panose="02020603050405020304" pitchFamily="18" charset="0"/>
                <a:cs typeface="Times New Roman" panose="02020603050405020304" pitchFamily="18" charset="0"/>
              </a:rPr>
              <a:t> cercetători științifici </a:t>
            </a:r>
            <a:r>
              <a:rPr lang="ro-RO" altLang="en-US">
                <a:latin typeface="Times New Roman" panose="02020603050405020304" pitchFamily="18" charset="0"/>
                <a:cs typeface="Times New Roman" panose="02020603050405020304" pitchFamily="18" charset="0"/>
              </a:rPr>
              <a:t>(46 </a:t>
            </a:r>
            <a:r>
              <a:rPr lang="ro-RO" altLang="en-US" dirty="0">
                <a:latin typeface="Times New Roman" panose="02020603050405020304" pitchFamily="18" charset="0"/>
                <a:cs typeface="Times New Roman" panose="02020603050405020304" pitchFamily="18" charset="0"/>
              </a:rPr>
              <a:t>titulari </a:t>
            </a:r>
            <a:r>
              <a:rPr lang="ro-RO" altLang="en-US">
                <a:latin typeface="Times New Roman" panose="02020603050405020304" pitchFamily="18" charset="0"/>
                <a:cs typeface="Times New Roman" panose="02020603050405020304" pitchFamily="18" charset="0"/>
              </a:rPr>
              <a:t>și 9 </a:t>
            </a:r>
            <a:r>
              <a:rPr lang="ro-RO" altLang="en-US" dirty="0">
                <a:latin typeface="Times New Roman" panose="02020603050405020304" pitchFamily="18" charset="0"/>
                <a:cs typeface="Times New Roman" panose="02020603050405020304" pitchFamily="18" charset="0"/>
              </a:rPr>
              <a:t>cumularzi)</a:t>
            </a:r>
          </a:p>
          <a:p>
            <a:pPr marL="0" indent="0" fontAlgn="base">
              <a:buNone/>
            </a:pPr>
            <a:r>
              <a:rPr lang="ro-RO" dirty="0">
                <a:latin typeface="Times New Roman" panose="02020603050405020304" pitchFamily="18" charset="0"/>
                <a:cs typeface="Times New Roman" panose="02020603050405020304" pitchFamily="18" charset="0"/>
              </a:rPr>
              <a:t>                 inclusiv: - doctori </a:t>
            </a:r>
            <a:r>
              <a:rPr lang="ro-RO" dirty="0" err="1">
                <a:latin typeface="Times New Roman" panose="02020603050405020304" pitchFamily="18" charset="0"/>
                <a:cs typeface="Times New Roman" panose="02020603050405020304" pitchFamily="18" charset="0"/>
              </a:rPr>
              <a:t>habilitat</a:t>
            </a:r>
            <a:r>
              <a:rPr lang="ro-RO" dirty="0">
                <a:latin typeface="Times New Roman" panose="02020603050405020304" pitchFamily="18" charset="0"/>
                <a:cs typeface="Times New Roman" panose="02020603050405020304" pitchFamily="18" charset="0"/>
              </a:rPr>
              <a:t> – 		 </a:t>
            </a:r>
            <a:r>
              <a:rPr lang="ro-RO" b="1" dirty="0">
                <a:latin typeface="Times New Roman" panose="02020603050405020304" pitchFamily="18" charset="0"/>
                <a:cs typeface="Times New Roman" panose="02020603050405020304" pitchFamily="18" charset="0"/>
              </a:rPr>
              <a:t>15</a:t>
            </a:r>
            <a:r>
              <a:rPr lang="ro-RO" dirty="0">
                <a:latin typeface="Times New Roman" panose="02020603050405020304" pitchFamily="18" charset="0"/>
                <a:cs typeface="Times New Roman" panose="02020603050405020304" pitchFamily="18" charset="0"/>
              </a:rPr>
              <a:t> – </a:t>
            </a:r>
            <a:r>
              <a:rPr lang="ro-RO" dirty="0">
                <a:solidFill>
                  <a:schemeClr val="accent1">
                    <a:lumMod val="50000"/>
                  </a:schemeClr>
                </a:solidFill>
                <a:latin typeface="Times New Roman" panose="02020603050405020304" pitchFamily="18" charset="0"/>
                <a:cs typeface="Times New Roman" panose="02020603050405020304" pitchFamily="18" charset="0"/>
              </a:rPr>
              <a:t>27,2%</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pPr marL="0" indent="0" fontAlgn="base">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                 - doctori – 			 </a:t>
            </a:r>
            <a:r>
              <a:rPr lang="ro-RO" b="1" dirty="0">
                <a:latin typeface="Times New Roman" panose="02020603050405020304" pitchFamily="18" charset="0"/>
                <a:cs typeface="Times New Roman" panose="02020603050405020304" pitchFamily="18" charset="0"/>
              </a:rPr>
              <a:t>30</a:t>
            </a:r>
            <a:r>
              <a:rPr lang="ro-RO" dirty="0">
                <a:latin typeface="Times New Roman" panose="02020603050405020304" pitchFamily="18" charset="0"/>
                <a:cs typeface="Times New Roman" panose="02020603050405020304" pitchFamily="18" charset="0"/>
              </a:rPr>
              <a:t> – </a:t>
            </a:r>
            <a:r>
              <a:rPr lang="ro-RO" dirty="0">
                <a:solidFill>
                  <a:schemeClr val="accent1">
                    <a:lumMod val="50000"/>
                  </a:schemeClr>
                </a:solidFill>
                <a:latin typeface="Times New Roman" panose="02020603050405020304" pitchFamily="18" charset="0"/>
                <a:cs typeface="Times New Roman" panose="02020603050405020304" pitchFamily="18" charset="0"/>
              </a:rPr>
              <a:t>54,5%</a:t>
            </a:r>
            <a:endParaRPr lang="ro-RO" dirty="0">
              <a:latin typeface="Times New Roman" panose="02020603050405020304" pitchFamily="18" charset="0"/>
              <a:cs typeface="Times New Roman" panose="02020603050405020304" pitchFamily="18" charset="0"/>
            </a:endParaRPr>
          </a:p>
          <a:p>
            <a:pPr marL="0" indent="0" fontAlgn="base">
              <a:buNone/>
            </a:pPr>
            <a:r>
              <a:rPr lang="ro-RO" dirty="0">
                <a:latin typeface="Times New Roman" panose="02020603050405020304" pitchFamily="18" charset="0"/>
                <a:cs typeface="Times New Roman" panose="02020603050405020304" pitchFamily="18" charset="0"/>
              </a:rPr>
              <a:t>		        - cercetători fără grad științific – </a:t>
            </a:r>
            <a:r>
              <a:rPr lang="ro-RO" b="1" dirty="0">
                <a:latin typeface="Times New Roman" panose="02020603050405020304" pitchFamily="18" charset="0"/>
                <a:cs typeface="Times New Roman" panose="02020603050405020304" pitchFamily="18" charset="0"/>
              </a:rPr>
              <a:t>10</a:t>
            </a:r>
            <a:r>
              <a:rPr lang="ro-RO" dirty="0">
                <a:latin typeface="Times New Roman" panose="02020603050405020304" pitchFamily="18" charset="0"/>
                <a:cs typeface="Times New Roman" panose="02020603050405020304" pitchFamily="18" charset="0"/>
              </a:rPr>
              <a:t> – </a:t>
            </a:r>
            <a:r>
              <a:rPr lang="ro-RO" dirty="0">
                <a:solidFill>
                  <a:schemeClr val="accent1">
                    <a:lumMod val="50000"/>
                  </a:schemeClr>
                </a:solidFill>
                <a:latin typeface="Times New Roman" panose="02020603050405020304" pitchFamily="18" charset="0"/>
                <a:cs typeface="Times New Roman" panose="02020603050405020304" pitchFamily="18" charset="0"/>
              </a:rPr>
              <a:t>18,2%</a:t>
            </a:r>
            <a:endParaRPr lang="en-US" dirty="0">
              <a:latin typeface="Times New Roman" panose="02020603050405020304" pitchFamily="18" charset="0"/>
              <a:cs typeface="Times New Roman" panose="02020603050405020304" pitchFamily="18" charset="0"/>
            </a:endParaRPr>
          </a:p>
          <a:p>
            <a:pPr marL="0" indent="0" fontAlgn="base">
              <a:buNone/>
            </a:pPr>
            <a:r>
              <a:rPr lang="ro-RO"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tineri</a:t>
            </a:r>
            <a:r>
              <a:rPr lang="en-US" dirty="0">
                <a:latin typeface="Times New Roman" panose="02020603050405020304" pitchFamily="18" charset="0"/>
                <a:cs typeface="Times New Roman" panose="02020603050405020304" pitchFamily="18" charset="0"/>
              </a:rPr>
              <a:t> p</a:t>
            </a:r>
            <a:r>
              <a:rPr lang="ro-RO" dirty="0" err="1">
                <a:latin typeface="Times New Roman" panose="02020603050405020304" pitchFamily="18" charset="0"/>
                <a:cs typeface="Times New Roman" panose="02020603050405020304" pitchFamily="18" charset="0"/>
              </a:rPr>
              <a:t>ână</a:t>
            </a:r>
            <a:r>
              <a:rPr lang="ro-RO" dirty="0">
                <a:latin typeface="Times New Roman" panose="02020603050405020304" pitchFamily="18" charset="0"/>
                <a:cs typeface="Times New Roman" panose="02020603050405020304" pitchFamily="18" charset="0"/>
              </a:rPr>
              <a:t> la 35 ani - 		   </a:t>
            </a:r>
            <a:r>
              <a:rPr lang="ro-RO" b="1" dirty="0">
                <a:latin typeface="Times New Roman" panose="02020603050405020304" pitchFamily="18" charset="0"/>
                <a:cs typeface="Times New Roman" panose="02020603050405020304" pitchFamily="18" charset="0"/>
              </a:rPr>
              <a:t>8</a:t>
            </a:r>
            <a:r>
              <a:rPr lang="ro-RO" dirty="0">
                <a:latin typeface="Times New Roman" panose="02020603050405020304" pitchFamily="18" charset="0"/>
                <a:cs typeface="Times New Roman" panose="02020603050405020304" pitchFamily="18" charset="0"/>
              </a:rPr>
              <a:t> (14,5%)</a:t>
            </a:r>
          </a:p>
          <a:p>
            <a:pPr marL="0" indent="0" fontAlgn="base">
              <a:buNone/>
            </a:pPr>
            <a:r>
              <a:rPr lang="ro-RO" alt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 doctoranzi -                                </a:t>
            </a:r>
            <a:r>
              <a:rPr lang="ro-RO" b="1" dirty="0">
                <a:latin typeface="Times New Roman" panose="02020603050405020304" pitchFamily="18" charset="0"/>
                <a:cs typeface="Times New Roman" panose="02020603050405020304" pitchFamily="18" charset="0"/>
              </a:rPr>
              <a:t>21</a:t>
            </a:r>
            <a:endParaRPr lang="en-US" b="1" dirty="0">
              <a:latin typeface="Times New Roman" panose="02020603050405020304" pitchFamily="18" charset="0"/>
              <a:cs typeface="Times New Roman" panose="02020603050405020304" pitchFamily="18" charset="0"/>
            </a:endParaRPr>
          </a:p>
          <a:p>
            <a:pPr>
              <a:spcAft>
                <a:spcPct val="0"/>
              </a:spcAft>
              <a:buFontTx/>
              <a:buChar char="•"/>
            </a:pPr>
            <a:r>
              <a:rPr lang="ro-RO" altLang="en-US" dirty="0">
                <a:latin typeface="Times New Roman" panose="02020603050405020304" pitchFamily="18" charset="0"/>
                <a:cs typeface="Times New Roman" panose="02020603050405020304" pitchFamily="18" charset="0"/>
              </a:rPr>
              <a:t>Vârsta medie a unui doctor </a:t>
            </a:r>
            <a:r>
              <a:rPr lang="ro-RO" altLang="en-US" dirty="0" err="1">
                <a:latin typeface="Times New Roman" panose="02020603050405020304" pitchFamily="18" charset="0"/>
                <a:cs typeface="Times New Roman" panose="02020603050405020304" pitchFamily="18" charset="0"/>
              </a:rPr>
              <a:t>habilitat</a:t>
            </a:r>
            <a:r>
              <a:rPr lang="ro-RO" altLang="en-US" dirty="0">
                <a:latin typeface="Times New Roman" panose="02020603050405020304" pitchFamily="18" charset="0"/>
                <a:cs typeface="Times New Roman" panose="02020603050405020304" pitchFamily="18" charset="0"/>
              </a:rPr>
              <a:t> este de </a:t>
            </a:r>
            <a:r>
              <a:rPr lang="ro-RO" altLang="en-US" b="1" dirty="0">
                <a:latin typeface="Times New Roman" panose="02020603050405020304" pitchFamily="18" charset="0"/>
                <a:cs typeface="Times New Roman" panose="02020603050405020304" pitchFamily="18" charset="0"/>
              </a:rPr>
              <a:t>63,6</a:t>
            </a:r>
            <a:r>
              <a:rPr lang="ro-RO" altLang="en-US" dirty="0">
                <a:latin typeface="Times New Roman" panose="02020603050405020304" pitchFamily="18" charset="0"/>
                <a:cs typeface="Times New Roman" panose="02020603050405020304" pitchFamily="18" charset="0"/>
              </a:rPr>
              <a:t> ani, a unui doctor – de </a:t>
            </a:r>
            <a:r>
              <a:rPr lang="ro-RO" altLang="en-US" b="1" dirty="0">
                <a:latin typeface="Times New Roman" panose="02020603050405020304" pitchFamily="18" charset="0"/>
                <a:cs typeface="Times New Roman" panose="02020603050405020304" pitchFamily="18" charset="0"/>
              </a:rPr>
              <a:t>49,4</a:t>
            </a:r>
            <a:r>
              <a:rPr lang="ro-RO" altLang="en-US" dirty="0">
                <a:latin typeface="Times New Roman" panose="02020603050405020304" pitchFamily="18" charset="0"/>
                <a:cs typeface="Times New Roman" panose="02020603050405020304" pitchFamily="18" charset="0"/>
              </a:rPr>
              <a:t> ani </a:t>
            </a:r>
          </a:p>
          <a:p>
            <a:pPr>
              <a:spcAft>
                <a:spcPct val="0"/>
              </a:spcAft>
              <a:buFontTx/>
              <a:buChar char="•"/>
            </a:pPr>
            <a:r>
              <a:rPr lang="ro-RO" altLang="en-US" dirty="0">
                <a:latin typeface="Times New Roman" panose="02020603050405020304" pitchFamily="18" charset="0"/>
                <a:cs typeface="Times New Roman" panose="02020603050405020304" pitchFamily="18" charset="0"/>
              </a:rPr>
              <a:t>Ponderea cercetătorilor sub vârsta de 35 de ani în cadrul Institutului reprezintă 14,5%, în cadrul corpului de cercetători cu titlu de doctor – 13,33% </a:t>
            </a:r>
          </a:p>
          <a:p>
            <a:pPr>
              <a:spcAft>
                <a:spcPct val="0"/>
              </a:spcAft>
              <a:buNone/>
            </a:pPr>
            <a:r>
              <a:rPr lang="ro-RO" altLang="en-US" b="1" dirty="0">
                <a:solidFill>
                  <a:srgbClr val="0066CC"/>
                </a:solidFill>
                <a:latin typeface="Times New Roman" panose="02020603050405020304" pitchFamily="18" charset="0"/>
                <a:cs typeface="Times New Roman" panose="02020603050405020304" pitchFamily="18" charset="0"/>
              </a:rPr>
              <a:t>Se impune </a:t>
            </a:r>
          </a:p>
          <a:p>
            <a:pPr>
              <a:spcAft>
                <a:spcPct val="0"/>
              </a:spcAft>
              <a:buNone/>
            </a:pPr>
            <a:r>
              <a:rPr lang="ro-RO" altLang="en-US" b="1" dirty="0">
                <a:latin typeface="Times New Roman" panose="02020603050405020304" pitchFamily="18" charset="0"/>
                <a:cs typeface="Times New Roman" panose="02020603050405020304" pitchFamily="18" charset="0"/>
              </a:rPr>
              <a:t>   selectarea, îndrumarea și instruirea tinerilor cercetători, păstrând un raport optim între generații, cu grijă și considerație față de fiecare angajat al Institutului</a:t>
            </a:r>
            <a:r>
              <a:rPr lang="ro-RO" altLang="en-US"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67404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MD" sz="2800" b="1" dirty="0">
                <a:latin typeface="Times New Roman" panose="02020603050405020304" pitchFamily="18" charset="0"/>
                <a:cs typeface="Times New Roman" panose="02020603050405020304" pitchFamily="18" charset="0"/>
              </a:rPr>
              <a:t>Situația actuală. Resurse financiare și echipamente</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ro-RO" altLang="en-US" dirty="0">
                <a:latin typeface="Times New Roman" panose="02020603050405020304" pitchFamily="18" charset="0"/>
                <a:cs typeface="Times New Roman" panose="02020603050405020304" pitchFamily="18" charset="0"/>
              </a:rPr>
              <a:t>Se constată tendințe pozitive în evoluția finanțării salariaților Institutului prin aprobarea Legii nr. 270/2018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sistemul</a:t>
            </a:r>
            <a:r>
              <a:rPr lang="ro-MD"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unitar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salarizare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sectorul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bugetar</a:t>
            </a:r>
            <a:endParaRPr lang="ro-RO" altLang="en-US" dirty="0">
              <a:solidFill>
                <a:srgbClr val="0066CC"/>
              </a:solidFill>
              <a:latin typeface="Times New Roman" panose="02020603050405020304" pitchFamily="18" charset="0"/>
              <a:cs typeface="Times New Roman" panose="02020603050405020304" pitchFamily="18" charset="0"/>
            </a:endParaRPr>
          </a:p>
          <a:p>
            <a:pPr>
              <a:spcBef>
                <a:spcPct val="50000"/>
              </a:spcBef>
              <a:spcAft>
                <a:spcPct val="0"/>
              </a:spcAft>
              <a:buNone/>
            </a:pPr>
            <a:r>
              <a:rPr lang="ro-RO" altLang="en-US" dirty="0">
                <a:solidFill>
                  <a:srgbClr val="0066CC"/>
                </a:solidFill>
                <a:latin typeface="Times New Roman" panose="02020603050405020304" pitchFamily="18" charset="0"/>
                <a:cs typeface="Times New Roman" panose="02020603050405020304" pitchFamily="18" charset="0"/>
              </a:rPr>
              <a:t>Sunt necesare:</a:t>
            </a:r>
          </a:p>
          <a:p>
            <a:pPr algn="just">
              <a:spcBef>
                <a:spcPct val="50000"/>
              </a:spcBef>
              <a:spcAft>
                <a:spcPct val="0"/>
              </a:spcAft>
              <a:buFontTx/>
              <a:buChar char="•"/>
            </a:pPr>
            <a:r>
              <a:rPr lang="ro-RO" altLang="en-US" b="1" dirty="0">
                <a:latin typeface="Times New Roman" panose="02020603050405020304" pitchFamily="18" charset="0"/>
                <a:cs typeface="Times New Roman" panose="02020603050405020304" pitchFamily="18" charset="0"/>
              </a:rPr>
              <a:t>Obținerea unei finanțări instituționale adecvate odată cu aprobarea Metodologiei de finanțare instituțională propusă de MECC </a:t>
            </a:r>
          </a:p>
          <a:p>
            <a:pPr algn="just">
              <a:spcBef>
                <a:spcPct val="50000"/>
              </a:spcBef>
              <a:spcAft>
                <a:spcPct val="0"/>
              </a:spcAft>
              <a:buFontTx/>
              <a:buChar char="•"/>
            </a:pPr>
            <a:r>
              <a:rPr lang="ro-RO" altLang="en-US" b="1" dirty="0">
                <a:latin typeface="Times New Roman" panose="02020603050405020304" pitchFamily="18" charset="0"/>
                <a:cs typeface="Times New Roman" panose="02020603050405020304" pitchFamily="18" charset="0"/>
              </a:rPr>
              <a:t>Identificarea unor fonduri suplimentare pentru stimularea activității de cercetare științifică și editarea lucrărilor elaborate</a:t>
            </a:r>
          </a:p>
          <a:p>
            <a:pPr algn="just">
              <a:spcBef>
                <a:spcPct val="50000"/>
              </a:spcBef>
              <a:spcAft>
                <a:spcPct val="0"/>
              </a:spcAft>
              <a:buFontTx/>
              <a:buChar char="•"/>
            </a:pPr>
            <a:r>
              <a:rPr lang="ro-RO" altLang="en-US" b="1" dirty="0">
                <a:latin typeface="Times New Roman" panose="02020603050405020304" pitchFamily="18" charset="0"/>
                <a:cs typeface="Times New Roman" panose="02020603050405020304" pitchFamily="18" charset="0"/>
              </a:rPr>
              <a:t>Procurarea echipamentelor performante indispensabile în activitatea de documentare și cercetare</a:t>
            </a:r>
            <a:endParaRPr lang="ro-RO" alt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61329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739</TotalTime>
  <Words>1383</Words>
  <Application>Microsoft Office PowerPoint</Application>
  <PresentationFormat>Широкоэкранный</PresentationFormat>
  <Paragraphs>272</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Times New Roman</vt:lpstr>
      <vt:lpstr>Office Theme</vt:lpstr>
      <vt:lpstr>Презентация PowerPoint</vt:lpstr>
      <vt:lpstr>Rolul Institutului de Istorie</vt:lpstr>
      <vt:lpstr>Direcția strategică </vt:lpstr>
      <vt:lpstr>Misiunea directorului Institutului de Istorie</vt:lpstr>
      <vt:lpstr>Obiective </vt:lpstr>
      <vt:lpstr>Misiunea directorului Institutului de Istorie</vt:lpstr>
      <vt:lpstr>RACORDAREA CERCETĂRILOR ŞTIINŢIFICE LA NECESITĂŢILE ACTUALE ALE REPUBLICII MOLDOVA </vt:lpstr>
      <vt:lpstr>Situația actuală. Resurse umane</vt:lpstr>
      <vt:lpstr>Situația actuală. Resurse financiare și echipamente</vt:lpstr>
      <vt:lpstr>       Proiecte de cercetare</vt:lpstr>
      <vt:lpstr>       Instruirea prin doctorat</vt:lpstr>
      <vt:lpstr>Noi direcții de activitate științifică</vt:lpstr>
      <vt:lpstr>Filosofia managementului</vt:lpstr>
      <vt:lpstr>Rolul Consiliului științific al Institutului de Istorie</vt:lpstr>
      <vt:lpstr>Editarea lucrărilor științifice</vt:lpstr>
      <vt:lpstr>Cooperarea internațională</vt:lpstr>
      <vt:lpstr> Deontologie, tradiție și oportunități</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Silvia</dc:creator>
  <cp:lastModifiedBy>Angela</cp:lastModifiedBy>
  <cp:revision>88</cp:revision>
  <cp:lastPrinted>2019-12-02T10:46:59Z</cp:lastPrinted>
  <dcterms:created xsi:type="dcterms:W3CDTF">2019-11-03T08:36:55Z</dcterms:created>
  <dcterms:modified xsi:type="dcterms:W3CDTF">2019-12-16T08:19:05Z</dcterms:modified>
</cp:coreProperties>
</file>