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2"/>
  </p:sldMasterIdLst>
  <p:notesMasterIdLst>
    <p:notesMasterId r:id="rId17"/>
  </p:notesMasterIdLst>
  <p:sldIdLst>
    <p:sldId id="264" r:id="rId3"/>
    <p:sldId id="257" r:id="rId4"/>
    <p:sldId id="260" r:id="rId5"/>
    <p:sldId id="258" r:id="rId6"/>
    <p:sldId id="268" r:id="rId7"/>
    <p:sldId id="259" r:id="rId8"/>
    <p:sldId id="263" r:id="rId9"/>
    <p:sldId id="262" r:id="rId10"/>
    <p:sldId id="266" r:id="rId11"/>
    <p:sldId id="269" r:id="rId12"/>
    <p:sldId id="272" r:id="rId13"/>
    <p:sldId id="270" r:id="rId14"/>
    <p:sldId id="271" r:id="rId15"/>
    <p:sldId id="265" r:id="rId16"/>
  </p:sldIdLst>
  <p:sldSz cx="9144000" cy="6858000" type="screen4x3"/>
  <p:notesSz cx="6858000" cy="9144000"/>
  <p:custDataLst>
    <p:tags r:id="rId18"/>
  </p:custDataLst>
  <p:defaultTextStyle>
    <a:defPPr>
      <a:defRPr lang="en-US"/>
    </a:defPPr>
    <a:lvl1pPr algn="ctr" rtl="0" eaLnBrk="0" fontAlgn="base" hangingPunct="0">
      <a:spcBef>
        <a:spcPct val="0"/>
      </a:spcBef>
      <a:spcAft>
        <a:spcPct val="0"/>
      </a:spcAft>
      <a:defRPr kumimoji="1" sz="1000" b="1" kern="1200">
        <a:solidFill>
          <a:schemeClr val="bg1"/>
        </a:solidFill>
        <a:latin typeface="Garamond" pitchFamily="18" charset="0"/>
        <a:ea typeface="+mn-ea"/>
        <a:cs typeface="+mn-cs"/>
      </a:defRPr>
    </a:lvl1pPr>
    <a:lvl2pPr marL="457200" algn="ctr" rtl="0" eaLnBrk="0" fontAlgn="base" hangingPunct="0">
      <a:spcBef>
        <a:spcPct val="0"/>
      </a:spcBef>
      <a:spcAft>
        <a:spcPct val="0"/>
      </a:spcAft>
      <a:defRPr kumimoji="1" sz="1000" b="1" kern="1200">
        <a:solidFill>
          <a:schemeClr val="bg1"/>
        </a:solidFill>
        <a:latin typeface="Garamond" pitchFamily="18" charset="0"/>
        <a:ea typeface="+mn-ea"/>
        <a:cs typeface="+mn-cs"/>
      </a:defRPr>
    </a:lvl2pPr>
    <a:lvl3pPr marL="914400" algn="ctr" rtl="0" eaLnBrk="0" fontAlgn="base" hangingPunct="0">
      <a:spcBef>
        <a:spcPct val="0"/>
      </a:spcBef>
      <a:spcAft>
        <a:spcPct val="0"/>
      </a:spcAft>
      <a:defRPr kumimoji="1" sz="1000" b="1" kern="1200">
        <a:solidFill>
          <a:schemeClr val="bg1"/>
        </a:solidFill>
        <a:latin typeface="Garamond" pitchFamily="18" charset="0"/>
        <a:ea typeface="+mn-ea"/>
        <a:cs typeface="+mn-cs"/>
      </a:defRPr>
    </a:lvl3pPr>
    <a:lvl4pPr marL="1371600" algn="ctr" rtl="0" eaLnBrk="0" fontAlgn="base" hangingPunct="0">
      <a:spcBef>
        <a:spcPct val="0"/>
      </a:spcBef>
      <a:spcAft>
        <a:spcPct val="0"/>
      </a:spcAft>
      <a:defRPr kumimoji="1" sz="1000" b="1" kern="1200">
        <a:solidFill>
          <a:schemeClr val="bg1"/>
        </a:solidFill>
        <a:latin typeface="Garamond" pitchFamily="18" charset="0"/>
        <a:ea typeface="+mn-ea"/>
        <a:cs typeface="+mn-cs"/>
      </a:defRPr>
    </a:lvl4pPr>
    <a:lvl5pPr marL="1828800" algn="ctr" rtl="0" eaLnBrk="0" fontAlgn="base" hangingPunct="0">
      <a:spcBef>
        <a:spcPct val="0"/>
      </a:spcBef>
      <a:spcAft>
        <a:spcPct val="0"/>
      </a:spcAft>
      <a:defRPr kumimoji="1" sz="1000" b="1" kern="1200">
        <a:solidFill>
          <a:schemeClr val="bg1"/>
        </a:solidFill>
        <a:latin typeface="Garamond" pitchFamily="18" charset="0"/>
        <a:ea typeface="+mn-ea"/>
        <a:cs typeface="+mn-cs"/>
      </a:defRPr>
    </a:lvl5pPr>
    <a:lvl6pPr marL="2286000" algn="l" defTabSz="914400" rtl="0" eaLnBrk="1" latinLnBrk="0" hangingPunct="1">
      <a:defRPr kumimoji="1" sz="1000" b="1" kern="1200">
        <a:solidFill>
          <a:schemeClr val="bg1"/>
        </a:solidFill>
        <a:latin typeface="Garamond" pitchFamily="18" charset="0"/>
        <a:ea typeface="+mn-ea"/>
        <a:cs typeface="+mn-cs"/>
      </a:defRPr>
    </a:lvl6pPr>
    <a:lvl7pPr marL="2743200" algn="l" defTabSz="914400" rtl="0" eaLnBrk="1" latinLnBrk="0" hangingPunct="1">
      <a:defRPr kumimoji="1" sz="1000" b="1" kern="1200">
        <a:solidFill>
          <a:schemeClr val="bg1"/>
        </a:solidFill>
        <a:latin typeface="Garamond" pitchFamily="18" charset="0"/>
        <a:ea typeface="+mn-ea"/>
        <a:cs typeface="+mn-cs"/>
      </a:defRPr>
    </a:lvl7pPr>
    <a:lvl8pPr marL="3200400" algn="l" defTabSz="914400" rtl="0" eaLnBrk="1" latinLnBrk="0" hangingPunct="1">
      <a:defRPr kumimoji="1" sz="1000" b="1" kern="1200">
        <a:solidFill>
          <a:schemeClr val="bg1"/>
        </a:solidFill>
        <a:latin typeface="Garamond" pitchFamily="18" charset="0"/>
        <a:ea typeface="+mn-ea"/>
        <a:cs typeface="+mn-cs"/>
      </a:defRPr>
    </a:lvl8pPr>
    <a:lvl9pPr marL="3657600" algn="l" defTabSz="914400" rtl="0" eaLnBrk="1" latinLnBrk="0" hangingPunct="1">
      <a:defRPr kumimoji="1" sz="1000" b="1" kern="1200">
        <a:solidFill>
          <a:schemeClr val="bg1"/>
        </a:solidFill>
        <a:latin typeface="Garamond" pitchFamily="18"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6600FF"/>
    <a:srgbClr val="009999"/>
    <a:srgbClr val="FF3300"/>
    <a:srgbClr val="FF6633"/>
    <a:srgbClr val="F8F8F8"/>
    <a:srgbClr val="FFFF99"/>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9" autoAdjust="0"/>
    <p:restoredTop sz="94645" autoAdjust="0"/>
  </p:normalViewPr>
  <p:slideViewPr>
    <p:cSldViewPr>
      <p:cViewPr varScale="1">
        <p:scale>
          <a:sx n="76" d="100"/>
          <a:sy n="76" d="100"/>
        </p:scale>
        <p:origin x="1098"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a:defRPr kumimoji="0" sz="1200" b="0">
                <a:solidFill>
                  <a:schemeClr val="tx1"/>
                </a:solidFill>
                <a:latin typeface="Times New Roman" pitchFamily="18" charset="0"/>
              </a:defRPr>
            </a:lvl1pPr>
          </a:lstStyle>
          <a:p>
            <a:endParaRPr lang="ru-RU"/>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kumimoji="0" sz="1200" b="0">
                <a:solidFill>
                  <a:schemeClr val="tx1"/>
                </a:solidFill>
                <a:latin typeface="Times New Roman" pitchFamily="18" charset="0"/>
              </a:defRPr>
            </a:lvl1pPr>
          </a:lstStyle>
          <a:p>
            <a:endParaRPr lang="ru-RU"/>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kumimoji="0" sz="1200" b="0">
                <a:solidFill>
                  <a:schemeClr val="tx1"/>
                </a:solidFill>
                <a:latin typeface="Times New Roman" pitchFamily="18" charset="0"/>
              </a:defRPr>
            </a:lvl1pPr>
          </a:lstStyle>
          <a:p>
            <a:endParaRPr lang="ru-RU"/>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kumimoji="0" sz="1200" b="0">
                <a:solidFill>
                  <a:schemeClr val="tx1"/>
                </a:solidFill>
                <a:latin typeface="Times New Roman" pitchFamily="18" charset="0"/>
              </a:defRPr>
            </a:lvl1pPr>
          </a:lstStyle>
          <a:p>
            <a:fld id="{86846249-3C66-4DC6-95C1-12CFA7282559}" type="slidenum">
              <a:rPr lang="ru-RU"/>
              <a:pPr/>
              <a:t>‹#›</a:t>
            </a:fld>
            <a:endParaRPr lang="ru-RU"/>
          </a:p>
        </p:txBody>
      </p:sp>
    </p:spTree>
    <p:extLst>
      <p:ext uri="{BB962C8B-B14F-4D97-AF65-F5344CB8AC3E}">
        <p14:creationId xmlns:p14="http://schemas.microsoft.com/office/powerpoint/2010/main" val="785148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mn-ea"/>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mn-ea"/>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819400"/>
            <a:ext cx="7772400" cy="2057400"/>
          </a:xfrm>
        </p:spPr>
        <p:txBody>
          <a:bodyPr/>
          <a:lstStyle>
            <a:lvl1pPr algn="ctr">
              <a:defRPr sz="4800"/>
            </a:lvl1pPr>
          </a:lstStyle>
          <a:p>
            <a:pPr lvl="0"/>
            <a:r>
              <a:rPr lang="ru-RU" noProof="0" smtClean="0"/>
              <a:t>Образец заголовка</a:t>
            </a:r>
          </a:p>
        </p:txBody>
      </p:sp>
      <p:sp>
        <p:nvSpPr>
          <p:cNvPr id="37891" name="Rectangle 2051"/>
          <p:cNvSpPr>
            <a:spLocks noGrp="1" noChangeArrowheads="1"/>
          </p:cNvSpPr>
          <p:nvPr>
            <p:ph type="subTitle" idx="1"/>
          </p:nvPr>
        </p:nvSpPr>
        <p:spPr>
          <a:xfrm>
            <a:off x="1219200" y="5029200"/>
            <a:ext cx="6400800" cy="914400"/>
          </a:xfrm>
        </p:spPr>
        <p:txBody>
          <a:bodyPr/>
          <a:lstStyle>
            <a:lvl1pPr marL="0" indent="0" algn="ctr">
              <a:buFontTx/>
              <a:buNone/>
              <a:defRPr sz="2400"/>
            </a:lvl1pPr>
          </a:lstStyle>
          <a:p>
            <a:pPr lvl="0"/>
            <a:r>
              <a:rPr lang="ru-RU" noProof="0" smtClean="0"/>
              <a:t>Образец подзаголовка</a:t>
            </a:r>
          </a:p>
        </p:txBody>
      </p:sp>
      <p:sp>
        <p:nvSpPr>
          <p:cNvPr id="37904" name="Rectangle 2064"/>
          <p:cNvSpPr>
            <a:spLocks noGrp="1" noChangeArrowheads="1"/>
          </p:cNvSpPr>
          <p:nvPr>
            <p:ph type="dt" sz="half" idx="2"/>
          </p:nvPr>
        </p:nvSpPr>
        <p:spPr>
          <a:xfrm>
            <a:off x="381000" y="6248400"/>
            <a:ext cx="1905000" cy="381000"/>
          </a:xfrm>
        </p:spPr>
        <p:txBody>
          <a:bodyPr anchor="b"/>
          <a:lstStyle>
            <a:lvl1pPr>
              <a:defRPr kumimoji="0">
                <a:solidFill>
                  <a:srgbClr val="000000"/>
                </a:solidFill>
                <a:latin typeface="+mn-lt"/>
              </a:defRPr>
            </a:lvl1pPr>
          </a:lstStyle>
          <a:p>
            <a:endParaRPr lang="ru-RU"/>
          </a:p>
        </p:txBody>
      </p:sp>
      <p:sp>
        <p:nvSpPr>
          <p:cNvPr id="37905" name="Rectangle 2065"/>
          <p:cNvSpPr>
            <a:spLocks noGrp="1" noChangeArrowheads="1"/>
          </p:cNvSpPr>
          <p:nvPr>
            <p:ph type="ftr" sz="quarter" idx="3"/>
          </p:nvPr>
        </p:nvSpPr>
        <p:spPr>
          <a:xfrm>
            <a:off x="3124200" y="6248400"/>
            <a:ext cx="2895600" cy="381000"/>
          </a:xfrm>
        </p:spPr>
        <p:txBody>
          <a:bodyPr anchor="b"/>
          <a:lstStyle>
            <a:lvl1pPr>
              <a:defRPr kumimoji="0">
                <a:solidFill>
                  <a:srgbClr val="000000"/>
                </a:solidFill>
                <a:latin typeface="+mn-lt"/>
              </a:defRPr>
            </a:lvl1pPr>
          </a:lstStyle>
          <a:p>
            <a:endParaRPr lang="ru-RU"/>
          </a:p>
        </p:txBody>
      </p:sp>
      <p:sp>
        <p:nvSpPr>
          <p:cNvPr id="37906" name="Rectangle 2066"/>
          <p:cNvSpPr>
            <a:spLocks noGrp="1" noChangeArrowheads="1"/>
          </p:cNvSpPr>
          <p:nvPr>
            <p:ph type="sldNum" sz="quarter" idx="4"/>
          </p:nvPr>
        </p:nvSpPr>
        <p:spPr>
          <a:xfrm>
            <a:off x="6858000" y="6248400"/>
            <a:ext cx="1905000" cy="381000"/>
          </a:xfrm>
        </p:spPr>
        <p:txBody>
          <a:bodyPr anchor="b"/>
          <a:lstStyle>
            <a:lvl1pPr>
              <a:defRPr kumimoji="0">
                <a:solidFill>
                  <a:srgbClr val="000000"/>
                </a:solidFill>
                <a:latin typeface="+mn-lt"/>
              </a:defRPr>
            </a:lvl1pPr>
          </a:lstStyle>
          <a:p>
            <a:fld id="{9D1E551F-1552-424C-A4F6-F5E47CBC228C}" type="slidenum">
              <a:rPr lang="ru-RU"/>
              <a:pPr/>
              <a:t>‹#›</a:t>
            </a:fld>
            <a:endParaRPr lang="ru-RU"/>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37890"/>
                                        </p:tgtEl>
                                        <p:attrNameLst>
                                          <p:attrName>style.visibility</p:attrName>
                                        </p:attrNameLst>
                                      </p:cBhvr>
                                      <p:to>
                                        <p:strVal val="visible"/>
                                      </p:to>
                                    </p:set>
                                    <p:animEffect transition="in" filter="dissolve">
                                      <p:cBhvr>
                                        <p:cTn id="7" dur="500"/>
                                        <p:tgtEl>
                                          <p:spTgt spid="37890"/>
                                        </p:tgtEl>
                                      </p:cBhvr>
                                    </p:animEffect>
                                  </p:childTnLst>
                                </p:cTn>
                              </p:par>
                            </p:childTnLst>
                          </p:cTn>
                        </p:par>
                        <p:par>
                          <p:cTn id="8" fill="hold" nodeType="afterGroup">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7891">
                                            <p:txEl>
                                              <p:pRg st="0" end="0"/>
                                            </p:txEl>
                                          </p:spTgt>
                                        </p:tgtEl>
                                        <p:attrNameLst>
                                          <p:attrName>style.visibility</p:attrName>
                                        </p:attrNameLst>
                                      </p:cBhvr>
                                      <p:to>
                                        <p:strVal val="visible"/>
                                      </p:to>
                                    </p:set>
                                    <p:animEffect transition="in" filter="dissolve">
                                      <p:cBhvr>
                                        <p:cTn id="11" dur="500"/>
                                        <p:tgtEl>
                                          <p:spTgt spid="378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advAuto="0">
        <p:tmplLst>
          <p:tmpl lvl="1">
            <p:tnLst>
              <p:par>
                <p:cTn presetID="9" presetClass="entr" presetSubtype="0" fill="hold" nodeType="afterEffect">
                  <p:stCondLst>
                    <p:cond delay="0"/>
                  </p:stCondLst>
                  <p:childTnLst>
                    <p:set>
                      <p:cBhvr>
                        <p:cTn dur="1" fill="hold">
                          <p:stCondLst>
                            <p:cond delay="0"/>
                          </p:stCondLst>
                        </p:cTn>
                        <p:tgtEl>
                          <p:spTgt spid="37891"/>
                        </p:tgtEl>
                        <p:attrNameLst>
                          <p:attrName>style.visibility</p:attrName>
                        </p:attrNameLst>
                      </p:cBhvr>
                      <p:to>
                        <p:strVal val="visible"/>
                      </p:to>
                    </p:set>
                    <p:animEffect transition="in" filter="dissolve">
                      <p:cBhvr>
                        <p:cTn dur="500"/>
                        <p:tgtEl>
                          <p:spTgt spid="37891"/>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6197550A-1F34-4CAE-8E65-45F20C70088D}" type="slidenum">
              <a:rPr lang="ru-RU"/>
              <a:pPr/>
              <a:t>‹#›</a:t>
            </a:fld>
            <a:endParaRPr lang="ru-RU"/>
          </a:p>
        </p:txBody>
      </p:sp>
    </p:spTree>
    <p:extLst>
      <p:ext uri="{BB962C8B-B14F-4D97-AF65-F5344CB8AC3E}">
        <p14:creationId xmlns:p14="http://schemas.microsoft.com/office/powerpoint/2010/main" val="10185489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5867400"/>
          </a:xfrm>
        </p:spPr>
        <p:txBody>
          <a:bodyPr vert="eaVert"/>
          <a:lstStyle/>
          <a:p>
            <a:r>
              <a:rPr lang="ru-RU" smtClean="0"/>
              <a:t>Образец заголовка</a:t>
            </a:r>
            <a:endParaRPr lang="en-US"/>
          </a:p>
        </p:txBody>
      </p:sp>
      <p:sp>
        <p:nvSpPr>
          <p:cNvPr id="3" name="Vertical Text Placeholder 2"/>
          <p:cNvSpPr>
            <a:spLocks noGrp="1"/>
          </p:cNvSpPr>
          <p:nvPr>
            <p:ph type="body" orient="vert" idx="1"/>
          </p:nvPr>
        </p:nvSpPr>
        <p:spPr>
          <a:xfrm>
            <a:off x="1143000" y="76200"/>
            <a:ext cx="4933950" cy="5867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E8D87E89-1A3F-492C-ADE6-95CDF1264C02}" type="slidenum">
              <a:rPr lang="ru-RU"/>
              <a:pPr/>
              <a:t>‹#›</a:t>
            </a:fld>
            <a:endParaRPr lang="ru-RU"/>
          </a:p>
        </p:txBody>
      </p:sp>
    </p:spTree>
    <p:extLst>
      <p:ext uri="{BB962C8B-B14F-4D97-AF65-F5344CB8AC3E}">
        <p14:creationId xmlns:p14="http://schemas.microsoft.com/office/powerpoint/2010/main" val="18329295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reserve="1">
  <p:cSld name="Заголовок и текст над объектом">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ru-RU" smtClean="0"/>
              <a:t>Образец заголовка</a:t>
            </a:r>
            <a:endParaRPr lang="en-US"/>
          </a:p>
        </p:txBody>
      </p:sp>
      <p:sp>
        <p:nvSpPr>
          <p:cNvPr id="3" name="Text Placeholder 2"/>
          <p:cNvSpPr>
            <a:spLocks noGrp="1"/>
          </p:cNvSpPr>
          <p:nvPr>
            <p:ph type="body" sz="half" idx="1"/>
          </p:nvPr>
        </p:nvSpPr>
        <p:spPr>
          <a:xfrm>
            <a:off x="1143000" y="1219200"/>
            <a:ext cx="6781800" cy="2286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1143000" y="3657600"/>
            <a:ext cx="6781800" cy="2286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ru-RU"/>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ru-RU"/>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B592C9CE-3302-4080-87E3-7B0718F34386}" type="slidenum">
              <a:rPr lang="ru-RU"/>
              <a:pPr/>
              <a:t>‹#›</a:t>
            </a:fld>
            <a:endParaRPr lang="ru-RU"/>
          </a:p>
        </p:txBody>
      </p:sp>
    </p:spTree>
    <p:extLst>
      <p:ext uri="{BB962C8B-B14F-4D97-AF65-F5344CB8AC3E}">
        <p14:creationId xmlns:p14="http://schemas.microsoft.com/office/powerpoint/2010/main" val="38563676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AD17E219-9310-414E-AB52-CCFE7DAE1581}" type="slidenum">
              <a:rPr lang="ru-RU"/>
              <a:pPr/>
              <a:t>‹#›</a:t>
            </a:fld>
            <a:endParaRPr lang="ru-RU"/>
          </a:p>
        </p:txBody>
      </p:sp>
    </p:spTree>
    <p:extLst>
      <p:ext uri="{BB962C8B-B14F-4D97-AF65-F5344CB8AC3E}">
        <p14:creationId xmlns:p14="http://schemas.microsoft.com/office/powerpoint/2010/main" val="1322222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endParaRPr lang="ru-RU"/>
          </a:p>
        </p:txBody>
      </p:sp>
      <p:sp>
        <p:nvSpPr>
          <p:cNvPr id="5" name="Footer Placeholder 4"/>
          <p:cNvSpPr>
            <a:spLocks noGrp="1"/>
          </p:cNvSpPr>
          <p:nvPr>
            <p:ph type="ftr" sz="quarter" idx="11"/>
          </p:nvPr>
        </p:nvSpPr>
        <p:spPr/>
        <p:txBody>
          <a:bodyPr/>
          <a:lstStyle>
            <a:lvl1pPr>
              <a:defRPr/>
            </a:lvl1pPr>
          </a:lstStyle>
          <a:p>
            <a:endParaRPr lang="ru-RU"/>
          </a:p>
        </p:txBody>
      </p:sp>
      <p:sp>
        <p:nvSpPr>
          <p:cNvPr id="6" name="Slide Number Placeholder 5"/>
          <p:cNvSpPr>
            <a:spLocks noGrp="1"/>
          </p:cNvSpPr>
          <p:nvPr>
            <p:ph type="sldNum" sz="quarter" idx="12"/>
          </p:nvPr>
        </p:nvSpPr>
        <p:spPr/>
        <p:txBody>
          <a:bodyPr/>
          <a:lstStyle>
            <a:lvl1pPr>
              <a:defRPr/>
            </a:lvl1pPr>
          </a:lstStyle>
          <a:p>
            <a:fld id="{F66E45B0-5A7B-429C-8836-540952E4194E}" type="slidenum">
              <a:rPr lang="ru-RU"/>
              <a:pPr/>
              <a:t>‹#›</a:t>
            </a:fld>
            <a:endParaRPr lang="ru-RU"/>
          </a:p>
        </p:txBody>
      </p:sp>
    </p:spTree>
    <p:extLst>
      <p:ext uri="{BB962C8B-B14F-4D97-AF65-F5344CB8AC3E}">
        <p14:creationId xmlns:p14="http://schemas.microsoft.com/office/powerpoint/2010/main" val="40181890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sz="half" idx="1"/>
          </p:nvPr>
        </p:nvSpPr>
        <p:spPr>
          <a:xfrm>
            <a:off x="11430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Content Placeholder 3"/>
          <p:cNvSpPr>
            <a:spLocks noGrp="1"/>
          </p:cNvSpPr>
          <p:nvPr>
            <p:ph sz="half" idx="2"/>
          </p:nvPr>
        </p:nvSpPr>
        <p:spPr>
          <a:xfrm>
            <a:off x="4610100" y="12192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59C942A3-9FCA-4BCD-ABF0-BC479A7DC80F}" type="slidenum">
              <a:rPr lang="ru-RU"/>
              <a:pPr/>
              <a:t>‹#›</a:t>
            </a:fld>
            <a:endParaRPr lang="ru-RU"/>
          </a:p>
        </p:txBody>
      </p:sp>
    </p:spTree>
    <p:extLst>
      <p:ext uri="{BB962C8B-B14F-4D97-AF65-F5344CB8AC3E}">
        <p14:creationId xmlns:p14="http://schemas.microsoft.com/office/powerpoint/2010/main" val="39236952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Date Placeholder 6"/>
          <p:cNvSpPr>
            <a:spLocks noGrp="1"/>
          </p:cNvSpPr>
          <p:nvPr>
            <p:ph type="dt" sz="half" idx="10"/>
          </p:nvPr>
        </p:nvSpPr>
        <p:spPr/>
        <p:txBody>
          <a:bodyPr/>
          <a:lstStyle>
            <a:lvl1pPr>
              <a:defRPr/>
            </a:lvl1pPr>
          </a:lstStyle>
          <a:p>
            <a:endParaRPr lang="ru-RU"/>
          </a:p>
        </p:txBody>
      </p:sp>
      <p:sp>
        <p:nvSpPr>
          <p:cNvPr id="8" name="Footer Placeholder 7"/>
          <p:cNvSpPr>
            <a:spLocks noGrp="1"/>
          </p:cNvSpPr>
          <p:nvPr>
            <p:ph type="ftr" sz="quarter" idx="11"/>
          </p:nvPr>
        </p:nvSpPr>
        <p:spPr/>
        <p:txBody>
          <a:bodyPr/>
          <a:lstStyle>
            <a:lvl1pPr>
              <a:defRPr/>
            </a:lvl1pPr>
          </a:lstStyle>
          <a:p>
            <a:endParaRPr lang="ru-RU"/>
          </a:p>
        </p:txBody>
      </p:sp>
      <p:sp>
        <p:nvSpPr>
          <p:cNvPr id="9" name="Slide Number Placeholder 8"/>
          <p:cNvSpPr>
            <a:spLocks noGrp="1"/>
          </p:cNvSpPr>
          <p:nvPr>
            <p:ph type="sldNum" sz="quarter" idx="12"/>
          </p:nvPr>
        </p:nvSpPr>
        <p:spPr/>
        <p:txBody>
          <a:bodyPr/>
          <a:lstStyle>
            <a:lvl1pPr>
              <a:defRPr/>
            </a:lvl1pPr>
          </a:lstStyle>
          <a:p>
            <a:fld id="{1683A79D-F330-41B0-927F-C81A0241885D}" type="slidenum">
              <a:rPr lang="ru-RU"/>
              <a:pPr/>
              <a:t>‹#›</a:t>
            </a:fld>
            <a:endParaRPr lang="ru-RU"/>
          </a:p>
        </p:txBody>
      </p:sp>
    </p:spTree>
    <p:extLst>
      <p:ext uri="{BB962C8B-B14F-4D97-AF65-F5344CB8AC3E}">
        <p14:creationId xmlns:p14="http://schemas.microsoft.com/office/powerpoint/2010/main" val="2218674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lvl1pPr>
              <a:defRPr/>
            </a:lvl1pPr>
          </a:lstStyle>
          <a:p>
            <a:endParaRPr lang="ru-RU"/>
          </a:p>
        </p:txBody>
      </p:sp>
      <p:sp>
        <p:nvSpPr>
          <p:cNvPr id="4" name="Footer Placeholder 3"/>
          <p:cNvSpPr>
            <a:spLocks noGrp="1"/>
          </p:cNvSpPr>
          <p:nvPr>
            <p:ph type="ftr" sz="quarter" idx="11"/>
          </p:nvPr>
        </p:nvSpPr>
        <p:spPr/>
        <p:txBody>
          <a:bodyPr/>
          <a:lstStyle>
            <a:lvl1pPr>
              <a:defRPr/>
            </a:lvl1pPr>
          </a:lstStyle>
          <a:p>
            <a:endParaRPr lang="ru-RU"/>
          </a:p>
        </p:txBody>
      </p:sp>
      <p:sp>
        <p:nvSpPr>
          <p:cNvPr id="5" name="Slide Number Placeholder 4"/>
          <p:cNvSpPr>
            <a:spLocks noGrp="1"/>
          </p:cNvSpPr>
          <p:nvPr>
            <p:ph type="sldNum" sz="quarter" idx="12"/>
          </p:nvPr>
        </p:nvSpPr>
        <p:spPr/>
        <p:txBody>
          <a:bodyPr/>
          <a:lstStyle>
            <a:lvl1pPr>
              <a:defRPr/>
            </a:lvl1pPr>
          </a:lstStyle>
          <a:p>
            <a:fld id="{A7E5C46B-4DAF-4609-8D74-23654FC9CEDA}" type="slidenum">
              <a:rPr lang="ru-RU"/>
              <a:pPr/>
              <a:t>‹#›</a:t>
            </a:fld>
            <a:endParaRPr lang="ru-RU"/>
          </a:p>
        </p:txBody>
      </p:sp>
    </p:spTree>
    <p:extLst>
      <p:ext uri="{BB962C8B-B14F-4D97-AF65-F5344CB8AC3E}">
        <p14:creationId xmlns:p14="http://schemas.microsoft.com/office/powerpoint/2010/main" val="19638595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ru-RU"/>
          </a:p>
        </p:txBody>
      </p:sp>
      <p:sp>
        <p:nvSpPr>
          <p:cNvPr id="3" name="Footer Placeholder 2"/>
          <p:cNvSpPr>
            <a:spLocks noGrp="1"/>
          </p:cNvSpPr>
          <p:nvPr>
            <p:ph type="ftr" sz="quarter" idx="11"/>
          </p:nvPr>
        </p:nvSpPr>
        <p:spPr/>
        <p:txBody>
          <a:bodyPr/>
          <a:lstStyle>
            <a:lvl1pPr>
              <a:defRPr/>
            </a:lvl1pPr>
          </a:lstStyle>
          <a:p>
            <a:endParaRPr lang="ru-RU"/>
          </a:p>
        </p:txBody>
      </p:sp>
      <p:sp>
        <p:nvSpPr>
          <p:cNvPr id="4" name="Slide Number Placeholder 3"/>
          <p:cNvSpPr>
            <a:spLocks noGrp="1"/>
          </p:cNvSpPr>
          <p:nvPr>
            <p:ph type="sldNum" sz="quarter" idx="12"/>
          </p:nvPr>
        </p:nvSpPr>
        <p:spPr/>
        <p:txBody>
          <a:bodyPr/>
          <a:lstStyle>
            <a:lvl1pPr>
              <a:defRPr/>
            </a:lvl1pPr>
          </a:lstStyle>
          <a:p>
            <a:fld id="{0CB4924C-105A-4D6F-974B-FB843FC69E95}" type="slidenum">
              <a:rPr lang="ru-RU"/>
              <a:pPr/>
              <a:t>‹#›</a:t>
            </a:fld>
            <a:endParaRPr lang="ru-RU"/>
          </a:p>
        </p:txBody>
      </p:sp>
    </p:spTree>
    <p:extLst>
      <p:ext uri="{BB962C8B-B14F-4D97-AF65-F5344CB8AC3E}">
        <p14:creationId xmlns:p14="http://schemas.microsoft.com/office/powerpoint/2010/main" val="39782497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C6062DEF-0B84-43A5-B0D8-CAFBCDC410D5}" type="slidenum">
              <a:rPr lang="ru-RU"/>
              <a:pPr/>
              <a:t>‹#›</a:t>
            </a:fld>
            <a:endParaRPr lang="ru-RU"/>
          </a:p>
        </p:txBody>
      </p:sp>
    </p:spTree>
    <p:extLst>
      <p:ext uri="{BB962C8B-B14F-4D97-AF65-F5344CB8AC3E}">
        <p14:creationId xmlns:p14="http://schemas.microsoft.com/office/powerpoint/2010/main" val="10323064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lvl1pPr>
              <a:defRPr/>
            </a:lvl1pPr>
          </a:lstStyle>
          <a:p>
            <a:endParaRPr lang="ru-RU"/>
          </a:p>
        </p:txBody>
      </p:sp>
      <p:sp>
        <p:nvSpPr>
          <p:cNvPr id="6" name="Footer Placeholder 5"/>
          <p:cNvSpPr>
            <a:spLocks noGrp="1"/>
          </p:cNvSpPr>
          <p:nvPr>
            <p:ph type="ftr" sz="quarter" idx="11"/>
          </p:nvPr>
        </p:nvSpPr>
        <p:spPr/>
        <p:txBody>
          <a:bodyPr/>
          <a:lstStyle>
            <a:lvl1pPr>
              <a:defRPr/>
            </a:lvl1pPr>
          </a:lstStyle>
          <a:p>
            <a:endParaRPr lang="ru-RU"/>
          </a:p>
        </p:txBody>
      </p:sp>
      <p:sp>
        <p:nvSpPr>
          <p:cNvPr id="7" name="Slide Number Placeholder 6"/>
          <p:cNvSpPr>
            <a:spLocks noGrp="1"/>
          </p:cNvSpPr>
          <p:nvPr>
            <p:ph type="sldNum" sz="quarter" idx="12"/>
          </p:nvPr>
        </p:nvSpPr>
        <p:spPr/>
        <p:txBody>
          <a:bodyPr/>
          <a:lstStyle>
            <a:lvl1pPr>
              <a:defRPr/>
            </a:lvl1pPr>
          </a:lstStyle>
          <a:p>
            <a:fld id="{49BC804E-BF45-4554-959F-4E5657A59C56}" type="slidenum">
              <a:rPr lang="ru-RU"/>
              <a:pPr/>
              <a:t>‹#›</a:t>
            </a:fld>
            <a:endParaRPr lang="ru-RU"/>
          </a:p>
        </p:txBody>
      </p:sp>
    </p:spTree>
    <p:extLst>
      <p:ext uri="{BB962C8B-B14F-4D97-AF65-F5344CB8AC3E}">
        <p14:creationId xmlns:p14="http://schemas.microsoft.com/office/powerpoint/2010/main" val="4228285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36866" name="Rectangle 1026"/>
          <p:cNvSpPr>
            <a:spLocks noGrp="1" noChangeArrowheads="1"/>
          </p:cNvSpPr>
          <p:nvPr>
            <p:ph type="title"/>
          </p:nvPr>
        </p:nvSpPr>
        <p:spPr bwMode="auto">
          <a:xfrm>
            <a:off x="1143000" y="76200"/>
            <a:ext cx="67818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ru-RU" smtClean="0"/>
              <a:t>Образец заголовка</a:t>
            </a:r>
          </a:p>
        </p:txBody>
      </p:sp>
      <p:sp>
        <p:nvSpPr>
          <p:cNvPr id="36867" name="Rectangle 1027"/>
          <p:cNvSpPr>
            <a:spLocks noGrp="1" noChangeArrowheads="1"/>
          </p:cNvSpPr>
          <p:nvPr>
            <p:ph type="body" idx="1"/>
          </p:nvPr>
        </p:nvSpPr>
        <p:spPr bwMode="auto">
          <a:xfrm>
            <a:off x="1143000" y="1219200"/>
            <a:ext cx="67818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36886" name="Rectangle 1046"/>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b="0">
                <a:solidFill>
                  <a:schemeClr val="tx1"/>
                </a:solidFill>
                <a:latin typeface="Times New Roman" pitchFamily="18" charset="0"/>
              </a:defRPr>
            </a:lvl1pPr>
          </a:lstStyle>
          <a:p>
            <a:endParaRPr lang="ru-RU"/>
          </a:p>
        </p:txBody>
      </p:sp>
      <p:sp>
        <p:nvSpPr>
          <p:cNvPr id="36887" name="Rectangle 1047"/>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b="0">
                <a:solidFill>
                  <a:schemeClr val="tx1"/>
                </a:solidFill>
                <a:latin typeface="Times New Roman" pitchFamily="18" charset="0"/>
              </a:defRPr>
            </a:lvl1pPr>
          </a:lstStyle>
          <a:p>
            <a:endParaRPr lang="ru-RU"/>
          </a:p>
        </p:txBody>
      </p:sp>
      <p:sp>
        <p:nvSpPr>
          <p:cNvPr id="36888" name="Rectangle 1048"/>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b="0">
                <a:solidFill>
                  <a:schemeClr val="tx1"/>
                </a:solidFill>
                <a:latin typeface="Times New Roman" pitchFamily="18" charset="0"/>
              </a:defRPr>
            </a:lvl1pPr>
          </a:lstStyle>
          <a:p>
            <a:fld id="{A3B806EF-0628-4AB4-8A1F-0C3C67D65F50}" type="slidenum">
              <a:rPr lang="ru-RU"/>
              <a:pPr/>
              <a:t>‹#›</a:t>
            </a:fld>
            <a:endParaRPr lang="ru-RU"/>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Lst>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548680"/>
            <a:ext cx="8485289" cy="5706576"/>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116632"/>
            <a:ext cx="8784976" cy="6741368"/>
          </a:xfrm>
        </p:spPr>
        <p:txBody>
          <a:bodyPr/>
          <a:lstStyle/>
          <a:p>
            <a:pPr marL="0" indent="0">
              <a:buNone/>
            </a:pPr>
            <a:r>
              <a:rPr lang="ro-RO" sz="2200" b="1" dirty="0" smtClean="0">
                <a:latin typeface="Times New Roman" panose="02020603050405020304" pitchFamily="18" charset="0"/>
                <a:cs typeface="Times New Roman" panose="02020603050405020304" pitchFamily="18" charset="0"/>
              </a:rPr>
              <a:t>Ce așteptați de la un program de formare continuă?</a:t>
            </a:r>
          </a:p>
          <a:p>
            <a:pPr marL="0" indent="0">
              <a:buNone/>
            </a:pPr>
            <a:r>
              <a:rPr lang="ro-RO" sz="2200" dirty="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   Majoritatea au răspuns</a:t>
            </a:r>
            <a:r>
              <a:rPr lang="en-US" sz="2200" dirty="0" smtClean="0">
                <a:latin typeface="Times New Roman" panose="02020603050405020304" pitchFamily="18" charset="0"/>
                <a:cs typeface="Times New Roman" panose="02020603050405020304" pitchFamily="18" charset="0"/>
              </a:rPr>
              <a:t>: </a:t>
            </a:r>
            <a:endParaRPr lang="ro-RO" sz="22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en-US" sz="2200" dirty="0" err="1" smtClean="0">
                <a:latin typeface="Times New Roman" panose="02020603050405020304" pitchFamily="18" charset="0"/>
                <a:cs typeface="Times New Roman" panose="02020603050405020304" pitchFamily="18" charset="0"/>
              </a:rPr>
              <a:t>noi</a:t>
            </a:r>
            <a:r>
              <a:rPr lang="en-US" sz="2200" dirty="0" smtClean="0">
                <a:latin typeface="Times New Roman" panose="02020603050405020304" pitchFamily="18" charset="0"/>
                <a:cs typeface="Times New Roman" panose="02020603050405020304" pitchFamily="18" charset="0"/>
              </a:rPr>
              <a:t> </a:t>
            </a:r>
            <a:r>
              <a:rPr lang="en-US" sz="2200" dirty="0" err="1" smtClean="0">
                <a:latin typeface="Times New Roman" panose="02020603050405020304" pitchFamily="18" charset="0"/>
                <a:cs typeface="Times New Roman" panose="02020603050405020304" pitchFamily="18" charset="0"/>
              </a:rPr>
              <a:t>modalit</a:t>
            </a:r>
            <a:r>
              <a:rPr lang="ro-RO" sz="2200" dirty="0" smtClean="0">
                <a:latin typeface="Times New Roman" panose="02020603050405020304" pitchFamily="18" charset="0"/>
                <a:cs typeface="Times New Roman" panose="02020603050405020304" pitchFamily="18" charset="0"/>
              </a:rPr>
              <a:t>ăți practice de exercitare a profesiei – </a:t>
            </a:r>
            <a:r>
              <a:rPr lang="ro-RO" sz="2200" b="1" dirty="0" smtClean="0">
                <a:latin typeface="Times New Roman" panose="02020603050405020304" pitchFamily="18" charset="0"/>
                <a:cs typeface="Times New Roman" panose="02020603050405020304" pitchFamily="18" charset="0"/>
              </a:rPr>
              <a:t>302</a:t>
            </a:r>
          </a:p>
          <a:p>
            <a:pPr>
              <a:buFont typeface="Wingdings" panose="05000000000000000000" pitchFamily="2" charset="2"/>
              <a:buChar char="q"/>
            </a:pPr>
            <a:r>
              <a:rPr lang="ro-RO" sz="2200" dirty="0">
                <a:latin typeface="Times New Roman" panose="02020603050405020304" pitchFamily="18" charset="0"/>
                <a:cs typeface="Times New Roman" panose="02020603050405020304" pitchFamily="18" charset="0"/>
              </a:rPr>
              <a:t>c</a:t>
            </a:r>
            <a:r>
              <a:rPr lang="ro-RO" sz="2200" dirty="0" smtClean="0">
                <a:latin typeface="Times New Roman" panose="02020603050405020304" pitchFamily="18" charset="0"/>
                <a:cs typeface="Times New Roman" panose="02020603050405020304" pitchFamily="18" charset="0"/>
              </a:rPr>
              <a:t>ertificate, diplome </a:t>
            </a:r>
            <a:r>
              <a:rPr lang="ro-RO" sz="2200" b="1" dirty="0" smtClean="0">
                <a:latin typeface="Times New Roman" panose="02020603050405020304" pitchFamily="18" charset="0"/>
                <a:cs typeface="Times New Roman" panose="02020603050405020304" pitchFamily="18" charset="0"/>
              </a:rPr>
              <a:t>– 90</a:t>
            </a:r>
          </a:p>
          <a:p>
            <a:pPr>
              <a:buFont typeface="Wingdings" panose="05000000000000000000" pitchFamily="2" charset="2"/>
              <a:buChar char="q"/>
            </a:pPr>
            <a:r>
              <a:rPr lang="ro-RO" sz="2200" dirty="0">
                <a:latin typeface="Times New Roman" panose="02020603050405020304" pitchFamily="18" charset="0"/>
                <a:cs typeface="Times New Roman" panose="02020603050405020304" pitchFamily="18" charset="0"/>
              </a:rPr>
              <a:t>s</a:t>
            </a:r>
            <a:r>
              <a:rPr lang="ro-RO" sz="2200" dirty="0" smtClean="0">
                <a:latin typeface="Times New Roman" panose="02020603050405020304" pitchFamily="18" charset="0"/>
                <a:cs typeface="Times New Roman" panose="02020603050405020304" pitchFamily="18" charset="0"/>
              </a:rPr>
              <a:t>chimb de experiență</a:t>
            </a:r>
            <a:r>
              <a:rPr lang="ro-RO" sz="2200" b="1" dirty="0" smtClean="0">
                <a:latin typeface="Times New Roman" panose="02020603050405020304" pitchFamily="18" charset="0"/>
                <a:cs typeface="Times New Roman" panose="02020603050405020304" pitchFamily="18" charset="0"/>
              </a:rPr>
              <a:t> - 43 </a:t>
            </a:r>
          </a:p>
          <a:p>
            <a:pPr marL="0" indent="0">
              <a:buNone/>
            </a:pPr>
            <a:r>
              <a:rPr lang="ro-RO" sz="2200" b="1" dirty="0" smtClean="0">
                <a:latin typeface="Times New Roman" panose="02020603050405020304" pitchFamily="18" charset="0"/>
                <a:cs typeface="Times New Roman" panose="02020603050405020304" pitchFamily="18" charset="0"/>
              </a:rPr>
              <a:t>Ce modalități de formare vi se par mai adecvate?</a:t>
            </a:r>
          </a:p>
          <a:p>
            <a:pPr marL="457200" indent="-457200">
              <a:buFont typeface="+mj-lt"/>
              <a:buAutoNum type="arabicPeriod"/>
            </a:pPr>
            <a:r>
              <a:rPr lang="ro-RO" sz="2200" dirty="0" smtClean="0">
                <a:latin typeface="Times New Roman" panose="02020603050405020304" pitchFamily="18" charset="0"/>
                <a:cs typeface="Times New Roman" panose="02020603050405020304" pitchFamily="18" charset="0"/>
              </a:rPr>
              <a:t>Formare la bibliotecă, prin formatori din centre biblioteconomice - </a:t>
            </a:r>
            <a:r>
              <a:rPr lang="ro-RO" sz="2200" b="1" dirty="0" smtClean="0">
                <a:latin typeface="Times New Roman" panose="02020603050405020304" pitchFamily="18" charset="0"/>
                <a:cs typeface="Times New Roman" panose="02020603050405020304" pitchFamily="18" charset="0"/>
              </a:rPr>
              <a:t>25%</a:t>
            </a:r>
          </a:p>
          <a:p>
            <a:pPr marL="457200" indent="-457200">
              <a:buFont typeface="+mj-lt"/>
              <a:buAutoNum type="arabicPeriod"/>
            </a:pPr>
            <a:r>
              <a:rPr lang="ro-RO" sz="2200" dirty="0" smtClean="0">
                <a:latin typeface="Times New Roman" panose="02020603050405020304" pitchFamily="18" charset="0"/>
                <a:cs typeface="Times New Roman" panose="02020603050405020304" pitchFamily="18" charset="0"/>
              </a:rPr>
              <a:t>Formarea la locul de muncă prin formatori, din afara bibliotecii, dar în cadrul rețelei de biblioteci – </a:t>
            </a:r>
            <a:r>
              <a:rPr lang="ro-RO" sz="2200" b="1" dirty="0" smtClean="0">
                <a:latin typeface="Times New Roman" panose="02020603050405020304" pitchFamily="18" charset="0"/>
                <a:cs typeface="Times New Roman" panose="02020603050405020304" pitchFamily="18" charset="0"/>
              </a:rPr>
              <a:t>23%</a:t>
            </a:r>
          </a:p>
          <a:p>
            <a:pPr marL="457200" indent="-457200">
              <a:buFont typeface="+mj-lt"/>
              <a:buAutoNum type="arabicPeriod"/>
            </a:pPr>
            <a:r>
              <a:rPr lang="ro-RO" sz="2200" dirty="0" smtClean="0">
                <a:latin typeface="Times New Roman" panose="02020603050405020304" pitchFamily="18" charset="0"/>
                <a:cs typeface="Times New Roman" panose="02020603050405020304" pitchFamily="18" charset="0"/>
              </a:rPr>
              <a:t>Formarea la </a:t>
            </a:r>
            <a:r>
              <a:rPr lang="ro-RO" sz="2200" dirty="0" smtClean="0">
                <a:latin typeface="Times New Roman" panose="02020603050405020304" pitchFamily="18" charset="0"/>
                <a:cs typeface="Times New Roman" panose="02020603050405020304" pitchFamily="18" charset="0"/>
              </a:rPr>
              <a:t>locul</a:t>
            </a:r>
            <a:r>
              <a:rPr lang="en-US" sz="2200" dirty="0" smtClean="0">
                <a:latin typeface="Times New Roman" panose="02020603050405020304" pitchFamily="18" charset="0"/>
                <a:cs typeface="Times New Roman" panose="02020603050405020304" pitchFamily="18" charset="0"/>
              </a:rPr>
              <a:t> </a:t>
            </a:r>
            <a:r>
              <a:rPr lang="ro-RO" sz="2200" dirty="0" smtClean="0">
                <a:latin typeface="Times New Roman" panose="02020603050405020304" pitchFamily="18" charset="0"/>
                <a:cs typeface="Times New Roman" panose="02020603050405020304" pitchFamily="18" charset="0"/>
              </a:rPr>
              <a:t>de </a:t>
            </a:r>
            <a:r>
              <a:rPr lang="ro-RO" sz="2200" dirty="0" smtClean="0">
                <a:latin typeface="Times New Roman" panose="02020603050405020304" pitchFamily="18" charset="0"/>
                <a:cs typeface="Times New Roman" panose="02020603050405020304" pitchFamily="18" charset="0"/>
              </a:rPr>
              <a:t>muncă, prin formatori din cadrul bibliotecii – </a:t>
            </a:r>
            <a:r>
              <a:rPr lang="ro-RO" sz="2200" b="1" dirty="0" smtClean="0">
                <a:latin typeface="Times New Roman" panose="02020603050405020304" pitchFamily="18" charset="0"/>
                <a:cs typeface="Times New Roman" panose="02020603050405020304" pitchFamily="18" charset="0"/>
              </a:rPr>
              <a:t>16,3%.</a:t>
            </a:r>
          </a:p>
          <a:p>
            <a:pPr marL="0" indent="0">
              <a:buNone/>
            </a:pPr>
            <a:r>
              <a:rPr lang="ro-RO" sz="2200" b="1" dirty="0" smtClean="0">
                <a:latin typeface="Times New Roman" panose="02020603050405020304" pitchFamily="18" charset="0"/>
                <a:cs typeface="Times New Roman" panose="02020603050405020304" pitchFamily="18" charset="0"/>
              </a:rPr>
              <a:t>Care sînt pentru dvs. cele mai importante criterii în alegerea unui modul/curs de formare?</a:t>
            </a:r>
          </a:p>
          <a:p>
            <a:pPr>
              <a:buFont typeface="Wingdings" panose="05000000000000000000" pitchFamily="2" charset="2"/>
              <a:buChar char="Ø"/>
            </a:pPr>
            <a:r>
              <a:rPr lang="ro-RO" sz="2200" dirty="0" smtClean="0">
                <a:latin typeface="Times New Roman" panose="02020603050405020304" pitchFamily="18" charset="0"/>
                <a:cs typeface="Times New Roman" panose="02020603050405020304" pitchFamily="18" charset="0"/>
              </a:rPr>
              <a:t>Tematica – </a:t>
            </a:r>
            <a:r>
              <a:rPr lang="ro-RO" sz="2200" b="1" dirty="0" smtClean="0">
                <a:latin typeface="Times New Roman" panose="02020603050405020304" pitchFamily="18" charset="0"/>
                <a:cs typeface="Times New Roman" panose="02020603050405020304" pitchFamily="18" charset="0"/>
              </a:rPr>
              <a:t>362</a:t>
            </a:r>
            <a:r>
              <a:rPr lang="ro-RO" sz="2200" dirty="0" smtClean="0">
                <a:latin typeface="Times New Roman" panose="02020603050405020304" pitchFamily="18" charset="0"/>
                <a:cs typeface="Times New Roman" panose="02020603050405020304" pitchFamily="18" charset="0"/>
              </a:rPr>
              <a:t> persoane                      </a:t>
            </a:r>
          </a:p>
          <a:p>
            <a:pPr>
              <a:buFont typeface="Wingdings" panose="05000000000000000000" pitchFamily="2" charset="2"/>
              <a:buChar char="Ø"/>
            </a:pPr>
            <a:r>
              <a:rPr lang="ro-RO" sz="2200" dirty="0" smtClean="0">
                <a:latin typeface="Times New Roman" panose="02020603050405020304" pitchFamily="18" charset="0"/>
                <a:cs typeface="Times New Roman" panose="02020603050405020304" pitchFamily="18" charset="0"/>
              </a:rPr>
              <a:t>Metodologiile de formare – </a:t>
            </a:r>
            <a:r>
              <a:rPr lang="ro-RO" sz="2200" b="1" dirty="0" smtClean="0">
                <a:latin typeface="Times New Roman" panose="02020603050405020304" pitchFamily="18" charset="0"/>
                <a:cs typeface="Times New Roman" panose="02020603050405020304" pitchFamily="18" charset="0"/>
              </a:rPr>
              <a:t>209 </a:t>
            </a:r>
          </a:p>
          <a:p>
            <a:pPr>
              <a:buFont typeface="Wingdings" panose="05000000000000000000" pitchFamily="2" charset="2"/>
              <a:buChar char="Ø"/>
            </a:pPr>
            <a:r>
              <a:rPr lang="ro-RO" sz="2200" dirty="0" smtClean="0">
                <a:latin typeface="Times New Roman" panose="02020603050405020304" pitchFamily="18" charset="0"/>
                <a:cs typeface="Times New Roman" panose="02020603050405020304" pitchFamily="18" charset="0"/>
              </a:rPr>
              <a:t>Formatorii – </a:t>
            </a:r>
            <a:r>
              <a:rPr lang="ro-RO" sz="2200" b="1" dirty="0" smtClean="0">
                <a:latin typeface="Times New Roman" panose="02020603050405020304" pitchFamily="18" charset="0"/>
                <a:cs typeface="Times New Roman" panose="02020603050405020304" pitchFamily="18" charset="0"/>
              </a:rPr>
              <a:t>261</a:t>
            </a:r>
          </a:p>
          <a:p>
            <a:pPr>
              <a:buFont typeface="Wingdings" panose="05000000000000000000" pitchFamily="2" charset="2"/>
              <a:buChar char="Ø"/>
            </a:pPr>
            <a:r>
              <a:rPr lang="ro-RO" sz="2200" dirty="0" smtClean="0">
                <a:latin typeface="Times New Roman" panose="02020603050405020304" pitchFamily="18" charset="0"/>
                <a:cs typeface="Times New Roman" panose="02020603050405020304" pitchFamily="18" charset="0"/>
              </a:rPr>
              <a:t>Costurile  -</a:t>
            </a:r>
            <a:r>
              <a:rPr lang="ro-RO" sz="2200" b="1" dirty="0" smtClean="0">
                <a:latin typeface="Times New Roman" panose="02020603050405020304" pitchFamily="18" charset="0"/>
                <a:cs typeface="Times New Roman" panose="02020603050405020304" pitchFamily="18" charset="0"/>
              </a:rPr>
              <a:t>143</a:t>
            </a:r>
            <a:endParaRPr lang="ro-RO"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52047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188640"/>
            <a:ext cx="8856984" cy="1296144"/>
          </a:xfrm>
        </p:spPr>
        <p:txBody>
          <a:bodyPr/>
          <a:lstStyle/>
          <a:p>
            <a:r>
              <a:rPr lang="ro-RO" sz="2400" b="1" dirty="0" smtClean="0">
                <a:latin typeface="Times New Roman" panose="02020603050405020304" pitchFamily="18" charset="0"/>
                <a:cs typeface="Times New Roman" panose="02020603050405020304" pitchFamily="18" charset="0"/>
              </a:rPr>
              <a:t/>
            </a:r>
            <a:br>
              <a:rPr lang="ro-RO" sz="2400" b="1" dirty="0" smtClean="0">
                <a:latin typeface="Times New Roman" panose="02020603050405020304" pitchFamily="18" charset="0"/>
                <a:cs typeface="Times New Roman" panose="02020603050405020304" pitchFamily="18" charset="0"/>
              </a:rPr>
            </a:br>
            <a:r>
              <a:rPr lang="ro-RO" sz="2400" b="1" dirty="0">
                <a:latin typeface="Times New Roman" panose="02020603050405020304" pitchFamily="18" charset="0"/>
                <a:cs typeface="Times New Roman" panose="02020603050405020304" pitchFamily="18" charset="0"/>
              </a:rPr>
              <a:t/>
            </a:r>
            <a:br>
              <a:rPr lang="ro-RO" sz="2400" b="1" dirty="0">
                <a:latin typeface="Times New Roman" panose="02020603050405020304" pitchFamily="18" charset="0"/>
                <a:cs typeface="Times New Roman" panose="02020603050405020304" pitchFamily="18" charset="0"/>
              </a:rPr>
            </a:br>
            <a:r>
              <a:rPr lang="ro-RO" sz="2400" b="1" dirty="0" smtClean="0">
                <a:latin typeface="Times New Roman" panose="02020603050405020304" pitchFamily="18" charset="0"/>
                <a:cs typeface="Times New Roman" panose="02020603050405020304" pitchFamily="18" charset="0"/>
              </a:rPr>
              <a:t/>
            </a:r>
            <a:br>
              <a:rPr lang="ro-RO" sz="2400" b="1" dirty="0" smtClean="0">
                <a:latin typeface="Times New Roman" panose="02020603050405020304" pitchFamily="18" charset="0"/>
                <a:cs typeface="Times New Roman" panose="02020603050405020304" pitchFamily="18" charset="0"/>
              </a:rPr>
            </a:br>
            <a:r>
              <a:rPr lang="ro-RO" sz="2400" b="1" dirty="0">
                <a:latin typeface="Times New Roman" panose="02020603050405020304" pitchFamily="18" charset="0"/>
                <a:cs typeface="Times New Roman" panose="02020603050405020304" pitchFamily="18" charset="0"/>
              </a:rPr>
              <a:t/>
            </a:r>
            <a:br>
              <a:rPr lang="ro-RO" sz="2400" b="1" dirty="0">
                <a:latin typeface="Times New Roman" panose="02020603050405020304" pitchFamily="18" charset="0"/>
                <a:cs typeface="Times New Roman" panose="02020603050405020304" pitchFamily="18" charset="0"/>
              </a:rPr>
            </a:br>
            <a:r>
              <a:rPr lang="ro-RO" sz="2300" b="1" dirty="0" smtClean="0">
                <a:latin typeface="Times New Roman" panose="02020603050405020304" pitchFamily="18" charset="0"/>
                <a:cs typeface="Times New Roman" panose="02020603050405020304" pitchFamily="18" charset="0"/>
              </a:rPr>
              <a:t>Violeta </a:t>
            </a:r>
            <a:r>
              <a:rPr lang="ro-RO" sz="2300" b="1" dirty="0">
                <a:latin typeface="Times New Roman" panose="02020603050405020304" pitchFamily="18" charset="0"/>
                <a:cs typeface="Times New Roman" panose="02020603050405020304" pitchFamily="18" charset="0"/>
              </a:rPr>
              <a:t>Bunescu</a:t>
            </a:r>
            <a:r>
              <a:rPr lang="ro-RO" sz="2300" dirty="0">
                <a:latin typeface="Times New Roman" panose="02020603050405020304" pitchFamily="18" charset="0"/>
                <a:cs typeface="Times New Roman" panose="02020603050405020304" pitchFamily="18" charset="0"/>
              </a:rPr>
              <a:t>, manager, Programul </a:t>
            </a:r>
            <a:r>
              <a:rPr lang="ro-RO" sz="2300" i="1" dirty="0">
                <a:latin typeface="Times New Roman" panose="02020603050405020304" pitchFamily="18" charset="0"/>
                <a:cs typeface="Times New Roman" panose="02020603050405020304" pitchFamily="18" charset="0"/>
              </a:rPr>
              <a:t>Novateca</a:t>
            </a:r>
            <a:r>
              <a:rPr lang="ro-RO" sz="2300" dirty="0">
                <a:latin typeface="Times New Roman" panose="02020603050405020304" pitchFamily="18" charset="0"/>
                <a:cs typeface="Times New Roman" panose="02020603050405020304" pitchFamily="18" charset="0"/>
              </a:rPr>
              <a:t>,</a:t>
            </a:r>
            <a:r>
              <a:rPr lang="ro-RO" sz="2300" i="1" dirty="0">
                <a:latin typeface="Times New Roman" panose="02020603050405020304" pitchFamily="18" charset="0"/>
                <a:cs typeface="Times New Roman" panose="02020603050405020304" pitchFamily="18" charset="0"/>
              </a:rPr>
              <a:t> </a:t>
            </a:r>
            <a:r>
              <a:rPr lang="ro-RO" sz="2300" dirty="0">
                <a:latin typeface="Times New Roman" panose="02020603050405020304" pitchFamily="18" charset="0"/>
                <a:cs typeface="Times New Roman" panose="02020603050405020304" pitchFamily="18" charset="0"/>
              </a:rPr>
              <a:t>și dr. </a:t>
            </a:r>
            <a:r>
              <a:rPr lang="ro-RO" sz="2300" b="1" dirty="0">
                <a:latin typeface="Times New Roman" panose="02020603050405020304" pitchFamily="18" charset="0"/>
                <a:cs typeface="Times New Roman" panose="02020603050405020304" pitchFamily="18" charset="0"/>
              </a:rPr>
              <a:t>Oleg Bursuc,</a:t>
            </a:r>
            <a:r>
              <a:rPr lang="ro-RO" sz="2300" dirty="0">
                <a:latin typeface="Times New Roman" panose="02020603050405020304" pitchFamily="18" charset="0"/>
                <a:cs typeface="Times New Roman" panose="02020603050405020304" pitchFamily="18" charset="0"/>
              </a:rPr>
              <a:t> manager al aceluiaşi </a:t>
            </a:r>
            <a:r>
              <a:rPr lang="ro-RO" sz="2300" dirty="0" smtClean="0">
                <a:latin typeface="Times New Roman" panose="02020603050405020304" pitchFamily="18" charset="0"/>
                <a:cs typeface="Times New Roman" panose="02020603050405020304" pitchFamily="18" charset="0"/>
              </a:rPr>
              <a:t>program,</a:t>
            </a:r>
            <a:r>
              <a:rPr lang="ro-RO" sz="2300" i="1" dirty="0" smtClean="0">
                <a:latin typeface="Times New Roman" panose="02020603050405020304" pitchFamily="18" charset="0"/>
                <a:cs typeface="Times New Roman" panose="02020603050405020304" pitchFamily="18" charset="0"/>
              </a:rPr>
              <a:t> </a:t>
            </a:r>
            <a:r>
              <a:rPr lang="ro-RO" sz="2300" dirty="0">
                <a:latin typeface="Times New Roman" panose="02020603050405020304" pitchFamily="18" charset="0"/>
                <a:cs typeface="Times New Roman" panose="02020603050405020304" pitchFamily="18" charset="0"/>
              </a:rPr>
              <a:t>în cadrul sesiunii </a:t>
            </a:r>
            <a:r>
              <a:rPr lang="ro-RO" sz="2300" i="1" dirty="0">
                <a:latin typeface="Times New Roman" panose="02020603050405020304" pitchFamily="18" charset="0"/>
                <a:cs typeface="Times New Roman" panose="02020603050405020304" pitchFamily="18" charset="0"/>
              </a:rPr>
              <a:t>Ai carte, ai parte. </a:t>
            </a:r>
            <a:r>
              <a:rPr lang="ru-RU" sz="2300" dirty="0">
                <a:latin typeface="Times New Roman" panose="02020603050405020304" pitchFamily="18" charset="0"/>
                <a:cs typeface="Times New Roman" panose="02020603050405020304" pitchFamily="18" charset="0"/>
              </a:rPr>
              <a:t/>
            </a:r>
            <a:br>
              <a:rPr lang="ru-RU" sz="2300" dirty="0">
                <a:latin typeface="Times New Roman" panose="02020603050405020304" pitchFamily="18" charset="0"/>
                <a:cs typeface="Times New Roman" panose="02020603050405020304" pitchFamily="18" charset="0"/>
              </a:rPr>
            </a:br>
            <a:endParaRPr lang="ru-RU" sz="23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15173" y="1268760"/>
            <a:ext cx="8385661" cy="5112501"/>
          </a:xfrm>
        </p:spPr>
      </p:pic>
    </p:spTree>
    <p:extLst>
      <p:ext uri="{BB962C8B-B14F-4D97-AF65-F5344CB8AC3E}">
        <p14:creationId xmlns:p14="http://schemas.microsoft.com/office/powerpoint/2010/main" val="22156389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43608" y="0"/>
            <a:ext cx="6781800" cy="692696"/>
          </a:xfrm>
        </p:spPr>
        <p:txBody>
          <a:bodyPr/>
          <a:lstStyle/>
          <a:p>
            <a:pPr algn="ctr"/>
            <a:r>
              <a:rPr lang="ro-RO" sz="2800" b="1" dirty="0" smtClean="0">
                <a:latin typeface="Times New Roman" panose="02020603050405020304" pitchFamily="18" charset="0"/>
                <a:cs typeface="Times New Roman" panose="02020603050405020304" pitchFamily="18" charset="0"/>
              </a:rPr>
              <a:t>Modele de competențe</a:t>
            </a:r>
            <a:endParaRPr lang="ru-RU" sz="28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51520" y="692696"/>
            <a:ext cx="8568952" cy="6048672"/>
          </a:xfrm>
        </p:spPr>
        <p:txBody>
          <a:bodyPr/>
          <a:lstStyle/>
          <a:p>
            <a:pPr>
              <a:buFont typeface="Wingdings" panose="05000000000000000000" pitchFamily="2" charset="2"/>
              <a:buChar char="q"/>
            </a:pPr>
            <a:r>
              <a:rPr lang="ro-RO" sz="2300" b="1" dirty="0" smtClean="0">
                <a:latin typeface="Times New Roman" panose="02020603050405020304" pitchFamily="18" charset="0"/>
                <a:cs typeface="Times New Roman" panose="02020603050405020304" pitchFamily="18" charset="0"/>
              </a:rPr>
              <a:t>Director </a:t>
            </a:r>
            <a:r>
              <a:rPr lang="ro-RO" sz="2300" dirty="0" smtClean="0">
                <a:latin typeface="Times New Roman" panose="02020603050405020304" pitchFamily="18" charset="0"/>
                <a:cs typeface="Times New Roman" panose="02020603050405020304" pitchFamily="18" charset="0"/>
              </a:rPr>
              <a:t>                       </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Profesionist</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Competențe </a:t>
            </a:r>
            <a:r>
              <a:rPr lang="ro-RO" sz="2300" dirty="0">
                <a:latin typeface="Times New Roman" panose="02020603050405020304" pitchFamily="18" charset="0"/>
                <a:cs typeface="Times New Roman" panose="02020603050405020304" pitchFamily="18" charset="0"/>
              </a:rPr>
              <a:t>de </a:t>
            </a:r>
            <a:r>
              <a:rPr lang="ro-RO" sz="2300" dirty="0" smtClean="0">
                <a:latin typeface="Times New Roman" panose="02020603050405020304" pitchFamily="18" charset="0"/>
                <a:cs typeface="Times New Roman" panose="02020603050405020304" pitchFamily="18" charset="0"/>
              </a:rPr>
              <a:t>Leadership</a:t>
            </a:r>
          </a:p>
          <a:p>
            <a:pPr marL="457200" indent="-457200">
              <a:buFont typeface="+mj-lt"/>
              <a:buAutoNum type="arabicPeriod"/>
            </a:pPr>
            <a:r>
              <a:rPr lang="ro-RO" sz="2300" dirty="0">
                <a:latin typeface="Times New Roman" panose="02020603050405020304" pitchFamily="18" charset="0"/>
                <a:cs typeface="Times New Roman" panose="02020603050405020304" pitchFamily="18" charset="0"/>
              </a:rPr>
              <a:t>Competențe </a:t>
            </a:r>
            <a:r>
              <a:rPr lang="ro-RO" sz="2300" dirty="0" smtClean="0">
                <a:latin typeface="Times New Roman" panose="02020603050405020304" pitchFamily="18" charset="0"/>
                <a:cs typeface="Times New Roman" panose="02020603050405020304" pitchFamily="18" charset="0"/>
              </a:rPr>
              <a:t>de </a:t>
            </a:r>
            <a:r>
              <a:rPr lang="en-US" sz="2300" dirty="0" smtClean="0">
                <a:latin typeface="Times New Roman" panose="02020603050405020304" pitchFamily="18" charset="0"/>
                <a:cs typeface="Times New Roman" panose="02020603050405020304" pitchFamily="18" charset="0"/>
              </a:rPr>
              <a:t>advocacy</a:t>
            </a:r>
            <a:endParaRPr lang="ro-RO" sz="23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Competențe de cercetare și analiză</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Marketing</a:t>
            </a:r>
          </a:p>
          <a:p>
            <a:pPr marL="457200" indent="-457200">
              <a:buFont typeface="+mj-lt"/>
              <a:buAutoNum type="arabicPeriod"/>
            </a:pPr>
            <a:r>
              <a:rPr lang="ro-RO" sz="2300" dirty="0">
                <a:latin typeface="Times New Roman" panose="02020603050405020304" pitchFamily="18" charset="0"/>
                <a:cs typeface="Times New Roman" panose="02020603050405020304" pitchFamily="18" charset="0"/>
              </a:rPr>
              <a:t>Competențe </a:t>
            </a:r>
            <a:r>
              <a:rPr lang="ro-RO" sz="2300" dirty="0" smtClean="0">
                <a:latin typeface="Times New Roman" panose="02020603050405020304" pitchFamily="18" charset="0"/>
                <a:cs typeface="Times New Roman" panose="02020603050405020304" pitchFamily="18" charset="0"/>
              </a:rPr>
              <a:t>de relaționare</a:t>
            </a:r>
          </a:p>
          <a:p>
            <a:pPr>
              <a:buFont typeface="Wingdings" panose="05000000000000000000" pitchFamily="2" charset="2"/>
              <a:buChar char="q"/>
            </a:pPr>
            <a:r>
              <a:rPr lang="ro-RO" sz="2300" b="1" dirty="0" smtClean="0">
                <a:latin typeface="Times New Roman" panose="02020603050405020304" pitchFamily="18" charset="0"/>
                <a:cs typeface="Times New Roman" panose="02020603050405020304" pitchFamily="18" charset="0"/>
              </a:rPr>
              <a:t>Metodiștii</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Cunoaștere</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Cunoștințe de aplicare</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De proiectare</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Comunicare</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Evaluare</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autoformare</a:t>
            </a:r>
          </a:p>
          <a:p>
            <a:pPr marL="457200" indent="-457200">
              <a:buFont typeface="+mj-lt"/>
              <a:buAutoNum type="arabicPeriod"/>
            </a:pPr>
            <a:endParaRPr lang="ro-RO" sz="20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80760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8" y="260648"/>
            <a:ext cx="8640960" cy="6264696"/>
          </a:xfrm>
        </p:spPr>
        <p:txBody>
          <a:bodyPr/>
          <a:lstStyle/>
          <a:p>
            <a:pPr>
              <a:buFont typeface="Wingdings" panose="05000000000000000000" pitchFamily="2" charset="2"/>
              <a:buChar char="q"/>
            </a:pPr>
            <a:r>
              <a:rPr lang="ro-RO" sz="2300" b="1" dirty="0" smtClean="0">
                <a:latin typeface="Times New Roman" panose="02020603050405020304" pitchFamily="18" charset="0"/>
                <a:cs typeface="Times New Roman" panose="02020603050405020304" pitchFamily="18" charset="0"/>
              </a:rPr>
              <a:t>Bibliotecar</a:t>
            </a:r>
          </a:p>
          <a:p>
            <a:pPr marL="514350" indent="-514350">
              <a:buFont typeface="+mj-lt"/>
              <a:buAutoNum type="arabicPeriod"/>
            </a:pPr>
            <a:r>
              <a:rPr lang="ro-RO" sz="2300" dirty="0" smtClean="0">
                <a:latin typeface="Times New Roman" panose="02020603050405020304" pitchFamily="18" charset="0"/>
                <a:cs typeface="Times New Roman" panose="02020603050405020304" pitchFamily="18" charset="0"/>
              </a:rPr>
              <a:t>Comunicare</a:t>
            </a:r>
          </a:p>
          <a:p>
            <a:pPr marL="514350" indent="-514350">
              <a:buFont typeface="+mj-lt"/>
              <a:buAutoNum type="arabicPeriod"/>
            </a:pPr>
            <a:r>
              <a:rPr lang="ro-RO" sz="2300" dirty="0" smtClean="0">
                <a:latin typeface="Times New Roman" panose="02020603050405020304" pitchFamily="18" charset="0"/>
                <a:cs typeface="Times New Roman" panose="02020603050405020304" pitchFamily="18" charset="0"/>
              </a:rPr>
              <a:t>Cunoștințe tehnologice</a:t>
            </a:r>
          </a:p>
          <a:p>
            <a:pPr marL="514350" indent="-514350">
              <a:buFont typeface="+mj-lt"/>
              <a:buAutoNum type="arabicPeriod"/>
            </a:pPr>
            <a:r>
              <a:rPr lang="ro-RO" sz="2300" dirty="0" smtClean="0">
                <a:latin typeface="Times New Roman" panose="02020603050405020304" pitchFamily="18" charset="0"/>
                <a:cs typeface="Times New Roman" panose="02020603050405020304" pitchFamily="18" charset="0"/>
              </a:rPr>
              <a:t>Informare</a:t>
            </a:r>
          </a:p>
          <a:p>
            <a:pPr marL="514350" indent="-514350">
              <a:buFont typeface="+mj-lt"/>
              <a:buAutoNum type="arabicPeriod"/>
            </a:pPr>
            <a:r>
              <a:rPr lang="ro-RO" sz="2300" dirty="0" smtClean="0">
                <a:latin typeface="Times New Roman" panose="02020603050405020304" pitchFamily="18" charset="0"/>
                <a:cs typeface="Times New Roman" panose="02020603050405020304" pitchFamily="18" charset="0"/>
              </a:rPr>
              <a:t>Promovare</a:t>
            </a:r>
          </a:p>
          <a:p>
            <a:pPr marL="514350" indent="-514350">
              <a:buFont typeface="+mj-lt"/>
              <a:buAutoNum type="arabicPeriod"/>
            </a:pPr>
            <a:r>
              <a:rPr lang="ro-RO" sz="2300" dirty="0" smtClean="0">
                <a:latin typeface="Times New Roman" panose="02020603050405020304" pitchFamily="18" charset="0"/>
                <a:cs typeface="Times New Roman" panose="02020603050405020304" pitchFamily="18" charset="0"/>
              </a:rPr>
              <a:t>IT</a:t>
            </a:r>
          </a:p>
          <a:p>
            <a:pPr marL="0" indent="0">
              <a:buNone/>
            </a:pPr>
            <a:endParaRPr lang="ro-RO" sz="2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ro-RO" sz="2300" b="1" dirty="0" smtClean="0">
                <a:latin typeface="Times New Roman" panose="02020603050405020304" pitchFamily="18" charset="0"/>
                <a:cs typeface="Times New Roman" panose="02020603050405020304" pitchFamily="18" charset="0"/>
              </a:rPr>
              <a:t>Șef oficiu</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Cultură generală</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Managerială</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Relaționare</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Profesionale</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Competențe de învățare</a:t>
            </a:r>
          </a:p>
          <a:p>
            <a:pPr marL="457200" indent="-457200">
              <a:buFont typeface="+mj-lt"/>
              <a:buAutoNum type="arabicPeriod"/>
            </a:pPr>
            <a:r>
              <a:rPr lang="ro-RO" sz="2300" dirty="0" smtClean="0">
                <a:latin typeface="Times New Roman" panose="02020603050405020304" pitchFamily="18" charset="0"/>
                <a:cs typeface="Times New Roman" panose="02020603050405020304" pitchFamily="18" charset="0"/>
              </a:rPr>
              <a:t>Competențe de </a:t>
            </a:r>
            <a:r>
              <a:rPr lang="en-US" sz="2300" dirty="0" smtClean="0">
                <a:latin typeface="Times New Roman" panose="02020603050405020304" pitchFamily="18" charset="0"/>
                <a:cs typeface="Times New Roman" panose="02020603050405020304" pitchFamily="18" charset="0"/>
              </a:rPr>
              <a:t>advocacy</a:t>
            </a:r>
            <a:endParaRPr lang="ro-RO" sz="2300" dirty="0" smtClean="0">
              <a:latin typeface="Times New Roman" panose="02020603050405020304" pitchFamily="18" charset="0"/>
              <a:cs typeface="Times New Roman" panose="02020603050405020304" pitchFamily="18" charset="0"/>
            </a:endParaRPr>
          </a:p>
          <a:p>
            <a:pPr marL="457200" indent="-457200">
              <a:buFont typeface="+mj-lt"/>
              <a:buAutoNum type="arabicPeriod"/>
            </a:pPr>
            <a:endParaRPr lang="ru-RU" sz="23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170725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107504" y="116632"/>
            <a:ext cx="8712968" cy="648072"/>
          </a:xfrm>
        </p:spPr>
        <p:txBody>
          <a:bodyPr/>
          <a:lstStyle/>
          <a:p>
            <a:pPr marL="0" indent="0" algn="ctr">
              <a:buNone/>
            </a:pPr>
            <a:r>
              <a:rPr lang="ro-RO" sz="2200" b="1" dirty="0" smtClean="0">
                <a:latin typeface="Times New Roman" panose="02020603050405020304" pitchFamily="18" charset="0"/>
                <a:cs typeface="Times New Roman" panose="02020603050405020304" pitchFamily="18" charset="0"/>
              </a:rPr>
              <a:t>În partea a doua a neconferinței au urmat lucru în grupuri, dezbateri</a:t>
            </a:r>
          </a:p>
          <a:p>
            <a:pPr marL="0" indent="0" algn="ctr">
              <a:buNone/>
            </a:pPr>
            <a:endParaRPr lang="ru-RU" sz="22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0084" y="620688"/>
            <a:ext cx="4176464" cy="2307412"/>
          </a:xfrm>
          <a:prstGeom prst="rect">
            <a:avLst/>
          </a:prstGeom>
        </p:spPr>
      </p:pic>
      <p:pic>
        <p:nvPicPr>
          <p:cNvPr id="7"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264678" y="2928100"/>
            <a:ext cx="4490812" cy="254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9947" y="2928100"/>
            <a:ext cx="4211960" cy="2567913"/>
          </a:xfrm>
          <a:prstGeom prst="rect">
            <a:avLst/>
          </a:prstGeom>
        </p:spPr>
      </p:pic>
      <p:sp>
        <p:nvSpPr>
          <p:cNvPr id="6" name="Прямоугольник 5"/>
          <p:cNvSpPr/>
          <p:nvPr/>
        </p:nvSpPr>
        <p:spPr>
          <a:xfrm>
            <a:off x="171115" y="5508522"/>
            <a:ext cx="8854402" cy="1459054"/>
          </a:xfrm>
          <a:prstGeom prst="rect">
            <a:avLst/>
          </a:prstGeom>
        </p:spPr>
        <p:txBody>
          <a:bodyPr wrap="square">
            <a:spAutoFit/>
          </a:bodyPr>
          <a:lstStyle/>
          <a:p>
            <a:pPr algn="just">
              <a:lnSpc>
                <a:spcPct val="107000"/>
              </a:lnSpc>
              <a:spcAft>
                <a:spcPts val="0"/>
              </a:spcAft>
            </a:pPr>
            <a:r>
              <a:rPr lang="ro-RO" sz="2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Spre final participanții au </a:t>
            </a:r>
            <a:r>
              <a:rPr lang="ro-RO" sz="2100" dirty="0" smtClean="0">
                <a:solidFill>
                  <a:schemeClr val="tx1"/>
                </a:solidFill>
                <a:latin typeface="Times New Roman" panose="02020603050405020304" pitchFamily="18" charset="0"/>
                <a:ea typeface="Calibri" panose="020F0502020204030204" pitchFamily="34" charset="0"/>
                <a:cs typeface="Times New Roman" panose="02020603050405020304" pitchFamily="18" charset="0"/>
              </a:rPr>
              <a:t>încheiat </a:t>
            </a:r>
            <a:r>
              <a:rPr lang="ro-RO" sz="2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un </a:t>
            </a:r>
            <a:r>
              <a:rPr lang="ro-RO" sz="2100" i="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Memorandum de înțelegere</a:t>
            </a:r>
            <a:r>
              <a:rPr lang="ro-RO" sz="2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 privind instruirea formală și nonformală în biblioteci, precum și asupra unui set de competențe ale bibliotecarului modern.</a:t>
            </a:r>
            <a:endParaRPr lang="ru-RU" sz="21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0"/>
              </a:spcAft>
            </a:pPr>
            <a:r>
              <a:rPr lang="en-US" sz="20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a:t>
            </a:r>
            <a:endParaRPr lang="ru-RU" sz="20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59" name="Rectangle 43"/>
          <p:cNvSpPr>
            <a:spLocks noChangeArrowheads="1"/>
          </p:cNvSpPr>
          <p:nvPr/>
        </p:nvSpPr>
        <p:spPr bwMode="auto">
          <a:xfrm>
            <a:off x="4648200" y="1981200"/>
            <a:ext cx="38100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endParaRPr lang="en-US"/>
          </a:p>
        </p:txBody>
      </p:sp>
      <p:sp>
        <p:nvSpPr>
          <p:cNvPr id="60458" name="Rectangle 42"/>
          <p:cNvSpPr>
            <a:spLocks noGrp="1" noChangeArrowheads="1"/>
          </p:cNvSpPr>
          <p:nvPr>
            <p:ph type="title"/>
          </p:nvPr>
        </p:nvSpPr>
        <p:spPr>
          <a:xfrm>
            <a:off x="179512" y="-245976"/>
            <a:ext cx="8964488" cy="1408584"/>
          </a:xfrm>
        </p:spPr>
        <p:txBody>
          <a:bodyPr/>
          <a:lstStyle/>
          <a:p>
            <a:r>
              <a:rPr lang="ro-RO" sz="2400" dirty="0">
                <a:latin typeface="Times New Roman" panose="02020603050405020304" pitchFamily="18" charset="0"/>
                <a:cs typeface="Times New Roman" panose="02020603050405020304" pitchFamily="18" charset="0"/>
              </a:rPr>
              <a:t>În mesajul său, Evan Tracz, director al Programului </a:t>
            </a:r>
            <a:r>
              <a:rPr lang="ro-RO" sz="2400" i="1" dirty="0">
                <a:latin typeface="Times New Roman" panose="02020603050405020304" pitchFamily="18" charset="0"/>
                <a:cs typeface="Times New Roman" panose="02020603050405020304" pitchFamily="18" charset="0"/>
              </a:rPr>
              <a:t>Novateca</a:t>
            </a:r>
            <a:r>
              <a:rPr lang="ro-RO" sz="2400" dirty="0">
                <a:latin typeface="Times New Roman" panose="02020603050405020304" pitchFamily="18" charset="0"/>
                <a:cs typeface="Times New Roman" panose="02020603050405020304" pitchFamily="18" charset="0"/>
              </a:rPr>
              <a:t> / IREX Moldova a lansat ideea cum putem lucra împreună pentru a construi formarea la care visează bibliotecarii de azi și de </a:t>
            </a:r>
            <a:r>
              <a:rPr lang="ro-RO" sz="2400" dirty="0" smtClean="0">
                <a:latin typeface="Times New Roman" panose="02020603050405020304" pitchFamily="18" charset="0"/>
                <a:cs typeface="Times New Roman" panose="02020603050405020304" pitchFamily="18" charset="0"/>
              </a:rPr>
              <a:t>mîine</a:t>
            </a:r>
            <a:r>
              <a:rPr lang="ro-RO" sz="2400" dirty="0">
                <a:latin typeface="Times New Roman" panose="02020603050405020304" pitchFamily="18" charset="0"/>
                <a:cs typeface="Times New Roman" panose="02020603050405020304" pitchFamily="18" charset="0"/>
              </a:rPr>
              <a:t>. </a:t>
            </a:r>
            <a:endParaRPr lang="ru-RU" sz="24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1760" y="1268760"/>
            <a:ext cx="4879156" cy="5433862"/>
          </a:xfrm>
          <a:prstGeom prst="rect">
            <a:avLst/>
          </a:prstGeom>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2" name="Rectangle 28"/>
          <p:cNvSpPr>
            <a:spLocks noGrp="1" noChangeArrowheads="1"/>
          </p:cNvSpPr>
          <p:nvPr>
            <p:ph type="title"/>
          </p:nvPr>
        </p:nvSpPr>
        <p:spPr>
          <a:xfrm>
            <a:off x="539552" y="76200"/>
            <a:ext cx="8208912" cy="1066800"/>
          </a:xfrm>
        </p:spPr>
        <p:txBody>
          <a:bodyPr/>
          <a:lstStyle/>
          <a:p>
            <a:r>
              <a:rPr lang="ro-RO" sz="2400" dirty="0" smtClean="0">
                <a:latin typeface="Times New Roman" panose="02020603050405020304" pitchFamily="18" charset="0"/>
                <a:cs typeface="Times New Roman" panose="02020603050405020304" pitchFamily="18" charset="0"/>
              </a:rPr>
              <a:t>Pe parcursul nostru profesional avem nevoie de formarea formală și non formală</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zice</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Mariana </a:t>
            </a:r>
            <a:r>
              <a:rPr lang="en-US" sz="2400" dirty="0" smtClean="0">
                <a:latin typeface="Times New Roman" panose="02020603050405020304" pitchFamily="18" charset="0"/>
                <a:cs typeface="Times New Roman" panose="02020603050405020304" pitchFamily="18" charset="0"/>
              </a:rPr>
              <a:t>HARJEVSCHI </a:t>
            </a:r>
            <a:endParaRPr lang="ru-RU" sz="24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6" y="1340768"/>
            <a:ext cx="7452163" cy="5040560"/>
          </a:xfrm>
          <a:prstGeom prst="rect">
            <a:avLst/>
          </a:prstGeom>
        </p:spPr>
      </p:pic>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76200"/>
            <a:ext cx="8496944" cy="1066800"/>
          </a:xfrm>
        </p:spPr>
        <p:txBody>
          <a:bodyPr/>
          <a:lstStyle/>
          <a:p>
            <a:r>
              <a:rPr lang="en-US" sz="2200" dirty="0" smtClean="0">
                <a:latin typeface="Times New Roman" panose="02020603050405020304" pitchFamily="18" charset="0"/>
                <a:cs typeface="Times New Roman" panose="02020603050405020304" pitchFamily="18" charset="0"/>
              </a:rPr>
              <a:t>Ce a</a:t>
            </a:r>
            <a:r>
              <a:rPr lang="ro-RO" sz="2200" dirty="0" smtClean="0">
                <a:latin typeface="Times New Roman" panose="02020603050405020304" pitchFamily="18" charset="0"/>
                <a:cs typeface="Times New Roman" panose="02020603050405020304" pitchFamily="18" charset="0"/>
              </a:rPr>
              <a:t>șteptări avem noi de la Neconferința de astăzi (fiecare participant a notat, după care </a:t>
            </a:r>
            <a:r>
              <a:rPr lang="en-US" sz="2200" dirty="0" smtClean="0">
                <a:latin typeface="Times New Roman" panose="02020603050405020304" pitchFamily="18" charset="0"/>
                <a:cs typeface="Times New Roman" panose="02020603050405020304" pitchFamily="18" charset="0"/>
              </a:rPr>
              <a:t>Mariana </a:t>
            </a:r>
            <a:r>
              <a:rPr lang="ro-RO" sz="2200" dirty="0" smtClean="0">
                <a:latin typeface="Times New Roman" panose="02020603050405020304" pitchFamily="18" charset="0"/>
                <a:cs typeface="Times New Roman" panose="02020603050405020304" pitchFamily="18" charset="0"/>
              </a:rPr>
              <a:t>H</a:t>
            </a:r>
            <a:r>
              <a:rPr lang="en-US" sz="2200" dirty="0" err="1" smtClean="0">
                <a:latin typeface="Times New Roman" panose="02020603050405020304" pitchFamily="18" charset="0"/>
                <a:cs typeface="Times New Roman" panose="02020603050405020304" pitchFamily="18" charset="0"/>
              </a:rPr>
              <a:t>arjevschi</a:t>
            </a:r>
            <a:r>
              <a:rPr lang="en-US" sz="2200" dirty="0" smtClean="0">
                <a:latin typeface="Times New Roman" panose="02020603050405020304" pitchFamily="18" charset="0"/>
                <a:cs typeface="Times New Roman" panose="02020603050405020304" pitchFamily="18" charset="0"/>
              </a:rPr>
              <a:t> </a:t>
            </a:r>
            <a:r>
              <a:rPr lang="ro-RO" sz="2200" smtClean="0">
                <a:latin typeface="Times New Roman" panose="02020603050405020304" pitchFamily="18" charset="0"/>
                <a:cs typeface="Times New Roman" panose="02020603050405020304" pitchFamily="18" charset="0"/>
              </a:rPr>
              <a:t>a zis </a:t>
            </a:r>
            <a:r>
              <a:rPr lang="ro-RO" sz="2200" dirty="0" smtClean="0">
                <a:latin typeface="Times New Roman" panose="02020603050405020304" pitchFamily="18" charset="0"/>
                <a:cs typeface="Times New Roman" panose="02020603050405020304" pitchFamily="18" charset="0"/>
              </a:rPr>
              <a:t>că gîndurile coincid cu cele ale organizatorilor.</a:t>
            </a:r>
            <a:endParaRPr lang="ru-RU" sz="22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7545" y="3731286"/>
            <a:ext cx="4856685" cy="307808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07" y="1143001"/>
            <a:ext cx="4689309" cy="2603430"/>
          </a:xfrm>
          <a:prstGeom prst="rect">
            <a:avLst/>
          </a:prstGeom>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5888" y="1143001"/>
            <a:ext cx="4418112" cy="2603430"/>
          </a:xfrm>
          <a:prstGeom prst="rect">
            <a:avLst/>
          </a:prstGeom>
        </p:spPr>
      </p:pic>
    </p:spTree>
    <p:extLst>
      <p:ext uri="{BB962C8B-B14F-4D97-AF65-F5344CB8AC3E}">
        <p14:creationId xmlns:p14="http://schemas.microsoft.com/office/powerpoint/2010/main" val="149761797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49025" y="1003446"/>
            <a:ext cx="5394975" cy="3039683"/>
          </a:xfrm>
          <a:prstGeom prst="rect">
            <a:avLst/>
          </a:prstGeom>
        </p:spPr>
      </p:pic>
      <p:sp>
        <p:nvSpPr>
          <p:cNvPr id="11276" name="Rectangle 12"/>
          <p:cNvSpPr>
            <a:spLocks noGrp="1" noChangeArrowheads="1"/>
          </p:cNvSpPr>
          <p:nvPr>
            <p:ph type="body" sz="half" idx="1"/>
          </p:nvPr>
        </p:nvSpPr>
        <p:spPr>
          <a:xfrm>
            <a:off x="287016" y="4049688"/>
            <a:ext cx="8856984" cy="2808312"/>
          </a:xfrm>
        </p:spPr>
        <p:txBody>
          <a:bodyPr/>
          <a:lstStyle/>
          <a:p>
            <a:pPr marL="0" indent="0">
              <a:buNone/>
            </a:pPr>
            <a:r>
              <a:rPr lang="ro-RO" sz="2300" dirty="0" smtClean="0">
                <a:latin typeface="Times New Roman" panose="02020603050405020304" pitchFamily="18" charset="0"/>
                <a:cs typeface="Times New Roman" panose="02020603050405020304" pitchFamily="18" charset="0"/>
              </a:rPr>
              <a:t>Cu viziuni asupra educației formale și nonformale în biblioteci, s-au prezentat dr. hab. Nelly Țurcan, din cadrul Universității de Stat din Moldova, și dr. Lidia Kulikovski, director al Departamentului studii și cercetări, din cadrul Bibliotecii Municipale „B. P. Hasdeu”, demonstrînd că există instituții, care pot servi drept modele de bune practici, formatori de succes în domeniul biblioteconomic și practicieni care se întreabă cum va arăta formarea formală și nonformală în următorii ani. </a:t>
            </a:r>
            <a:endParaRPr lang="ru-RU" sz="2300" dirty="0" smtClean="0">
              <a:latin typeface="Times New Roman" panose="02020603050405020304" pitchFamily="18" charset="0"/>
              <a:cs typeface="Times New Roman" panose="02020603050405020304" pitchFamily="18" charset="0"/>
            </a:endParaRPr>
          </a:p>
          <a:p>
            <a:pPr marL="0" indent="0">
              <a:buNone/>
            </a:pPr>
            <a:endParaRPr lang="ru-RU" sz="2300"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206"/>
            <a:ext cx="4873922" cy="2960857"/>
          </a:xfrm>
          <a:prstGeom prst="rect">
            <a:avLst/>
          </a:prstGeom>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7483" y="116632"/>
            <a:ext cx="9036496" cy="6624736"/>
          </a:xfrm>
        </p:spPr>
        <p:txBody>
          <a:bodyPr/>
          <a:lstStyle/>
          <a:p>
            <a:pPr marL="0" indent="0">
              <a:buNone/>
            </a:pPr>
            <a:r>
              <a:rPr lang="ro-RO" sz="2300" dirty="0">
                <a:latin typeface="Times New Roman" panose="02020603050405020304" pitchFamily="18" charset="0"/>
                <a:cs typeface="Times New Roman" panose="02020603050405020304" pitchFamily="18" charset="0"/>
              </a:rPr>
              <a:t>În comunicarea sa </a:t>
            </a:r>
            <a:r>
              <a:rPr lang="ro-RO" sz="2300" b="1" dirty="0">
                <a:latin typeface="Times New Roman" panose="02020603050405020304" pitchFamily="18" charset="0"/>
                <a:cs typeface="Times New Roman" panose="02020603050405020304" pitchFamily="18" charset="0"/>
              </a:rPr>
              <a:t>Nelly Țurcan </a:t>
            </a:r>
            <a:r>
              <a:rPr lang="ro-RO" sz="2300" dirty="0">
                <a:latin typeface="Times New Roman" panose="02020603050405020304" pitchFamily="18" charset="0"/>
                <a:cs typeface="Times New Roman" panose="02020603050405020304" pitchFamily="18" charset="0"/>
              </a:rPr>
              <a:t>a definit noțiunea de </a:t>
            </a:r>
            <a:r>
              <a:rPr lang="ro-RO" sz="2300" b="1" i="1" dirty="0">
                <a:latin typeface="Times New Roman" panose="02020603050405020304" pitchFamily="18" charset="0"/>
                <a:cs typeface="Times New Roman" panose="02020603050405020304" pitchFamily="18" charset="0"/>
              </a:rPr>
              <a:t>Educație formală – </a:t>
            </a:r>
            <a:r>
              <a:rPr lang="ro-RO" sz="2300" dirty="0" smtClean="0">
                <a:latin typeface="Times New Roman" panose="02020603050405020304" pitchFamily="18" charset="0"/>
                <a:cs typeface="Times New Roman" panose="02020603050405020304" pitchFamily="18" charset="0"/>
              </a:rPr>
              <a:t>care este </a:t>
            </a:r>
            <a:r>
              <a:rPr lang="ro-RO" sz="2300" dirty="0">
                <a:latin typeface="Times New Roman" panose="02020603050405020304" pitchFamily="18" charset="0"/>
                <a:cs typeface="Times New Roman" panose="02020603050405020304" pitchFamily="18" charset="0"/>
              </a:rPr>
              <a:t>educația </a:t>
            </a:r>
            <a:r>
              <a:rPr lang="ro-RO" sz="2300" dirty="0" smtClean="0">
                <a:latin typeface="Times New Roman" panose="02020603050405020304" pitchFamily="18" charset="0"/>
                <a:cs typeface="Times New Roman" panose="02020603050405020304" pitchFamily="18" charset="0"/>
              </a:rPr>
              <a:t>ce </a:t>
            </a:r>
            <a:r>
              <a:rPr lang="ro-RO" sz="2300" dirty="0">
                <a:latin typeface="Times New Roman" panose="02020603050405020304" pitchFamily="18" charset="0"/>
                <a:cs typeface="Times New Roman" panose="02020603050405020304" pitchFamily="18" charset="0"/>
              </a:rPr>
              <a:t>apare într-un mediu organizat și anume în cadrul unei instituții educaționale. EF este intenționată din perspectiva persoanei care învață</a:t>
            </a:r>
            <a:r>
              <a:rPr lang="ro-RO" sz="2300" dirty="0" smtClean="0">
                <a:latin typeface="Times New Roman" panose="02020603050405020304" pitchFamily="18" charset="0"/>
                <a:cs typeface="Times New Roman" panose="02020603050405020304" pitchFamily="18" charset="0"/>
              </a:rPr>
              <a:t>.</a:t>
            </a:r>
          </a:p>
          <a:p>
            <a:pPr marL="0" indent="0">
              <a:buNone/>
            </a:pPr>
            <a:r>
              <a:rPr lang="ro-RO" sz="2300" b="1" i="1" dirty="0" smtClean="0">
                <a:latin typeface="Times New Roman" panose="02020603050405020304" pitchFamily="18" charset="0"/>
                <a:cs typeface="Times New Roman" panose="02020603050405020304" pitchFamily="18" charset="0"/>
              </a:rPr>
              <a:t>Avantajul este</a:t>
            </a:r>
            <a:r>
              <a:rPr lang="en-US" sz="2300" b="1" i="1" dirty="0" smtClean="0">
                <a:latin typeface="Times New Roman" panose="02020603050405020304" pitchFamily="18" charset="0"/>
                <a:cs typeface="Times New Roman" panose="02020603050405020304" pitchFamily="18" charset="0"/>
              </a:rPr>
              <a:t>: </a:t>
            </a:r>
            <a:r>
              <a:rPr lang="en-US" sz="2300" i="1" dirty="0" err="1" smtClean="0">
                <a:latin typeface="Times New Roman" panose="02020603050405020304" pitchFamily="18" charset="0"/>
                <a:cs typeface="Times New Roman" panose="02020603050405020304" pitchFamily="18" charset="0"/>
              </a:rPr>
              <a:t>dez</a:t>
            </a:r>
            <a:r>
              <a:rPr lang="ro-RO" sz="2300" i="1" dirty="0" smtClean="0">
                <a:latin typeface="Times New Roman" panose="02020603050405020304" pitchFamily="18" charset="0"/>
                <a:cs typeface="Times New Roman" panose="02020603050405020304" pitchFamily="18" charset="0"/>
              </a:rPr>
              <a:t>voltarea sistematică a deprinderilor de muncă intelectuală celui care educă.</a:t>
            </a:r>
            <a:r>
              <a:rPr lang="ro-RO" sz="2300" dirty="0">
                <a:latin typeface="Times New Roman" panose="02020603050405020304" pitchFamily="18" charset="0"/>
                <a:cs typeface="Times New Roman" panose="02020603050405020304" pitchFamily="18" charset="0"/>
              </a:rPr>
              <a:t/>
            </a:r>
            <a:br>
              <a:rPr lang="ro-RO" sz="2300" dirty="0">
                <a:latin typeface="Times New Roman" panose="02020603050405020304" pitchFamily="18" charset="0"/>
                <a:cs typeface="Times New Roman" panose="02020603050405020304" pitchFamily="18" charset="0"/>
              </a:rPr>
            </a:br>
            <a:endParaRPr lang="en-US" sz="2300" dirty="0" smtClean="0">
              <a:latin typeface="Times New Roman" panose="02020603050405020304" pitchFamily="18" charset="0"/>
              <a:cs typeface="Times New Roman" panose="02020603050405020304" pitchFamily="18" charset="0"/>
            </a:endParaRPr>
          </a:p>
          <a:p>
            <a:pPr marL="0" indent="0">
              <a:buNone/>
            </a:pPr>
            <a:r>
              <a:rPr lang="ro-RO" sz="2300" b="1" dirty="0" smtClean="0">
                <a:latin typeface="Times New Roman" panose="02020603050405020304" pitchFamily="18" charset="0"/>
                <a:cs typeface="Times New Roman" panose="02020603050405020304" pitchFamily="18" charset="0"/>
              </a:rPr>
              <a:t>Lidia Kulikovski </a:t>
            </a:r>
            <a:r>
              <a:rPr lang="ro-RO" sz="2300" dirty="0" smtClean="0">
                <a:latin typeface="Times New Roman" panose="02020603050405020304" pitchFamily="18" charset="0"/>
                <a:cs typeface="Times New Roman" panose="02020603050405020304" pitchFamily="18" charset="0"/>
              </a:rPr>
              <a:t>vorbește despre </a:t>
            </a:r>
            <a:r>
              <a:rPr lang="ro-RO" sz="2300" b="1" i="1" dirty="0">
                <a:latin typeface="Times New Roman" panose="02020603050405020304" pitchFamily="18" charset="0"/>
                <a:cs typeface="Times New Roman" panose="02020603050405020304" pitchFamily="18" charset="0"/>
              </a:rPr>
              <a:t>Educație </a:t>
            </a:r>
            <a:r>
              <a:rPr lang="ro-RO" sz="2300" b="1" i="1" dirty="0" smtClean="0">
                <a:latin typeface="Times New Roman" panose="02020603050405020304" pitchFamily="18" charset="0"/>
                <a:cs typeface="Times New Roman" panose="02020603050405020304" pitchFamily="18" charset="0"/>
              </a:rPr>
              <a:t>non formală – </a:t>
            </a:r>
            <a:r>
              <a:rPr lang="ro-RO" sz="2300" dirty="0" smtClean="0">
                <a:latin typeface="Times New Roman" panose="02020603050405020304" pitchFamily="18" charset="0"/>
                <a:cs typeface="Times New Roman" panose="02020603050405020304" pitchFamily="18" charset="0"/>
              </a:rPr>
              <a:t>care este o altă fațetă a activității bibliotecilor, a unei activități inovative, pentru-că cu metode non formale se învață mai ușor și mai repede.</a:t>
            </a:r>
          </a:p>
          <a:p>
            <a:pPr marL="0" indent="0">
              <a:buNone/>
            </a:pPr>
            <a:endParaRPr lang="ro-RO" sz="2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sz="23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q"/>
            </a:pPr>
            <a:r>
              <a:rPr lang="ro-RO" sz="2300" dirty="0" smtClean="0">
                <a:latin typeface="Times New Roman" panose="02020603050405020304" pitchFamily="18" charset="0"/>
                <a:cs typeface="Times New Roman" panose="02020603050405020304" pitchFamily="18" charset="0"/>
              </a:rPr>
              <a:t>Relevanța </a:t>
            </a:r>
            <a:r>
              <a:rPr lang="ro-RO" sz="2300" dirty="0">
                <a:latin typeface="Times New Roman" panose="02020603050405020304" pitchFamily="18" charset="0"/>
                <a:cs typeface="Times New Roman" panose="02020603050405020304" pitchFamily="18" charset="0"/>
              </a:rPr>
              <a:t>în raport cu nevoile diferitori grupuri țintă specifice </a:t>
            </a:r>
          </a:p>
          <a:p>
            <a:pPr>
              <a:buFont typeface="Wingdings" panose="05000000000000000000" pitchFamily="2" charset="2"/>
              <a:buChar char="q"/>
            </a:pPr>
            <a:r>
              <a:rPr lang="ro-RO" sz="2300" dirty="0" smtClean="0">
                <a:latin typeface="Times New Roman" panose="02020603050405020304" pitchFamily="18" charset="0"/>
                <a:cs typeface="Times New Roman" panose="02020603050405020304" pitchFamily="18" charset="0"/>
              </a:rPr>
              <a:t>Obiectivele </a:t>
            </a:r>
            <a:r>
              <a:rPr lang="ro-RO" sz="2300" dirty="0">
                <a:latin typeface="Times New Roman" panose="02020603050405020304" pitchFamily="18" charset="0"/>
                <a:cs typeface="Times New Roman" panose="02020603050405020304" pitchFamily="18" charset="0"/>
              </a:rPr>
              <a:t>clar definite</a:t>
            </a:r>
          </a:p>
          <a:p>
            <a:pPr>
              <a:buFont typeface="Wingdings" panose="05000000000000000000" pitchFamily="2" charset="2"/>
              <a:buChar char="q"/>
            </a:pPr>
            <a:r>
              <a:rPr lang="ro-RO" sz="2300" dirty="0">
                <a:latin typeface="Times New Roman" panose="02020603050405020304" pitchFamily="18" charset="0"/>
                <a:cs typeface="Times New Roman" panose="02020603050405020304" pitchFamily="18" charset="0"/>
              </a:rPr>
              <a:t>Flexibilitatea în maniera în care sînt organizate activitățile</a:t>
            </a:r>
            <a:endParaRPr lang="ru-RU" sz="2300" dirty="0">
              <a:latin typeface="Times New Roman" panose="02020603050405020304" pitchFamily="18" charset="0"/>
              <a:cs typeface="Times New Roman" panose="02020603050405020304" pitchFamily="18" charset="0"/>
            </a:endParaRPr>
          </a:p>
          <a:p>
            <a:pPr marL="0" indent="0">
              <a:buNone/>
            </a:pPr>
            <a:endParaRPr lang="ro-RO" sz="2200" dirty="0" smtClean="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555776" y="4077072"/>
            <a:ext cx="3323291" cy="430887"/>
          </a:xfrm>
          <a:prstGeom prst="rect">
            <a:avLst/>
          </a:prstGeom>
        </p:spPr>
        <p:txBody>
          <a:bodyPr wrap="square">
            <a:spAutoFit/>
          </a:bodyPr>
          <a:lstStyle/>
          <a:p>
            <a:r>
              <a:rPr lang="ro-RO" sz="2200" dirty="0" smtClean="0">
                <a:solidFill>
                  <a:schemeClr val="tx1"/>
                </a:solidFill>
                <a:latin typeface="Times New Roman" panose="02020603050405020304" pitchFamily="18" charset="0"/>
                <a:cs typeface="Times New Roman" panose="02020603050405020304" pitchFamily="18" charset="0"/>
              </a:rPr>
              <a:t>Caracteristicile </a:t>
            </a:r>
            <a:r>
              <a:rPr lang="ro-RO" sz="2200" dirty="0">
                <a:solidFill>
                  <a:schemeClr val="tx1"/>
                </a:solidFill>
                <a:latin typeface="Times New Roman" panose="02020603050405020304" pitchFamily="18" charset="0"/>
                <a:cs typeface="Times New Roman" panose="02020603050405020304" pitchFamily="18" charset="0"/>
              </a:rPr>
              <a:t>ENF</a:t>
            </a:r>
            <a:endParaRPr lang="ru-RU" sz="2200" dirty="0">
              <a:solidFill>
                <a:schemeClr val="tx1"/>
              </a:solidFill>
            </a:endParaRPr>
          </a:p>
        </p:txBody>
      </p:sp>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9" name="Rectangle 7"/>
          <p:cNvSpPr>
            <a:spLocks noGrp="1" noChangeArrowheads="1"/>
          </p:cNvSpPr>
          <p:nvPr>
            <p:ph type="title"/>
          </p:nvPr>
        </p:nvSpPr>
        <p:spPr>
          <a:xfrm>
            <a:off x="228227" y="1006810"/>
            <a:ext cx="8784976" cy="1948780"/>
          </a:xfrm>
        </p:spPr>
        <p:txBody>
          <a:bodyPr/>
          <a:lstStyle/>
          <a:p>
            <a:r>
              <a:rPr lang="ro-RO" sz="2200" dirty="0">
                <a:latin typeface="Times New Roman" panose="02020603050405020304" pitchFamily="18" charset="0"/>
                <a:cs typeface="Times New Roman" panose="02020603050405020304" pitchFamily="18" charset="0"/>
              </a:rPr>
              <a:t>În continuare despre rezultatele chestionarului privind nevoia de formare profesională a personalului de specialitate din biblioteci a prezentat un comunicat dr. hab. Nelly Țurcan, </a:t>
            </a:r>
            <a:r>
              <a:rPr lang="ro-RO" sz="2200" dirty="0" smtClean="0">
                <a:latin typeface="Times New Roman" panose="02020603050405020304" pitchFamily="18" charset="0"/>
                <a:cs typeface="Times New Roman" panose="02020603050405020304" pitchFamily="18" charset="0"/>
              </a:rPr>
              <a:t>sugerînd </a:t>
            </a:r>
            <a:r>
              <a:rPr lang="ro-RO" sz="2200" dirty="0">
                <a:latin typeface="Times New Roman" panose="02020603050405020304" pitchFamily="18" charset="0"/>
                <a:cs typeface="Times New Roman" panose="02020603050405020304" pitchFamily="18" charset="0"/>
              </a:rPr>
              <a:t>inițiative ce ar complementa lista de oferte educaționale pentru bibliotecarii din diverse tipuri de biblioteci. </a:t>
            </a:r>
            <a:r>
              <a:rPr lang="ro-RO" sz="2000" dirty="0">
                <a:latin typeface="Arial" panose="020B0604020202020204" pitchFamily="34" charset="0"/>
                <a:cs typeface="Arial" panose="020B0604020202020204" pitchFamily="34" charset="0"/>
              </a:rPr>
              <a:t> </a:t>
            </a:r>
            <a:r>
              <a:rPr lang="ru-RU" sz="2400" dirty="0"/>
              <a:t/>
            </a:r>
            <a:br>
              <a:rPr lang="ru-RU" sz="2400" dirty="0"/>
            </a:br>
            <a:endParaRPr lang="ru-RU" sz="2400" dirty="0">
              <a:latin typeface="Times New Roman" panose="02020603050405020304" pitchFamily="18" charset="0"/>
              <a:cs typeface="Times New Roman" panose="02020603050405020304" pitchFamily="18" charset="0"/>
            </a:endParaRPr>
          </a:p>
        </p:txBody>
      </p:sp>
      <p:sp>
        <p:nvSpPr>
          <p:cNvPr id="59397" name="PyramidChart 1;Master;1;0.15;3"/>
          <p:cNvSpPr>
            <a:spLocks noChangeArrowheads="1"/>
          </p:cNvSpPr>
          <p:nvPr/>
        </p:nvSpPr>
        <p:spPr bwMode="auto">
          <a:xfrm>
            <a:off x="1216025" y="1981200"/>
            <a:ext cx="672306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6" name="AutoShape 4"/>
          <p:cNvSpPr>
            <a:spLocks noChangeArrowheads="1"/>
          </p:cNvSpPr>
          <p:nvPr/>
        </p:nvSpPr>
        <p:spPr bwMode="auto">
          <a:xfrm flipH="1">
            <a:off x="4578350" y="2143125"/>
            <a:ext cx="0" cy="0"/>
          </a:xfrm>
          <a:prstGeom prst="rtTriangle">
            <a:avLst/>
          </a:prstGeom>
          <a:gradFill rotWithShape="0">
            <a:gsLst>
              <a:gs pos="0">
                <a:schemeClr val="accent1"/>
              </a:gs>
              <a:gs pos="100000">
                <a:schemeClr val="accent1">
                  <a:gamma/>
                  <a:shade val="60000"/>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5" name="PyramidChart 2;Master;1;0.15;3"/>
          <p:cNvSpPr>
            <a:spLocks noChangeArrowheads="1"/>
          </p:cNvSpPr>
          <p:nvPr/>
        </p:nvSpPr>
        <p:spPr bwMode="auto">
          <a:xfrm>
            <a:off x="1219200" y="2057400"/>
            <a:ext cx="6723063" cy="392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394" name="AutoShape 2"/>
          <p:cNvSpPr>
            <a:spLocks noChangeArrowheads="1"/>
          </p:cNvSpPr>
          <p:nvPr/>
        </p:nvSpPr>
        <p:spPr bwMode="auto">
          <a:xfrm flipH="1">
            <a:off x="4578350" y="2143125"/>
            <a:ext cx="0" cy="0"/>
          </a:xfrm>
          <a:prstGeom prst="rtTriangle">
            <a:avLst/>
          </a:prstGeom>
          <a:gradFill rotWithShape="0">
            <a:gsLst>
              <a:gs pos="0">
                <a:schemeClr val="accent1"/>
              </a:gs>
              <a:gs pos="100000">
                <a:schemeClr val="accent1">
                  <a:gamma/>
                  <a:shade val="60000"/>
                  <a:invGamma/>
                </a:schemeClr>
              </a:gs>
            </a:gsLst>
            <a:lin ang="54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 name="Rectangle 7"/>
          <p:cNvSpPr txBox="1">
            <a:spLocks noChangeArrowheads="1"/>
          </p:cNvSpPr>
          <p:nvPr/>
        </p:nvSpPr>
        <p:spPr bwMode="auto">
          <a:xfrm>
            <a:off x="-119457" y="123910"/>
            <a:ext cx="9363169" cy="882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a:lstStyle>
          <a:p>
            <a:pPr algn="ctr"/>
            <a:r>
              <a:rPr kumimoji="0" lang="ro-RO" sz="2200" kern="0" dirty="0" smtClean="0">
                <a:latin typeface="Times New Roman" panose="02020603050405020304" pitchFamily="18" charset="0"/>
                <a:cs typeface="Times New Roman" panose="02020603050405020304" pitchFamily="18" charset="0"/>
              </a:rPr>
              <a:t>Rezultatele chestionarului privind nevoia de formare profesională a personalului de specialitate din biblioteci</a:t>
            </a:r>
            <a:r>
              <a:rPr kumimoji="0" lang="en-US" sz="2200" kern="0" dirty="0" smtClean="0">
                <a:latin typeface="Times New Roman" panose="02020603050405020304" pitchFamily="18" charset="0"/>
                <a:cs typeface="Times New Roman" panose="02020603050405020304" pitchFamily="18" charset="0"/>
              </a:rPr>
              <a:t>: </a:t>
            </a:r>
            <a:r>
              <a:rPr kumimoji="0" lang="ro-RO" sz="2200" kern="0" dirty="0" smtClean="0">
                <a:latin typeface="Times New Roman" panose="02020603050405020304" pitchFamily="18" charset="0"/>
                <a:cs typeface="Times New Roman" panose="02020603050405020304" pitchFamily="18" charset="0"/>
              </a:rPr>
              <a:t>Măsoară de două ori și taie o dată </a:t>
            </a:r>
            <a:endParaRPr kumimoji="0" lang="ru-RU" sz="2200" kern="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62197"/>
            <a:ext cx="8477200" cy="4093691"/>
          </a:xfrm>
          <a:prstGeom prst="rect">
            <a:avLst/>
          </a:prstGeom>
        </p:spPr>
      </p:pic>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0"/>
            <a:ext cx="8712968" cy="6669360"/>
          </a:xfrm>
        </p:spPr>
        <p:txBody>
          <a:bodyPr/>
          <a:lstStyle/>
          <a:p>
            <a:pPr>
              <a:buFont typeface="Wingdings" panose="05000000000000000000" pitchFamily="2" charset="2"/>
              <a:buChar char="§"/>
            </a:pPr>
            <a:r>
              <a:rPr lang="ro-RO" sz="2000" dirty="0" smtClean="0">
                <a:latin typeface="Times New Roman" panose="02020603050405020304" pitchFamily="18" charset="0"/>
                <a:cs typeface="Times New Roman" panose="02020603050405020304" pitchFamily="18" charset="0"/>
              </a:rPr>
              <a:t>Cercetarea a fost realizată în perioada 25 septembrie - 25 octombrie 2015.</a:t>
            </a:r>
          </a:p>
          <a:p>
            <a:pPr>
              <a:buFont typeface="Wingdings" panose="05000000000000000000" pitchFamily="2" charset="2"/>
              <a:buChar char="§"/>
            </a:pPr>
            <a:r>
              <a:rPr lang="ro-RO" sz="2100" dirty="0" smtClean="0">
                <a:latin typeface="Times New Roman" panose="02020603050405020304" pitchFamily="18" charset="0"/>
                <a:cs typeface="Times New Roman" panose="02020603050405020304" pitchFamily="18" charset="0"/>
              </a:rPr>
              <a:t>Chestionarele</a:t>
            </a:r>
            <a:r>
              <a:rPr lang="ro-RO" sz="2000" dirty="0" smtClean="0">
                <a:latin typeface="Times New Roman" panose="02020603050405020304" pitchFamily="18" charset="0"/>
                <a:cs typeface="Times New Roman" panose="02020603050405020304" pitchFamily="18" charset="0"/>
              </a:rPr>
              <a:t> s-au realizat on-line prin completarea formularului în Google, dar o parte din chestionare au fost transmise în Word prin e-mail.</a:t>
            </a:r>
          </a:p>
          <a:p>
            <a:pPr>
              <a:buFont typeface="Wingdings" panose="05000000000000000000" pitchFamily="2" charset="2"/>
              <a:buChar char="§"/>
            </a:pPr>
            <a:r>
              <a:rPr lang="ro-RO" sz="2000" dirty="0" smtClean="0">
                <a:latin typeface="Times New Roman" panose="02020603050405020304" pitchFamily="18" charset="0"/>
                <a:cs typeface="Times New Roman" panose="02020603050405020304" pitchFamily="18" charset="0"/>
              </a:rPr>
              <a:t>Au fost </a:t>
            </a:r>
            <a:r>
              <a:rPr lang="ro-RO" sz="2000" b="1" dirty="0" smtClean="0">
                <a:latin typeface="Times New Roman" panose="02020603050405020304" pitchFamily="18" charset="0"/>
                <a:cs typeface="Times New Roman" panose="02020603050405020304" pitchFamily="18" charset="0"/>
              </a:rPr>
              <a:t>36</a:t>
            </a:r>
            <a:r>
              <a:rPr lang="ro-RO" sz="2000" dirty="0" smtClean="0">
                <a:latin typeface="Times New Roman" panose="02020603050405020304" pitchFamily="18" charset="0"/>
                <a:cs typeface="Times New Roman" panose="02020603050405020304" pitchFamily="18" charset="0"/>
              </a:rPr>
              <a:t> de întrebări</a:t>
            </a:r>
          </a:p>
          <a:p>
            <a:pPr>
              <a:buFont typeface="Wingdings" panose="05000000000000000000" pitchFamily="2" charset="2"/>
              <a:buChar char="§"/>
            </a:pPr>
            <a:r>
              <a:rPr lang="ro-RO" sz="2000" dirty="0" smtClean="0">
                <a:latin typeface="Times New Roman" panose="02020603050405020304" pitchFamily="18" charset="0"/>
                <a:cs typeface="Times New Roman" panose="02020603050405020304" pitchFamily="18" charset="0"/>
              </a:rPr>
              <a:t>Au participat </a:t>
            </a:r>
            <a:r>
              <a:rPr lang="ro-RO" sz="2000" b="1" dirty="0" smtClean="0">
                <a:latin typeface="Times New Roman" panose="02020603050405020304" pitchFamily="18" charset="0"/>
                <a:cs typeface="Times New Roman" panose="02020603050405020304" pitchFamily="18" charset="0"/>
              </a:rPr>
              <a:t>437 </a:t>
            </a:r>
            <a:r>
              <a:rPr lang="ro-RO" sz="2000" dirty="0" smtClean="0">
                <a:latin typeface="Times New Roman" panose="02020603050405020304" pitchFamily="18" charset="0"/>
                <a:cs typeface="Times New Roman" panose="02020603050405020304" pitchFamily="18" charset="0"/>
              </a:rPr>
              <a:t>de respondenți din toate tipurile de biblioteci.</a:t>
            </a:r>
          </a:p>
          <a:p>
            <a:pPr>
              <a:buFont typeface="Wingdings" panose="05000000000000000000" pitchFamily="2" charset="2"/>
              <a:buChar char="§"/>
            </a:pPr>
            <a:r>
              <a:rPr lang="ro-RO" sz="2000" dirty="0" smtClean="0">
                <a:latin typeface="Times New Roman" panose="02020603050405020304" pitchFamily="18" charset="0"/>
                <a:cs typeface="Times New Roman" panose="02020603050405020304" pitchFamily="18" charset="0"/>
              </a:rPr>
              <a:t>Vîrstele cuprinse sînt</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46 -57 </a:t>
            </a:r>
            <a:r>
              <a:rPr lang="en-US" sz="2000" dirty="0" err="1" smtClean="0">
                <a:latin typeface="Times New Roman" panose="02020603050405020304" pitchFamily="18" charset="0"/>
                <a:cs typeface="Times New Roman" panose="02020603050405020304" pitchFamily="18" charset="0"/>
              </a:rPr>
              <a:t>ani</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36 -45 </a:t>
            </a:r>
            <a:r>
              <a:rPr lang="en-US" sz="2000" dirty="0" err="1" smtClean="0">
                <a:latin typeface="Times New Roman" panose="02020603050405020304" pitchFamily="18" charset="0"/>
                <a:cs typeface="Times New Roman" panose="02020603050405020304" pitchFamily="18" charset="0"/>
              </a:rPr>
              <a:t>ani</a:t>
            </a:r>
            <a:r>
              <a:rPr lang="en-US" sz="2000" dirty="0" smtClean="0">
                <a:latin typeface="Times New Roman" panose="02020603050405020304" pitchFamily="18" charset="0"/>
                <a:cs typeface="Times New Roman" panose="02020603050405020304" pitchFamily="18" charset="0"/>
              </a:rPr>
              <a:t>; </a:t>
            </a:r>
            <a:r>
              <a:rPr lang="en-US" sz="2000" b="1" dirty="0" smtClean="0">
                <a:latin typeface="Times New Roman" panose="02020603050405020304" pitchFamily="18" charset="0"/>
                <a:cs typeface="Times New Roman" panose="02020603050405020304" pitchFamily="18" charset="0"/>
              </a:rPr>
              <a:t>28 </a:t>
            </a:r>
            <a:r>
              <a:rPr lang="ro-RO" sz="2000" b="1" dirty="0" smtClean="0">
                <a:latin typeface="Times New Roman" panose="02020603050405020304" pitchFamily="18" charset="0"/>
                <a:cs typeface="Times New Roman" panose="02020603050405020304" pitchFamily="18" charset="0"/>
              </a:rPr>
              <a:t>-</a:t>
            </a:r>
            <a:r>
              <a:rPr lang="en-US" sz="2000" b="1" dirty="0" smtClean="0">
                <a:latin typeface="Times New Roman" panose="02020603050405020304" pitchFamily="18" charset="0"/>
                <a:cs typeface="Times New Roman" panose="02020603050405020304" pitchFamily="18" charset="0"/>
              </a:rPr>
              <a:t>35 </a:t>
            </a:r>
            <a:r>
              <a:rPr lang="en-US" sz="2000" dirty="0" err="1" smtClean="0">
                <a:latin typeface="Times New Roman" panose="02020603050405020304" pitchFamily="18" charset="0"/>
                <a:cs typeface="Times New Roman" panose="02020603050405020304" pitchFamily="18" charset="0"/>
              </a:rPr>
              <a:t>ani</a:t>
            </a:r>
            <a:r>
              <a:rPr lang="en-US" sz="2000" dirty="0" smtClean="0">
                <a:latin typeface="Times New Roman" panose="02020603050405020304" pitchFamily="18" charset="0"/>
                <a:cs typeface="Times New Roman" panose="02020603050405020304" pitchFamily="18" charset="0"/>
              </a:rPr>
              <a:t>; p</a:t>
            </a:r>
            <a:r>
              <a:rPr lang="ro-RO" sz="2000" dirty="0" smtClean="0">
                <a:latin typeface="Times New Roman" panose="02020603050405020304" pitchFamily="18" charset="0"/>
                <a:cs typeface="Times New Roman" panose="02020603050405020304" pitchFamily="18" charset="0"/>
              </a:rPr>
              <a:t>înă la </a:t>
            </a:r>
            <a:r>
              <a:rPr lang="ro-RO" sz="2000" b="1" dirty="0" smtClean="0">
                <a:latin typeface="Times New Roman" panose="02020603050405020304" pitchFamily="18" charset="0"/>
                <a:cs typeface="Times New Roman" panose="02020603050405020304" pitchFamily="18" charset="0"/>
              </a:rPr>
              <a:t>28</a:t>
            </a:r>
            <a:r>
              <a:rPr lang="ro-RO" sz="2000" dirty="0" smtClean="0">
                <a:latin typeface="Times New Roman" panose="02020603050405020304" pitchFamily="18" charset="0"/>
                <a:cs typeface="Times New Roman" panose="02020603050405020304" pitchFamily="18" charset="0"/>
              </a:rPr>
              <a:t> ani.</a:t>
            </a:r>
          </a:p>
          <a:p>
            <a:pPr>
              <a:buFont typeface="Wingdings" panose="05000000000000000000" pitchFamily="2" charset="2"/>
              <a:buChar char="§"/>
            </a:pPr>
            <a:r>
              <a:rPr lang="ro-RO" sz="2000" dirty="0" smtClean="0">
                <a:latin typeface="Times New Roman" panose="02020603050405020304" pitchFamily="18" charset="0"/>
                <a:cs typeface="Times New Roman" panose="02020603050405020304" pitchFamily="18" charset="0"/>
              </a:rPr>
              <a:t>Mediul de rezidență</a:t>
            </a:r>
            <a:r>
              <a:rPr lang="en-US" sz="2000" dirty="0" smtClean="0">
                <a:latin typeface="Times New Roman" panose="02020603050405020304" pitchFamily="18" charset="0"/>
                <a:cs typeface="Times New Roman" panose="02020603050405020304" pitchFamily="18" charset="0"/>
              </a:rPr>
              <a:t>:</a:t>
            </a:r>
            <a:r>
              <a:rPr lang="ro-RO" sz="2000" dirty="0" smtClean="0">
                <a:latin typeface="Times New Roman" panose="02020603050405020304" pitchFamily="18" charset="0"/>
                <a:cs typeface="Times New Roman" panose="02020603050405020304" pitchFamily="18" charset="0"/>
              </a:rPr>
              <a:t> urban – </a:t>
            </a:r>
            <a:r>
              <a:rPr lang="ro-RO" sz="2000" b="1" dirty="0" smtClean="0">
                <a:latin typeface="Times New Roman" panose="02020603050405020304" pitchFamily="18" charset="0"/>
                <a:cs typeface="Times New Roman" panose="02020603050405020304" pitchFamily="18" charset="0"/>
              </a:rPr>
              <a:t>49</a:t>
            </a:r>
            <a:r>
              <a:rPr lang="ro-RO" sz="2000" dirty="0" smtClean="0">
                <a:latin typeface="Times New Roman" panose="02020603050405020304" pitchFamily="18" charset="0"/>
                <a:cs typeface="Times New Roman" panose="02020603050405020304" pitchFamily="18" charset="0"/>
              </a:rPr>
              <a:t>%</a:t>
            </a:r>
            <a:r>
              <a:rPr lang="en-US" sz="2000" dirty="0">
                <a:latin typeface="Times New Roman" panose="02020603050405020304" pitchFamily="18" charset="0"/>
                <a:cs typeface="Times New Roman" panose="02020603050405020304" pitchFamily="18" charset="0"/>
              </a:rPr>
              <a:t> </a:t>
            </a:r>
            <a:r>
              <a:rPr lang="en-US" sz="2000" dirty="0" smtClean="0">
                <a:latin typeface="Times New Roman" panose="02020603050405020304" pitchFamily="18" charset="0"/>
                <a:cs typeface="Times New Roman" panose="02020603050405020304" pitchFamily="18" charset="0"/>
              </a:rPr>
              <a:t> rural </a:t>
            </a:r>
            <a:r>
              <a:rPr lang="en-US" sz="2000" b="1" dirty="0" smtClean="0">
                <a:latin typeface="Times New Roman" panose="02020603050405020304" pitchFamily="18" charset="0"/>
                <a:cs typeface="Times New Roman" panose="02020603050405020304" pitchFamily="18" charset="0"/>
              </a:rPr>
              <a:t>51</a:t>
            </a:r>
            <a:r>
              <a:rPr lang="en-US" sz="20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
            </a:pPr>
            <a:r>
              <a:rPr lang="en-US" sz="2000" dirty="0" err="1" smtClean="0">
                <a:solidFill>
                  <a:schemeClr val="tx1"/>
                </a:solidFill>
                <a:latin typeface="Times New Roman" panose="02020603050405020304" pitchFamily="18" charset="0"/>
                <a:cs typeface="Times New Roman" panose="02020603050405020304" pitchFamily="18" charset="0"/>
              </a:rPr>
              <a:t>Preg</a:t>
            </a:r>
            <a:r>
              <a:rPr lang="ro-RO" sz="2000" dirty="0" smtClean="0">
                <a:solidFill>
                  <a:schemeClr val="tx1"/>
                </a:solidFill>
                <a:latin typeface="Times New Roman" panose="02020603050405020304" pitchFamily="18" charset="0"/>
                <a:cs typeface="Times New Roman" panose="02020603050405020304" pitchFamily="18" charset="0"/>
              </a:rPr>
              <a:t>ătire inițială</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studii</a:t>
            </a:r>
            <a:r>
              <a:rPr lang="en-US" sz="2000" dirty="0" smtClean="0">
                <a:solidFill>
                  <a:schemeClr val="tx1"/>
                </a:solidFill>
                <a:latin typeface="Times New Roman" panose="02020603050405020304" pitchFamily="18" charset="0"/>
                <a:cs typeface="Times New Roman" panose="02020603050405020304" pitchFamily="18" charset="0"/>
              </a:rPr>
              <a:t> </a:t>
            </a:r>
            <a:r>
              <a:rPr lang="ro-RO" sz="2000" dirty="0" smtClean="0">
                <a:solidFill>
                  <a:schemeClr val="tx1"/>
                </a:solidFill>
                <a:latin typeface="Times New Roman" panose="02020603050405020304" pitchFamily="18" charset="0"/>
                <a:cs typeface="Times New Roman" panose="02020603050405020304" pitchFamily="18" charset="0"/>
              </a:rPr>
              <a:t>în</a:t>
            </a:r>
            <a:r>
              <a:rPr lang="ro-RO" sz="2000" dirty="0">
                <a:solidFill>
                  <a:schemeClr val="tx1"/>
                </a:solidFill>
                <a:latin typeface="Times New Roman" panose="02020603050405020304" pitchFamily="18" charset="0"/>
                <a:cs typeface="Times New Roman" panose="02020603050405020304" pitchFamily="18" charset="0"/>
              </a:rPr>
              <a:t> </a:t>
            </a:r>
            <a:r>
              <a:rPr lang="ro-RO" sz="2000" dirty="0" smtClean="0">
                <a:solidFill>
                  <a:schemeClr val="tx1"/>
                </a:solidFill>
                <a:latin typeface="Times New Roman" panose="02020603050405020304" pitchFamily="18" charset="0"/>
                <a:cs typeface="Times New Roman" panose="02020603050405020304" pitchFamily="18" charset="0"/>
              </a:rPr>
              <a:t>domeniu – </a:t>
            </a:r>
            <a:r>
              <a:rPr lang="ro-RO" sz="2000" b="1" dirty="0" smtClean="0">
                <a:solidFill>
                  <a:schemeClr val="tx1"/>
                </a:solidFill>
                <a:latin typeface="Times New Roman" panose="02020603050405020304" pitchFamily="18" charset="0"/>
                <a:cs typeface="Times New Roman" panose="02020603050405020304" pitchFamily="18" charset="0"/>
              </a:rPr>
              <a:t>169</a:t>
            </a:r>
            <a:r>
              <a:rPr lang="ro-RO" sz="2000" dirty="0" smtClean="0">
                <a:solidFill>
                  <a:schemeClr val="tx1"/>
                </a:solidFill>
                <a:latin typeface="Times New Roman" panose="02020603050405020304" pitchFamily="18" charset="0"/>
                <a:cs typeface="Times New Roman" panose="02020603050405020304" pitchFamily="18" charset="0"/>
              </a:rPr>
              <a:t> </a:t>
            </a:r>
            <a:r>
              <a:rPr lang="en-US" sz="2000" dirty="0" smtClean="0">
                <a:solidFill>
                  <a:schemeClr val="tx1"/>
                </a:solidFill>
                <a:latin typeface="Times New Roman" panose="02020603050405020304" pitchFamily="18" charset="0"/>
                <a:cs typeface="Times New Roman" panose="02020603050405020304" pitchFamily="18" charset="0"/>
              </a:rPr>
              <a:t>;</a:t>
            </a:r>
            <a:r>
              <a:rPr lang="ro-RO" sz="2000" dirty="0" smtClean="0">
                <a:solidFill>
                  <a:schemeClr val="tx1"/>
                </a:solidFill>
                <a:latin typeface="Times New Roman" panose="02020603050405020304" pitchFamily="18" charset="0"/>
                <a:cs typeface="Times New Roman" panose="02020603050405020304" pitchFamily="18" charset="0"/>
              </a:rPr>
              <a:t>   studii superioare în alt domeniu - </a:t>
            </a:r>
            <a:r>
              <a:rPr lang="ro-RO" sz="2000" b="1" dirty="0" smtClean="0">
                <a:solidFill>
                  <a:schemeClr val="tx1"/>
                </a:solidFill>
                <a:latin typeface="Times New Roman" panose="02020603050405020304" pitchFamily="18" charset="0"/>
                <a:cs typeface="Times New Roman" panose="02020603050405020304" pitchFamily="18" charset="0"/>
              </a:rPr>
              <a:t>141</a:t>
            </a:r>
            <a:r>
              <a:rPr lang="en-US" sz="2000" dirty="0" smtClean="0">
                <a:solidFill>
                  <a:schemeClr val="tx1"/>
                </a:solidFill>
                <a:latin typeface="Times New Roman" panose="02020603050405020304" pitchFamily="18" charset="0"/>
                <a:cs typeface="Times New Roman" panose="02020603050405020304" pitchFamily="18" charset="0"/>
              </a:rPr>
              <a:t>;</a:t>
            </a:r>
            <a:r>
              <a:rPr lang="ro-RO" sz="2000" dirty="0" smtClean="0">
                <a:solidFill>
                  <a:schemeClr val="tx1"/>
                </a:solidFill>
                <a:latin typeface="Times New Roman" panose="02020603050405020304" pitchFamily="18" charset="0"/>
                <a:cs typeface="Times New Roman" panose="02020603050405020304" pitchFamily="18" charset="0"/>
              </a:rPr>
              <a:t>  studii medii de specialitate în biblioteconomie – </a:t>
            </a:r>
            <a:r>
              <a:rPr lang="ro-RO" sz="2000" b="1" dirty="0" smtClean="0">
                <a:solidFill>
                  <a:schemeClr val="tx1"/>
                </a:solidFill>
                <a:latin typeface="Times New Roman" panose="02020603050405020304" pitchFamily="18" charset="0"/>
                <a:cs typeface="Times New Roman" panose="02020603050405020304" pitchFamily="18" charset="0"/>
              </a:rPr>
              <a:t>57</a:t>
            </a:r>
            <a:r>
              <a:rPr lang="ro-RO" sz="2000" dirty="0" smtClean="0">
                <a:solidFill>
                  <a:schemeClr val="tx1"/>
                </a:solidFill>
                <a:latin typeface="Times New Roman" panose="02020603050405020304" pitchFamily="18" charset="0"/>
                <a:cs typeface="Times New Roman" panose="02020603050405020304" pitchFamily="18" charset="0"/>
              </a:rPr>
              <a:t>, alte - </a:t>
            </a:r>
            <a:r>
              <a:rPr lang="ro-RO" sz="2000" b="1" dirty="0" smtClean="0">
                <a:solidFill>
                  <a:schemeClr val="tx1"/>
                </a:solidFill>
                <a:latin typeface="Times New Roman" panose="02020603050405020304" pitchFamily="18" charset="0"/>
                <a:cs typeface="Times New Roman" panose="02020603050405020304" pitchFamily="18" charset="0"/>
              </a:rPr>
              <a:t>18</a:t>
            </a:r>
          </a:p>
          <a:p>
            <a:pPr>
              <a:buFont typeface="Wingdings" panose="05000000000000000000" pitchFamily="2" charset="2"/>
              <a:buChar char="§"/>
            </a:pPr>
            <a:r>
              <a:rPr lang="ro-RO" sz="2000" dirty="0" smtClean="0">
                <a:solidFill>
                  <a:schemeClr val="tx1"/>
                </a:solidFill>
                <a:latin typeface="Times New Roman" panose="02020603050405020304" pitchFamily="18" charset="0"/>
                <a:cs typeface="Times New Roman" panose="02020603050405020304" pitchFamily="18" charset="0"/>
              </a:rPr>
              <a:t>Categorii de calificare</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categoria</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err="1" smtClean="0">
                <a:solidFill>
                  <a:schemeClr val="tx1"/>
                </a:solidFill>
                <a:latin typeface="Times New Roman" panose="02020603050405020304" pitchFamily="18" charset="0"/>
                <a:cs typeface="Times New Roman" panose="02020603050405020304" pitchFamily="18" charset="0"/>
              </a:rPr>
              <a:t>superioar</a:t>
            </a:r>
            <a:r>
              <a:rPr lang="ro-RO" sz="2000" dirty="0" smtClean="0">
                <a:solidFill>
                  <a:schemeClr val="tx1"/>
                </a:solidFill>
                <a:latin typeface="Times New Roman" panose="02020603050405020304" pitchFamily="18" charset="0"/>
                <a:cs typeface="Times New Roman" panose="02020603050405020304" pitchFamily="18" charset="0"/>
              </a:rPr>
              <a:t>ă -  </a:t>
            </a:r>
            <a:r>
              <a:rPr lang="ro-RO" sz="2000" b="1" dirty="0" smtClean="0">
                <a:solidFill>
                  <a:schemeClr val="tx1"/>
                </a:solidFill>
                <a:latin typeface="Times New Roman" panose="02020603050405020304" pitchFamily="18" charset="0"/>
                <a:cs typeface="Times New Roman" panose="02020603050405020304" pitchFamily="18" charset="0"/>
              </a:rPr>
              <a:t>57</a:t>
            </a:r>
            <a:r>
              <a:rPr lang="en-US" sz="2000" dirty="0" smtClean="0">
                <a:solidFill>
                  <a:schemeClr val="tx1"/>
                </a:solidFill>
                <a:latin typeface="Times New Roman" panose="02020603050405020304" pitchFamily="18" charset="0"/>
                <a:cs typeface="Times New Roman" panose="02020603050405020304" pitchFamily="18" charset="0"/>
              </a:rPr>
              <a:t>;</a:t>
            </a:r>
          </a:p>
          <a:p>
            <a:pPr indent="2433638">
              <a:buNone/>
            </a:pPr>
            <a:r>
              <a:rPr lang="en-US" sz="2000" dirty="0">
                <a:solidFill>
                  <a:schemeClr val="tx1"/>
                </a:solidFill>
                <a:latin typeface="Times New Roman" panose="02020603050405020304" pitchFamily="18" charset="0"/>
                <a:cs typeface="Times New Roman" panose="02020603050405020304" pitchFamily="18" charset="0"/>
              </a:rPr>
              <a:t>cat.</a:t>
            </a:r>
            <a:r>
              <a:rPr lang="en-US" sz="2000" dirty="0" smtClean="0">
                <a:solidFill>
                  <a:schemeClr val="tx1"/>
                </a:solidFill>
                <a:latin typeface="Times New Roman" panose="02020603050405020304" pitchFamily="18" charset="0"/>
                <a:cs typeface="Times New Roman" panose="02020603050405020304" pitchFamily="18" charset="0"/>
              </a:rPr>
              <a:t> </a:t>
            </a:r>
            <a:r>
              <a:rPr lang="ro-RO" sz="2000" dirty="0" smtClean="0">
                <a:solidFill>
                  <a:schemeClr val="tx1"/>
                </a:solidFill>
                <a:latin typeface="Times New Roman" panose="02020603050405020304" pitchFamily="18" charset="0"/>
                <a:cs typeface="Times New Roman" panose="02020603050405020304" pitchFamily="18" charset="0"/>
              </a:rPr>
              <a:t>I -</a:t>
            </a:r>
            <a:r>
              <a:rPr lang="ro-RO" sz="2000" b="1" dirty="0" smtClean="0">
                <a:solidFill>
                  <a:schemeClr val="tx1"/>
                </a:solidFill>
                <a:latin typeface="Times New Roman" panose="02020603050405020304" pitchFamily="18" charset="0"/>
                <a:cs typeface="Times New Roman" panose="02020603050405020304" pitchFamily="18" charset="0"/>
              </a:rPr>
              <a:t>129</a:t>
            </a:r>
            <a:r>
              <a:rPr lang="en-US" sz="2000" dirty="0" smtClean="0">
                <a:solidFill>
                  <a:schemeClr val="tx1"/>
                </a:solidFill>
                <a:latin typeface="Times New Roman" panose="02020603050405020304" pitchFamily="18" charset="0"/>
                <a:cs typeface="Times New Roman" panose="02020603050405020304" pitchFamily="18" charset="0"/>
              </a:rPr>
              <a:t>; </a:t>
            </a:r>
          </a:p>
          <a:p>
            <a:pPr indent="2433638">
              <a:buNone/>
            </a:pPr>
            <a:r>
              <a:rPr lang="en-US" sz="2000" dirty="0">
                <a:solidFill>
                  <a:schemeClr val="tx1"/>
                </a:solidFill>
                <a:latin typeface="Times New Roman" panose="02020603050405020304" pitchFamily="18" charset="0"/>
                <a:cs typeface="Times New Roman" panose="02020603050405020304" pitchFamily="18" charset="0"/>
              </a:rPr>
              <a:t>cat</a:t>
            </a:r>
            <a:r>
              <a:rPr lang="en-US" sz="2000" dirty="0" smtClean="0">
                <a:solidFill>
                  <a:schemeClr val="tx1"/>
                </a:solidFill>
                <a:latin typeface="Times New Roman" panose="02020603050405020304" pitchFamily="18" charset="0"/>
                <a:cs typeface="Times New Roman" panose="02020603050405020304" pitchFamily="18" charset="0"/>
              </a:rPr>
              <a:t>. II – </a:t>
            </a:r>
            <a:r>
              <a:rPr lang="en-US" sz="2000" b="1" dirty="0" smtClean="0">
                <a:solidFill>
                  <a:schemeClr val="tx1"/>
                </a:solidFill>
                <a:latin typeface="Times New Roman" panose="02020603050405020304" pitchFamily="18" charset="0"/>
                <a:cs typeface="Times New Roman" panose="02020603050405020304" pitchFamily="18" charset="0"/>
              </a:rPr>
              <a:t>125</a:t>
            </a:r>
            <a:r>
              <a:rPr lang="en-US" sz="2000" dirty="0" smtClean="0">
                <a:solidFill>
                  <a:schemeClr val="tx1"/>
                </a:solidFill>
                <a:latin typeface="Times New Roman" panose="02020603050405020304" pitchFamily="18" charset="0"/>
                <a:cs typeface="Times New Roman" panose="02020603050405020304" pitchFamily="18" charset="0"/>
              </a:rPr>
              <a:t>; </a:t>
            </a:r>
          </a:p>
          <a:p>
            <a:pPr indent="2433638">
              <a:buNone/>
            </a:pPr>
            <a:r>
              <a:rPr lang="en-US" sz="2000" dirty="0" smtClean="0">
                <a:solidFill>
                  <a:schemeClr val="tx1"/>
                </a:solidFill>
                <a:latin typeface="Times New Roman" panose="02020603050405020304" pitchFamily="18" charset="0"/>
                <a:cs typeface="Times New Roman" panose="02020603050405020304" pitchFamily="18" charset="0"/>
              </a:rPr>
              <a:t>f. cat.- </a:t>
            </a:r>
            <a:r>
              <a:rPr lang="en-US" sz="2000" b="1" dirty="0" smtClean="0">
                <a:solidFill>
                  <a:schemeClr val="tx1"/>
                </a:solidFill>
                <a:latin typeface="Times New Roman" panose="02020603050405020304" pitchFamily="18" charset="0"/>
                <a:cs typeface="Times New Roman" panose="02020603050405020304" pitchFamily="18" charset="0"/>
              </a:rPr>
              <a:t>126.</a:t>
            </a:r>
          </a:p>
          <a:p>
            <a:pPr>
              <a:buFont typeface="Wingdings" panose="05000000000000000000" pitchFamily="2" charset="2"/>
              <a:buChar char="§"/>
            </a:pPr>
            <a:r>
              <a:rPr lang="en-US" sz="2000" dirty="0" smtClean="0">
                <a:solidFill>
                  <a:schemeClr val="tx1"/>
                </a:solidFill>
                <a:latin typeface="Times New Roman" panose="02020603050405020304" pitchFamily="18" charset="0"/>
                <a:cs typeface="Times New Roman" panose="02020603050405020304" pitchFamily="18" charset="0"/>
              </a:rPr>
              <a:t>Ce mo</a:t>
            </a:r>
            <a:r>
              <a:rPr lang="ro-RO" sz="2000" dirty="0" smtClean="0">
                <a:solidFill>
                  <a:schemeClr val="tx1"/>
                </a:solidFill>
                <a:latin typeface="Times New Roman" panose="02020603050405020304" pitchFamily="18" charset="0"/>
                <a:cs typeface="Times New Roman" panose="02020603050405020304" pitchFamily="18" charset="0"/>
              </a:rPr>
              <a:t>tive vă determină să participați la programele de formare profesională?</a:t>
            </a:r>
          </a:p>
          <a:p>
            <a:pPr marL="0" indent="0">
              <a:buNone/>
            </a:pPr>
            <a:r>
              <a:rPr lang="ro-RO" sz="2000" dirty="0">
                <a:solidFill>
                  <a:schemeClr val="tx1"/>
                </a:solidFill>
                <a:latin typeface="Times New Roman" panose="02020603050405020304" pitchFamily="18" charset="0"/>
                <a:cs typeface="Times New Roman" panose="02020603050405020304" pitchFamily="18" charset="0"/>
              </a:rPr>
              <a:t> </a:t>
            </a:r>
            <a:r>
              <a:rPr lang="ro-RO" sz="2000" dirty="0" smtClean="0">
                <a:solidFill>
                  <a:schemeClr val="tx1"/>
                </a:solidFill>
                <a:latin typeface="Times New Roman" panose="02020603050405020304" pitchFamily="18" charset="0"/>
                <a:cs typeface="Times New Roman" panose="02020603050405020304" pitchFamily="18" charset="0"/>
              </a:rPr>
              <a:t>       - nevoia de a dobîndi noi competențe  - </a:t>
            </a:r>
            <a:r>
              <a:rPr lang="ro-RO" sz="2000" b="1" dirty="0" smtClean="0">
                <a:solidFill>
                  <a:schemeClr val="tx1"/>
                </a:solidFill>
                <a:latin typeface="Times New Roman" panose="02020603050405020304" pitchFamily="18" charset="0"/>
                <a:cs typeface="Times New Roman" panose="02020603050405020304" pitchFamily="18" charset="0"/>
              </a:rPr>
              <a:t>355</a:t>
            </a:r>
          </a:p>
          <a:p>
            <a:pPr marL="0" indent="0">
              <a:buNone/>
            </a:pPr>
            <a:r>
              <a:rPr lang="ro-RO" sz="2000" dirty="0">
                <a:solidFill>
                  <a:schemeClr val="tx1"/>
                </a:solidFill>
                <a:latin typeface="Times New Roman" panose="02020603050405020304" pitchFamily="18" charset="0"/>
                <a:cs typeface="Times New Roman" panose="02020603050405020304" pitchFamily="18" charset="0"/>
              </a:rPr>
              <a:t> </a:t>
            </a:r>
            <a:r>
              <a:rPr lang="ro-RO" sz="2000" dirty="0" smtClean="0">
                <a:solidFill>
                  <a:schemeClr val="tx1"/>
                </a:solidFill>
                <a:latin typeface="Times New Roman" panose="02020603050405020304" pitchFamily="18" charset="0"/>
                <a:cs typeface="Times New Roman" panose="02020603050405020304" pitchFamily="18" charset="0"/>
              </a:rPr>
              <a:t>       - dorința de a-mi dezvolta competențe utile în plan profesional – </a:t>
            </a:r>
            <a:r>
              <a:rPr lang="ro-RO" sz="2000" b="1" dirty="0" smtClean="0">
                <a:solidFill>
                  <a:schemeClr val="tx1"/>
                </a:solidFill>
                <a:latin typeface="Times New Roman" panose="02020603050405020304" pitchFamily="18" charset="0"/>
                <a:cs typeface="Times New Roman" panose="02020603050405020304" pitchFamily="18" charset="0"/>
              </a:rPr>
              <a:t>289</a:t>
            </a:r>
          </a:p>
          <a:p>
            <a:pPr marL="0" indent="0">
              <a:buNone/>
            </a:pPr>
            <a:r>
              <a:rPr lang="ro-RO" sz="2000" dirty="0">
                <a:solidFill>
                  <a:schemeClr val="tx1"/>
                </a:solidFill>
                <a:latin typeface="Times New Roman" panose="02020603050405020304" pitchFamily="18" charset="0"/>
                <a:cs typeface="Times New Roman" panose="02020603050405020304" pitchFamily="18" charset="0"/>
              </a:rPr>
              <a:t> </a:t>
            </a:r>
            <a:r>
              <a:rPr lang="ro-RO" sz="2000" dirty="0" smtClean="0">
                <a:solidFill>
                  <a:schemeClr val="tx1"/>
                </a:solidFill>
                <a:latin typeface="Times New Roman" panose="02020603050405020304" pitchFamily="18" charset="0"/>
                <a:cs typeface="Times New Roman" panose="02020603050405020304" pitchFamily="18" charset="0"/>
              </a:rPr>
              <a:t>       - dezvoltarea portofoliului personal de activități de formare – </a:t>
            </a:r>
            <a:r>
              <a:rPr lang="ro-RO" sz="2000" b="1" dirty="0" smtClean="0">
                <a:solidFill>
                  <a:schemeClr val="tx1"/>
                </a:solidFill>
                <a:latin typeface="Times New Roman" panose="02020603050405020304" pitchFamily="18" charset="0"/>
                <a:cs typeface="Times New Roman" panose="02020603050405020304" pitchFamily="18" charset="0"/>
              </a:rPr>
              <a:t>131</a:t>
            </a:r>
          </a:p>
          <a:p>
            <a:pPr marL="0" indent="0">
              <a:buNone/>
            </a:pPr>
            <a:r>
              <a:rPr lang="ro-RO" sz="2000" dirty="0">
                <a:solidFill>
                  <a:schemeClr val="tx1"/>
                </a:solidFill>
                <a:latin typeface="Times New Roman" panose="02020603050405020304" pitchFamily="18" charset="0"/>
                <a:cs typeface="Times New Roman" panose="02020603050405020304" pitchFamily="18" charset="0"/>
              </a:rPr>
              <a:t> </a:t>
            </a:r>
            <a:r>
              <a:rPr lang="ro-RO" sz="2000" dirty="0" smtClean="0">
                <a:solidFill>
                  <a:schemeClr val="tx1"/>
                </a:solidFill>
                <a:latin typeface="Times New Roman" panose="02020603050405020304" pitchFamily="18" charset="0"/>
                <a:cs typeface="Times New Roman" panose="02020603050405020304" pitchFamily="18" charset="0"/>
              </a:rPr>
              <a:t>       - punctajul care îl poți obține pentru atestare – </a:t>
            </a:r>
            <a:r>
              <a:rPr lang="ro-RO" sz="2000" b="1" dirty="0" smtClean="0">
                <a:solidFill>
                  <a:schemeClr val="tx1"/>
                </a:solidFill>
                <a:latin typeface="Times New Roman" panose="02020603050405020304" pitchFamily="18" charset="0"/>
                <a:cs typeface="Times New Roman" panose="02020603050405020304" pitchFamily="18" charset="0"/>
              </a:rPr>
              <a:t>118</a:t>
            </a:r>
          </a:p>
          <a:p>
            <a:pPr marL="0" indent="0">
              <a:buNone/>
            </a:pPr>
            <a:endParaRPr lang="en-US" sz="2000" dirty="0" smtClean="0">
              <a:solidFill>
                <a:schemeClr val="tx1"/>
              </a:solidFill>
              <a:latin typeface="Times New Roman" panose="02020603050405020304" pitchFamily="18" charset="0"/>
              <a:cs typeface="Times New Roman" panose="02020603050405020304" pitchFamily="18" charset="0"/>
            </a:endParaRPr>
          </a:p>
          <a:p>
            <a:pPr marL="0" indent="0">
              <a:buNone/>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en-US" sz="2000" dirty="0" smtClean="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ro-RO" sz="2000" dirty="0" smtClean="0">
              <a:latin typeface="Times New Roman" panose="02020603050405020304" pitchFamily="18" charset="0"/>
              <a:cs typeface="Times New Roman" panose="02020603050405020304" pitchFamily="18" charset="0"/>
            </a:endParaRPr>
          </a:p>
          <a:p>
            <a:pPr marL="0" indent="0">
              <a:buNone/>
            </a:pP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119244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EFINEDINNAVIGATOR" val="False"/>
  <p:tag name="BRANCHTO" val="0"/>
</p:tagLst>
</file>

<file path=ppt/theme/theme1.xml><?xml version="1.0" encoding="utf-8"?>
<a:theme xmlns:a="http://schemas.openxmlformats.org/drawingml/2006/main" name="ms_pptselling_tp01017848">
  <a:themeElements>
    <a:clrScheme name="ms_pptselling_tp01017848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ms_pptselling_tp01017848">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13716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1000" b="1" i="0" u="none" strike="noStrike" cap="none" normalizeH="0" baseline="0" smtClean="0">
            <a:ln>
              <a:noFill/>
            </a:ln>
            <a:solidFill>
              <a:schemeClr val="bg1"/>
            </a:solidFill>
            <a:effectLst/>
            <a:latin typeface="Garamond"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137160" rIns="91440" bIns="45720" numCol="1" anchor="ctr"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1" lang="en-US" sz="1000" b="1" i="0" u="none" strike="noStrike" cap="none" normalizeH="0" baseline="0" smtClean="0">
            <a:ln>
              <a:noFill/>
            </a:ln>
            <a:solidFill>
              <a:schemeClr val="bg1"/>
            </a:solidFill>
            <a:effectLst/>
            <a:latin typeface="Garamond" pitchFamily="18" charset="0"/>
          </a:defRPr>
        </a:defPPr>
      </a:lstStyle>
    </a:lnDef>
  </a:objectDefaults>
  <a:extraClrSchemeLst>
    <a:extraClrScheme>
      <a:clrScheme name="ms_pptselling_tp01017848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ms_pptselling_tp01017848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ms_pptselling_tp01017848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ms_pptselling_tp01017848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ms_pptselling_tp01017848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ms_pptselling_tp01017848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7E0F5092-493C-4916-B867-116B3EA843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Презентация по продукту или услуге</Template>
  <TotalTime>694</TotalTime>
  <Words>707</Words>
  <Application>Microsoft Office PowerPoint</Application>
  <PresentationFormat>Экран (4:3)</PresentationFormat>
  <Paragraphs>81</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Calibri</vt:lpstr>
      <vt:lpstr>Garamond</vt:lpstr>
      <vt:lpstr>Times New Roman</vt:lpstr>
      <vt:lpstr>Wingdings</vt:lpstr>
      <vt:lpstr>ms_pptselling_tp01017848</vt:lpstr>
      <vt:lpstr>Презентация PowerPoint</vt:lpstr>
      <vt:lpstr>Презентация PowerPoint</vt:lpstr>
      <vt:lpstr>În mesajul său, Evan Tracz, director al Programului Novateca / IREX Moldova a lansat ideea cum putem lucra împreună pentru a construi formarea la care visează bibliotecarii de azi și de mîine. </vt:lpstr>
      <vt:lpstr>Pe parcursul nostru profesional avem nevoie de formarea formală și non formală, zice Mariana HARJEVSCHI </vt:lpstr>
      <vt:lpstr>Ce așteptări avem noi de la Neconferința de astăzi (fiecare participant a notat, după care Mariana Harjevschi a zis că gîndurile coincid cu cele ale organizatorilor.</vt:lpstr>
      <vt:lpstr>Презентация PowerPoint</vt:lpstr>
      <vt:lpstr>Презентация PowerPoint</vt:lpstr>
      <vt:lpstr>În continuare despre rezultatele chestionarului privind nevoia de formare profesională a personalului de specialitate din biblioteci a prezentat un comunicat dr. hab. Nelly Țurcan, sugerînd inițiative ce ar complementa lista de oferte educaționale pentru bibliotecarii din diverse tipuri de biblioteci.   </vt:lpstr>
      <vt:lpstr>Презентация PowerPoint</vt:lpstr>
      <vt:lpstr>Презентация PowerPoint</vt:lpstr>
      <vt:lpstr>    Violeta Bunescu, manager, Programul Novateca, și dr. Oleg Bursuc, manager al aceluiaşi program, în cadrul sesiunii Ai carte, ai parte.  </vt:lpstr>
      <vt:lpstr>Modele de competențe</vt:lpstr>
      <vt:lpstr>Презентация PowerPoint</vt:lpstr>
      <vt:lpstr>Презентация PowerPoint</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subject/>
  <dc:creator>bibliotecar</dc:creator>
  <cp:keywords/>
  <dc:description/>
  <cp:lastModifiedBy>Home</cp:lastModifiedBy>
  <cp:revision>57</cp:revision>
  <dcterms:created xsi:type="dcterms:W3CDTF">2015-11-10T06:34:18Z</dcterms:created>
  <dcterms:modified xsi:type="dcterms:W3CDTF">2015-12-10T20:51:42Z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TC010178481049</vt:lpwstr>
  </property>
</Properties>
</file>