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96" y="-3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457200"/>
            <a:ext cx="8077200" cy="5181600"/>
          </a:xfrm>
        </p:spPr>
        <p:txBody>
          <a:bodyPr/>
          <a:lstStyle/>
          <a:p>
            <a:pPr algn="l"/>
            <a:r>
              <a:rPr lang="ro-MO" sz="2000" b="1" i="1" dirty="0" smtClean="0">
                <a:solidFill>
                  <a:schemeClr val="tx1"/>
                </a:solidFill>
                <a:latin typeface="Times New Roman" panose="02020603050405020304" pitchFamily="18" charset="0"/>
                <a:cs typeface="Times New Roman" panose="02020603050405020304" pitchFamily="18" charset="0"/>
              </a:rPr>
              <a:t>“</a:t>
            </a:r>
            <a:r>
              <a:rPr lang="ro-MO" sz="2000" b="1" i="1" dirty="0">
                <a:solidFill>
                  <a:schemeClr val="tx1"/>
                </a:solidFill>
                <a:latin typeface="Times New Roman" panose="02020603050405020304" pitchFamily="18" charset="0"/>
                <a:cs typeface="Times New Roman" panose="02020603050405020304" pitchFamily="18" charset="0"/>
              </a:rPr>
              <a:t>Să nu-i educăm pe copiii noştri pentru lumea de azi. </a:t>
            </a:r>
            <a:r>
              <a:rPr lang="ro-MO" sz="2000" b="1" i="1" dirty="0" smtClean="0">
                <a:solidFill>
                  <a:schemeClr val="tx1"/>
                </a:solidFill>
                <a:latin typeface="Times New Roman" panose="02020603050405020304" pitchFamily="18" charset="0"/>
                <a:cs typeface="Times New Roman" panose="02020603050405020304" pitchFamily="18" charset="0"/>
              </a:rPr>
              <a:t>Această </a:t>
            </a:r>
            <a:r>
              <a:rPr lang="ro-MO" sz="2000" b="1" i="1" dirty="0">
                <a:solidFill>
                  <a:schemeClr val="tx1"/>
                </a:solidFill>
                <a:latin typeface="Times New Roman" panose="02020603050405020304" pitchFamily="18" charset="0"/>
                <a:cs typeface="Times New Roman" panose="02020603050405020304" pitchFamily="18" charset="0"/>
              </a:rPr>
              <a:t>lume nu va mai exista când ei vor fi mari şi nimic nu ne permite să ştim cum va fi lumea lor. </a:t>
            </a:r>
            <a:r>
              <a:rPr lang="ro-MO" sz="2000" b="1" i="1" dirty="0" smtClean="0">
                <a:solidFill>
                  <a:schemeClr val="tx1"/>
                </a:solidFill>
                <a:latin typeface="Times New Roman" panose="02020603050405020304" pitchFamily="18" charset="0"/>
                <a:cs typeface="Times New Roman" panose="02020603050405020304" pitchFamily="18" charset="0"/>
              </a:rPr>
              <a:t>Atunci</a:t>
            </a:r>
            <a:r>
              <a:rPr lang="ro-MO" sz="2000" b="1" i="1" dirty="0">
                <a:solidFill>
                  <a:schemeClr val="tx1"/>
                </a:solidFill>
                <a:latin typeface="Times New Roman" panose="02020603050405020304" pitchFamily="18" charset="0"/>
                <a:cs typeface="Times New Roman" panose="02020603050405020304" pitchFamily="18" charset="0"/>
              </a:rPr>
              <a:t>, să-i învăţăm să se adapteze.” (Maria </a:t>
            </a:r>
            <a:r>
              <a:rPr lang="ro-MO" sz="2000" b="1" i="1" dirty="0" err="1">
                <a:solidFill>
                  <a:schemeClr val="tx1"/>
                </a:solidFill>
                <a:latin typeface="Times New Roman" panose="02020603050405020304" pitchFamily="18" charset="0"/>
                <a:cs typeface="Times New Roman" panose="02020603050405020304" pitchFamily="18" charset="0"/>
              </a:rPr>
              <a:t>Montessori</a:t>
            </a:r>
            <a:r>
              <a:rPr lang="ro-MO" sz="2000" b="1" i="1" dirty="0">
                <a:solidFill>
                  <a:schemeClr val="tx1"/>
                </a:solidFill>
                <a:latin typeface="Times New Roman" panose="02020603050405020304" pitchFamily="18" charset="0"/>
                <a:cs typeface="Times New Roman" panose="02020603050405020304" pitchFamily="18" charset="0"/>
              </a:rPr>
              <a:t> –”Descoperirea copilului”) </a:t>
            </a:r>
            <a:endParaRPr lang="en-US" sz="2000" b="1"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4" name="Picture 3"/>
          <p:cNvPicPr/>
          <p:nvPr/>
        </p:nvPicPr>
        <p:blipFill>
          <a:blip r:embed="rId2"/>
          <a:stretch>
            <a:fillRect/>
          </a:stretch>
        </p:blipFill>
        <p:spPr>
          <a:xfrm>
            <a:off x="3505200" y="1828800"/>
            <a:ext cx="2286000" cy="4468586"/>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71" y="3793672"/>
            <a:ext cx="3026229" cy="2503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828800"/>
            <a:ext cx="3135085" cy="4468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3807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457200" y="457200"/>
            <a:ext cx="8229600" cy="5668963"/>
          </a:xfrm>
        </p:spPr>
        <p:txBody>
          <a:bodyPr>
            <a:normAutofit/>
          </a:bodyPr>
          <a:lstStyle/>
          <a:p>
            <a:pPr marL="0" indent="0" algn="just">
              <a:buNone/>
            </a:pPr>
            <a:r>
              <a:rPr lang="ro-MO" sz="1600" dirty="0" smtClean="0">
                <a:latin typeface="Times New Roman" panose="02020603050405020304" pitchFamily="18" charset="0"/>
                <a:cs typeface="Times New Roman" panose="02020603050405020304" pitchFamily="18" charset="0"/>
              </a:rPr>
              <a:t>	Conform </a:t>
            </a:r>
            <a:r>
              <a:rPr lang="ro-MO" sz="1600" dirty="0">
                <a:latin typeface="Times New Roman" panose="02020603050405020304" pitchFamily="18" charset="0"/>
                <a:cs typeface="Times New Roman" panose="02020603050405020304" pitchFamily="18" charset="0"/>
              </a:rPr>
              <a:t>prevederilor Codului Educației al Republicii Moldova (Monitorul Oficial Nr. 319-324 art. nr: 634), Capitolul VII. Articolul 36. (1) ”Învăţămîntul extraşcolar se realizează în afara programului şi activităţii şcolare prin activităţi complementare procesului educaţional desfăşurat  în instituţiile de </a:t>
            </a:r>
            <a:r>
              <a:rPr lang="ro-MO" sz="1600" dirty="0" err="1">
                <a:latin typeface="Times New Roman" panose="02020603050405020304" pitchFamily="18" charset="0"/>
                <a:cs typeface="Times New Roman" panose="02020603050405020304" pitchFamily="18" charset="0"/>
              </a:rPr>
              <a:t>învăţămînt</a:t>
            </a:r>
            <a:r>
              <a:rPr lang="ro-MO" sz="1600" dirty="0">
                <a:latin typeface="Times New Roman" panose="02020603050405020304" pitchFamily="18" charset="0"/>
                <a:cs typeface="Times New Roman" panose="02020603050405020304" pitchFamily="18" charset="0"/>
              </a:rPr>
              <a:t> şi are menirea să dezvolte potenţialul cognitiv, afectiv şi </a:t>
            </a:r>
            <a:r>
              <a:rPr lang="ro-MO" sz="1600" dirty="0" err="1">
                <a:latin typeface="Times New Roman" panose="02020603050405020304" pitchFamily="18" charset="0"/>
                <a:cs typeface="Times New Roman" panose="02020603050405020304" pitchFamily="18" charset="0"/>
              </a:rPr>
              <a:t>acţional</a:t>
            </a:r>
            <a:r>
              <a:rPr lang="ro-MO" sz="1600" dirty="0">
                <a:latin typeface="Times New Roman" panose="02020603050405020304" pitchFamily="18" charset="0"/>
                <a:cs typeface="Times New Roman" panose="02020603050405020304" pitchFamily="18" charset="0"/>
              </a:rPr>
              <a:t> al copiilor şi tinerilor, să răspundă intereselor şi opţiunilor acestora pentru timpul liber”.</a:t>
            </a:r>
            <a:endParaRPr lang="en-US" sz="1600" dirty="0">
              <a:latin typeface="Times New Roman" panose="02020603050405020304" pitchFamily="18" charset="0"/>
              <a:cs typeface="Times New Roman" panose="02020603050405020304" pitchFamily="18" charset="0"/>
            </a:endParaRPr>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34544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828800"/>
            <a:ext cx="38608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329544"/>
            <a:ext cx="7137400" cy="2337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4735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ro-MO" sz="1600" dirty="0" smtClean="0">
                <a:latin typeface="Times New Roman" panose="02020603050405020304" pitchFamily="18" charset="0"/>
                <a:cs typeface="Times New Roman" panose="02020603050405020304" pitchFamily="18" charset="0"/>
              </a:rPr>
              <a:t>	Educaţia </a:t>
            </a:r>
            <a:r>
              <a:rPr lang="ro-MO" sz="1600" dirty="0">
                <a:latin typeface="Times New Roman" panose="02020603050405020304" pitchFamily="18" charset="0"/>
                <a:cs typeface="Times New Roman" panose="02020603050405020304" pitchFamily="18" charset="0"/>
              </a:rPr>
              <a:t>prin activităţile </a:t>
            </a:r>
            <a:r>
              <a:rPr lang="ro-MO" sz="1600" dirty="0" err="1">
                <a:latin typeface="Times New Roman" panose="02020603050405020304" pitchFamily="18" charset="0"/>
                <a:cs typeface="Times New Roman" panose="02020603050405020304" pitchFamily="18" charset="0"/>
              </a:rPr>
              <a:t>extracurriculare</a:t>
            </a:r>
            <a:r>
              <a:rPr lang="ro-MO" sz="1600" dirty="0">
                <a:latin typeface="Times New Roman" panose="02020603050405020304" pitchFamily="18" charset="0"/>
                <a:cs typeface="Times New Roman" panose="02020603050405020304" pitchFamily="18" charset="0"/>
              </a:rPr>
              <a:t> urmăreşte identificarea şi cultivarea corespondenţei optime dintre aptitudini, talente, cultivarea unui stil de viaţă civilizat, precum şi stimularea comportamentului creativ în diferite domenii. Începând de la cea mai fragedă vârstă, copiii acumulează o serie de cunoştinţe </a:t>
            </a:r>
            <a:r>
              <a:rPr lang="ro-MO" sz="1600" dirty="0" err="1">
                <a:latin typeface="Times New Roman" panose="02020603050405020304" pitchFamily="18" charset="0"/>
                <a:cs typeface="Times New Roman" panose="02020603050405020304" pitchFamily="18" charset="0"/>
              </a:rPr>
              <a:t>punîndu-i</a:t>
            </a:r>
            <a:r>
              <a:rPr lang="ro-MO" sz="1600" dirty="0">
                <a:latin typeface="Times New Roman" panose="02020603050405020304" pitchFamily="18" charset="0"/>
                <a:cs typeface="Times New Roman" panose="02020603050405020304" pitchFamily="18" charset="0"/>
              </a:rPr>
              <a:t> in contact direct cu obiectele şi fenomenele din natură. </a:t>
            </a:r>
            <a:endParaRPr lang="ro-MO" sz="1600" dirty="0" smtClean="0">
              <a:latin typeface="Times New Roman" panose="02020603050405020304" pitchFamily="18" charset="0"/>
              <a:cs typeface="Times New Roman" panose="02020603050405020304" pitchFamily="18" charset="0"/>
            </a:endParaRPr>
          </a:p>
          <a:p>
            <a:pPr marL="0" indent="0">
              <a:buNone/>
            </a:pPr>
            <a:r>
              <a:rPr lang="ro-MO" sz="1600" dirty="0">
                <a:latin typeface="Times New Roman" panose="02020603050405020304" pitchFamily="18" charset="0"/>
                <a:cs typeface="Times New Roman" panose="02020603050405020304" pitchFamily="18" charset="0"/>
              </a:rPr>
              <a:t>	</a:t>
            </a:r>
            <a:r>
              <a:rPr lang="ro-RO" sz="1600" dirty="0" smtClean="0">
                <a:latin typeface="Times New Roman" panose="02020603050405020304" pitchFamily="18" charset="0"/>
                <a:cs typeface="Times New Roman" panose="02020603050405020304" pitchFamily="18" charset="0"/>
              </a:rPr>
              <a:t>Activitatea </a:t>
            </a:r>
            <a:r>
              <a:rPr lang="ro-RO" sz="1600" dirty="0">
                <a:latin typeface="Times New Roman" panose="02020603050405020304" pitchFamily="18" charset="0"/>
                <a:cs typeface="Times New Roman" panose="02020603050405020304" pitchFamily="18" charset="0"/>
              </a:rPr>
              <a:t>extraşcolară este segmentul de educaţie, care asigură în mare parte transferul de cunoştinţe, acumulate de către elevi în cadrul programului standard de ore obligatorii (curriculum formal) în practică, ceea ce oferă elevului deprinderi practice de a implementa în practică cunoştinţele teoretice </a:t>
            </a:r>
            <a:r>
              <a:rPr lang="ro-RO" sz="1600" dirty="0" smtClean="0">
                <a:latin typeface="Times New Roman" panose="02020603050405020304" pitchFamily="18" charset="0"/>
                <a:cs typeface="Times New Roman" panose="02020603050405020304" pitchFamily="18" charset="0"/>
              </a:rPr>
              <a:t>acumulate</a:t>
            </a:r>
            <a:r>
              <a:rPr lang="ro-RO" sz="1600" dirty="0">
                <a:latin typeface="Times New Roman" panose="02020603050405020304" pitchFamily="18" charset="0"/>
                <a:cs typeface="Times New Roman" panose="02020603050405020304" pitchFamily="18" charset="0"/>
              </a:rPr>
              <a:t>. </a:t>
            </a:r>
            <a:r>
              <a:rPr lang="ro-RO"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pic>
        <p:nvPicPr>
          <p:cNvPr id="4" name="Picture 3"/>
          <p:cNvPicPr/>
          <p:nvPr/>
        </p:nvPicPr>
        <p:blipFill>
          <a:blip r:embed="rId2"/>
          <a:stretch>
            <a:fillRect/>
          </a:stretch>
        </p:blipFill>
        <p:spPr>
          <a:xfrm>
            <a:off x="1295400" y="2971800"/>
            <a:ext cx="6705600" cy="2819399"/>
          </a:xfrm>
          <a:prstGeom prst="rect">
            <a:avLst/>
          </a:prstGeom>
        </p:spPr>
      </p:pic>
    </p:spTree>
    <p:extLst>
      <p:ext uri="{BB962C8B-B14F-4D97-AF65-F5344CB8AC3E}">
        <p14:creationId xmlns:p14="http://schemas.microsoft.com/office/powerpoint/2010/main" val="499193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ro-MO" sz="1400" b="1" dirty="0" err="1">
                <a:latin typeface="Times New Roman" panose="02020603050405020304" pitchFamily="18" charset="0"/>
                <a:cs typeface="Times New Roman" panose="02020603050405020304" pitchFamily="18" charset="0"/>
              </a:rPr>
              <a:t>Învăţămantul</a:t>
            </a:r>
            <a:r>
              <a:rPr lang="ro-MO" sz="1400" b="1" dirty="0">
                <a:latin typeface="Times New Roman" panose="02020603050405020304" pitchFamily="18" charset="0"/>
                <a:cs typeface="Times New Roman" panose="02020603050405020304" pitchFamily="18" charset="0"/>
              </a:rPr>
              <a:t> extraşcolar </a:t>
            </a:r>
            <a:r>
              <a:rPr lang="ro-MO" sz="1400" dirty="0">
                <a:latin typeface="Times New Roman" panose="02020603050405020304" pitchFamily="18" charset="0"/>
                <a:cs typeface="Times New Roman" panose="02020603050405020304" pitchFamily="18" charset="0"/>
              </a:rPr>
              <a:t>se realizează în grup sau individual în instituţii extraşcolare de stat şi private (centre, palate, case de creaţie, cluburi de creaţie tehnico-ştiinţifice, centre ale tinerilor turişti, centre ale tinerilor naţionalişti, şcoli sportive de agrement etc.), în baza unor activităţi educative specifice, de către cadrele pedagogice în colaborare cu familia, unităţile socio-culturale, mass-media, organizaţii de copii şi tineret etc.</a:t>
            </a:r>
            <a:r>
              <a:rPr lang="ro-MO" sz="1400" dirty="0"/>
              <a:t>	</a:t>
            </a:r>
            <a:endParaRPr lang="en-US" sz="1400"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440" y="1461596"/>
            <a:ext cx="2225359" cy="3654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792419"/>
            <a:ext cx="3200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0640" y="1461596"/>
            <a:ext cx="2209800" cy="233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524000"/>
            <a:ext cx="3413440" cy="220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792419"/>
            <a:ext cx="22098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8921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r>
              <a:rPr lang="ro-MO" sz="1600" dirty="0">
                <a:latin typeface="Times New Roman" panose="02020603050405020304" pitchFamily="18" charset="0"/>
                <a:cs typeface="Times New Roman" panose="02020603050405020304" pitchFamily="18" charset="0"/>
              </a:rPr>
              <a:t>Accesul la activităţile realizate de instituţiile extraşcolare de stat este liber şi</a:t>
            </a:r>
            <a:r>
              <a:rPr lang="ro-RO" sz="1600" dirty="0">
                <a:latin typeface="Times New Roman" panose="02020603050405020304" pitchFamily="18" charset="0"/>
                <a:cs typeface="Times New Roman" panose="02020603050405020304" pitchFamily="18" charset="0"/>
              </a:rPr>
              <a:t> </a:t>
            </a:r>
            <a:r>
              <a:rPr lang="ro-MO" sz="1600" dirty="0">
                <a:latin typeface="Times New Roman" panose="02020603050405020304" pitchFamily="18" charset="0"/>
                <a:cs typeface="Times New Roman" panose="02020603050405020304" pitchFamily="18" charset="0"/>
              </a:rPr>
              <a:t>gratuit pentru toţi solicitanţii cu </a:t>
            </a:r>
            <a:r>
              <a:rPr lang="ro-MO" sz="1600" dirty="0" err="1">
                <a:latin typeface="Times New Roman" panose="02020603050405020304" pitchFamily="18" charset="0"/>
                <a:cs typeface="Times New Roman" panose="02020603050405020304" pitchFamily="18" charset="0"/>
              </a:rPr>
              <a:t>vîrsta</a:t>
            </a:r>
            <a:r>
              <a:rPr lang="ro-MO" sz="1600" dirty="0">
                <a:latin typeface="Times New Roman" panose="02020603050405020304" pitchFamily="18" charset="0"/>
                <a:cs typeface="Times New Roman" panose="02020603050405020304" pitchFamily="18" charset="0"/>
              </a:rPr>
              <a:t> între 5-19 ani, cu excepţia şcolilor sportive,</a:t>
            </a:r>
            <a:r>
              <a:rPr lang="ro-RO" sz="1600" dirty="0">
                <a:latin typeface="Times New Roman" panose="02020603050405020304" pitchFamily="18" charset="0"/>
                <a:cs typeface="Times New Roman" panose="02020603050405020304" pitchFamily="18" charset="0"/>
              </a:rPr>
              <a:t> </a:t>
            </a:r>
            <a:r>
              <a:rPr lang="ro-MO" sz="1600" dirty="0">
                <a:latin typeface="Times New Roman" panose="02020603050405020304" pitchFamily="18" charset="0"/>
                <a:cs typeface="Times New Roman" panose="02020603050405020304" pitchFamily="18" charset="0"/>
              </a:rPr>
              <a:t>indiferent de gen, rasă, origine, etnica, confesiune, oferindu-le tuturor, posibilități egale pentru dezvoltare multilaterală și autodeterminare în sfera timpului liber.</a:t>
            </a:r>
            <a:endParaRPr lang="en-US" sz="1600" dirty="0">
              <a:latin typeface="Times New Roman" panose="02020603050405020304" pitchFamily="18" charset="0"/>
              <a:cs typeface="Times New Roman" panose="02020603050405020304" pitchFamily="18" charset="0"/>
            </a:endParaRPr>
          </a:p>
          <a:p>
            <a:pPr marL="0" indent="0">
              <a:buNone/>
            </a:pPr>
            <a:r>
              <a:rPr lang="ro-MO" b="1" dirty="0"/>
              <a:t> </a:t>
            </a:r>
            <a:endParaRPr lang="en-US" dirty="0"/>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3048000" cy="351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86000"/>
            <a:ext cx="3473360" cy="3205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818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ro-MO" sz="2100" b="1" dirty="0">
                <a:latin typeface="Times New Roman" panose="02020603050405020304" pitchFamily="18" charset="0"/>
                <a:cs typeface="Times New Roman" panose="02020603050405020304" pitchFamily="18" charset="0"/>
              </a:rPr>
              <a:t>Instituția extrașcolară va activa în baza următoarelor principii:</a:t>
            </a:r>
            <a:endParaRPr lang="en-US" sz="2100" dirty="0">
              <a:latin typeface="Times New Roman" panose="02020603050405020304" pitchFamily="18" charset="0"/>
              <a:cs typeface="Times New Roman" panose="02020603050405020304" pitchFamily="18" charset="0"/>
            </a:endParaRPr>
          </a:p>
          <a:p>
            <a:pPr lvl="0"/>
            <a:r>
              <a:rPr lang="ro-MO" sz="1600" i="1" dirty="0">
                <a:latin typeface="Times New Roman" panose="02020603050405020304" pitchFamily="18" charset="0"/>
                <a:cs typeface="Times New Roman" panose="02020603050405020304" pitchFamily="18" charset="0"/>
              </a:rPr>
              <a:t>Principiul echității și al </a:t>
            </a:r>
            <a:r>
              <a:rPr lang="ro-MO" sz="1600" i="1" dirty="0" err="1">
                <a:latin typeface="Times New Roman" panose="02020603050405020304" pitchFamily="18" charset="0"/>
                <a:cs typeface="Times New Roman" panose="02020603050405020304" pitchFamily="18" charset="0"/>
              </a:rPr>
              <a:t>non-disciminării</a:t>
            </a:r>
            <a:r>
              <a:rPr lang="ro-MO" sz="1600" i="1"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lvl="0"/>
            <a:r>
              <a:rPr lang="ro-MO" sz="1600" i="1" dirty="0">
                <a:latin typeface="Times New Roman" panose="02020603050405020304" pitchFamily="18" charset="0"/>
                <a:cs typeface="Times New Roman" panose="02020603050405020304" pitchFamily="18" charset="0"/>
              </a:rPr>
              <a:t>Principiul parteneriatului social și al co-managementului;</a:t>
            </a:r>
            <a:endParaRPr lang="en-US" sz="1600" dirty="0">
              <a:latin typeface="Times New Roman" panose="02020603050405020304" pitchFamily="18" charset="0"/>
              <a:cs typeface="Times New Roman" panose="02020603050405020304" pitchFamily="18" charset="0"/>
            </a:endParaRPr>
          </a:p>
          <a:p>
            <a:pPr lvl="0"/>
            <a:r>
              <a:rPr lang="ro-MO" sz="1600" i="1" dirty="0">
                <a:latin typeface="Times New Roman" panose="02020603050405020304" pitchFamily="18" charset="0"/>
                <a:cs typeface="Times New Roman" panose="02020603050405020304" pitchFamily="18" charset="0"/>
              </a:rPr>
              <a:t>Principiul respectării drepturilor copilului și ale omului;</a:t>
            </a:r>
            <a:endParaRPr lang="en-US" sz="1600" dirty="0">
              <a:latin typeface="Times New Roman" panose="02020603050405020304" pitchFamily="18" charset="0"/>
              <a:cs typeface="Times New Roman" panose="02020603050405020304" pitchFamily="18" charset="0"/>
            </a:endParaRPr>
          </a:p>
          <a:p>
            <a:pPr lvl="0"/>
            <a:r>
              <a:rPr lang="ro-MO" sz="1600" i="1" dirty="0">
                <a:latin typeface="Times New Roman" panose="02020603050405020304" pitchFamily="18" charset="0"/>
                <a:cs typeface="Times New Roman" panose="02020603050405020304" pitchFamily="18" charset="0"/>
              </a:rPr>
              <a:t>Principiul centrării pe valorile general-umane, naționale și democratice;</a:t>
            </a:r>
            <a:endParaRPr lang="en-US" sz="1600" dirty="0">
              <a:latin typeface="Times New Roman" panose="02020603050405020304" pitchFamily="18" charset="0"/>
              <a:cs typeface="Times New Roman" panose="02020603050405020304" pitchFamily="18" charset="0"/>
            </a:endParaRPr>
          </a:p>
          <a:p>
            <a:pPr lvl="0"/>
            <a:r>
              <a:rPr lang="ro-MO" sz="1600" i="1" dirty="0">
                <a:latin typeface="Times New Roman" panose="02020603050405020304" pitchFamily="18" charset="0"/>
                <a:cs typeface="Times New Roman" panose="02020603050405020304" pitchFamily="18" charset="0"/>
              </a:rPr>
              <a:t>Principiul diferențierii și individualizării demersului educațional;</a:t>
            </a:r>
            <a:endParaRPr lang="en-US" sz="1600" dirty="0">
              <a:latin typeface="Times New Roman" panose="02020603050405020304" pitchFamily="18" charset="0"/>
              <a:cs typeface="Times New Roman" panose="02020603050405020304" pitchFamily="18" charset="0"/>
            </a:endParaRPr>
          </a:p>
          <a:p>
            <a:pPr lvl="0"/>
            <a:r>
              <a:rPr lang="ro-MO" sz="1600" i="1" dirty="0">
                <a:latin typeface="Times New Roman" panose="02020603050405020304" pitchFamily="18" charset="0"/>
                <a:cs typeface="Times New Roman" panose="02020603050405020304" pitchFamily="18" charset="0"/>
              </a:rPr>
              <a:t>Principiul corelării intereselor individuale ale beneficiarului cu cele ale societății;</a:t>
            </a:r>
            <a:endParaRPr lang="en-US" sz="1600" dirty="0">
              <a:latin typeface="Times New Roman" panose="02020603050405020304" pitchFamily="18" charset="0"/>
              <a:cs typeface="Times New Roman" panose="02020603050405020304" pitchFamily="18" charset="0"/>
            </a:endParaRPr>
          </a:p>
          <a:p>
            <a:pPr lvl="0"/>
            <a:r>
              <a:rPr lang="ro-MO" sz="1600" i="1" dirty="0">
                <a:latin typeface="Times New Roman" panose="02020603050405020304" pitchFamily="18" charset="0"/>
                <a:cs typeface="Times New Roman" panose="02020603050405020304" pitchFamily="18" charset="0"/>
              </a:rPr>
              <a:t>Principiul creativității;</a:t>
            </a:r>
            <a:endParaRPr lang="en-US" sz="1600" dirty="0">
              <a:latin typeface="Times New Roman" panose="02020603050405020304" pitchFamily="18" charset="0"/>
              <a:cs typeface="Times New Roman" panose="02020603050405020304" pitchFamily="18" charset="0"/>
            </a:endParaRPr>
          </a:p>
          <a:p>
            <a:pPr lvl="0"/>
            <a:r>
              <a:rPr lang="ro-MO" sz="1600" i="1" dirty="0">
                <a:latin typeface="Times New Roman" panose="02020603050405020304" pitchFamily="18" charset="0"/>
                <a:cs typeface="Times New Roman" panose="02020603050405020304" pitchFamily="18" charset="0"/>
              </a:rPr>
              <a:t>Principiul unității educației și autoeducației.	</a:t>
            </a:r>
            <a:endParaRPr lang="en-US" sz="1600" dirty="0">
              <a:latin typeface="Times New Roman" panose="02020603050405020304" pitchFamily="18" charset="0"/>
              <a:cs typeface="Times New Roman" panose="02020603050405020304" pitchFamily="18" charset="0"/>
            </a:endParaRPr>
          </a:p>
          <a:p>
            <a:pPr marL="0" indent="0">
              <a:buNone/>
            </a:pPr>
            <a:r>
              <a:rPr lang="en-US" sz="1600" b="1" i="1"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3124200"/>
            <a:ext cx="3829050" cy="271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3"/>
          <a:stretch>
            <a:fillRect/>
          </a:stretch>
        </p:blipFill>
        <p:spPr>
          <a:xfrm>
            <a:off x="4648200" y="2438400"/>
            <a:ext cx="3505200" cy="3581400"/>
          </a:xfrm>
          <a:prstGeom prst="rect">
            <a:avLst/>
          </a:prstGeom>
        </p:spPr>
      </p:pic>
    </p:spTree>
    <p:extLst>
      <p:ext uri="{BB962C8B-B14F-4D97-AF65-F5344CB8AC3E}">
        <p14:creationId xmlns:p14="http://schemas.microsoft.com/office/powerpoint/2010/main" val="3627183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67400" y="2046286"/>
            <a:ext cx="2667000" cy="427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3"/>
          <a:stretch>
            <a:fillRect/>
          </a:stretch>
        </p:blipFill>
        <p:spPr>
          <a:xfrm>
            <a:off x="3124200" y="3962400"/>
            <a:ext cx="2819400" cy="2362200"/>
          </a:xfrm>
          <a:prstGeom prst="rect">
            <a:avLst/>
          </a:prstGeom>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1417" y="1981200"/>
            <a:ext cx="3657600" cy="1855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687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ro-RO" sz="2700" b="1" dirty="0" smtClean="0"/>
              <a:t/>
            </a:r>
            <a:br>
              <a:rPr lang="ro-RO" sz="2700" b="1" dirty="0" smtClean="0"/>
            </a:br>
            <a:r>
              <a:rPr lang="ro-RO" sz="2700" b="1" dirty="0" smtClean="0"/>
              <a:t>Beneficiile </a:t>
            </a:r>
            <a:r>
              <a:rPr lang="ro-RO" sz="2700" b="1" dirty="0"/>
              <a:t>activităților extrașcolare:</a:t>
            </a:r>
            <a:r>
              <a:rPr lang="en-US" sz="2700" dirty="0"/>
              <a:t/>
            </a:r>
            <a:br>
              <a:rPr lang="en-US" sz="2700" dirty="0"/>
            </a:br>
            <a:endParaRPr lang="en-US" sz="2700" dirty="0"/>
          </a:p>
        </p:txBody>
      </p:sp>
      <p:sp>
        <p:nvSpPr>
          <p:cNvPr id="3" name="Content Placeholder 2"/>
          <p:cNvSpPr>
            <a:spLocks noGrp="1"/>
          </p:cNvSpPr>
          <p:nvPr>
            <p:ph idx="1"/>
          </p:nvPr>
        </p:nvSpPr>
        <p:spPr>
          <a:xfrm>
            <a:off x="381000" y="609600"/>
            <a:ext cx="8305800" cy="6019800"/>
          </a:xfrm>
        </p:spPr>
        <p:txBody>
          <a:bodyPr>
            <a:noAutofit/>
          </a:bodyPr>
          <a:lstStyle/>
          <a:p>
            <a:pPr marL="0" lvl="0" indent="0">
              <a:buNone/>
            </a:pPr>
            <a:r>
              <a:rPr lang="ro-MO" sz="1600" dirty="0" smtClean="0">
                <a:latin typeface="Times New Roman" panose="02020603050405020304" pitchFamily="18" charset="0"/>
                <a:cs typeface="Times New Roman" panose="02020603050405020304" pitchFamily="18" charset="0"/>
              </a:rPr>
              <a:t>Activităţile </a:t>
            </a:r>
            <a:r>
              <a:rPr lang="ro-MO" sz="1600" dirty="0">
                <a:latin typeface="Times New Roman" panose="02020603050405020304" pitchFamily="18" charset="0"/>
                <a:cs typeface="Times New Roman" panose="02020603050405020304" pitchFamily="18" charset="0"/>
              </a:rPr>
              <a:t>extraşcolare îi formează şi le oferă copiilor ocazia de a avea propria părere şi de a căpăta mai multe abilităţi de învăţare.” </a:t>
            </a:r>
            <a:endParaRPr lang="en-US" sz="1600" dirty="0">
              <a:latin typeface="Times New Roman" panose="02020603050405020304" pitchFamily="18" charset="0"/>
              <a:cs typeface="Times New Roman" panose="02020603050405020304" pitchFamily="18" charset="0"/>
            </a:endParaRPr>
          </a:p>
          <a:p>
            <a:pPr marL="0" lvl="0" indent="0">
              <a:buNone/>
            </a:pPr>
            <a:r>
              <a:rPr lang="ro-MO" sz="1600" dirty="0">
                <a:latin typeface="Times New Roman" panose="02020603050405020304" pitchFamily="18" charset="0"/>
                <a:cs typeface="Times New Roman" panose="02020603050405020304" pitchFamily="18" charset="0"/>
              </a:rPr>
              <a:t>„Activităţile extraşcolare se desfăşoară într-o atmosferă neformală, ceea ce contribuie la încheierea învăţării formale. </a:t>
            </a:r>
            <a:endParaRPr lang="en-US" sz="1600" dirty="0">
              <a:latin typeface="Times New Roman" panose="02020603050405020304" pitchFamily="18" charset="0"/>
              <a:cs typeface="Times New Roman" panose="02020603050405020304" pitchFamily="18" charset="0"/>
            </a:endParaRPr>
          </a:p>
          <a:p>
            <a:pPr marL="0" lvl="0" indent="0">
              <a:buNone/>
            </a:pPr>
            <a:r>
              <a:rPr lang="ro-MO" sz="1600" dirty="0">
                <a:latin typeface="Times New Roman" panose="02020603050405020304" pitchFamily="18" charset="0"/>
                <a:cs typeface="Times New Roman" panose="02020603050405020304" pitchFamily="18" charset="0"/>
              </a:rPr>
              <a:t>Activităţile extraşcolare îi ajută pe copii să-şi exprime emoţiile, să cunoască lucruri noi şi totodată să se simtă importanţi pentru societate. </a:t>
            </a:r>
            <a:endParaRPr lang="en-US" sz="1600" dirty="0">
              <a:latin typeface="Times New Roman" panose="02020603050405020304" pitchFamily="18" charset="0"/>
              <a:cs typeface="Times New Roman" panose="02020603050405020304" pitchFamily="18" charset="0"/>
            </a:endParaRPr>
          </a:p>
          <a:p>
            <a:pPr marL="0" lvl="0" indent="0">
              <a:buNone/>
            </a:pPr>
            <a:r>
              <a:rPr lang="ro-RO" sz="1600" dirty="0">
                <a:latin typeface="Times New Roman" panose="02020603050405020304" pitchFamily="18" charset="0"/>
                <a:cs typeface="Times New Roman" panose="02020603050405020304" pitchFamily="18" charset="0"/>
              </a:rPr>
              <a:t>Cursurile suplimentare reprezintă o oportunitate de a descoperi pentru sine acele activități care nu sunt incluse în programul școlar sau li se acordă prea puțină atenție în conformitate cu curriculum de studii. </a:t>
            </a:r>
            <a:endParaRPr lang="en-US" sz="1600" dirty="0">
              <a:latin typeface="Times New Roman" panose="02020603050405020304" pitchFamily="18" charset="0"/>
              <a:cs typeface="Times New Roman" panose="02020603050405020304" pitchFamily="18" charset="0"/>
            </a:endParaRPr>
          </a:p>
          <a:p>
            <a:pPr marL="0" lvl="0" indent="0">
              <a:buNone/>
            </a:pPr>
            <a:r>
              <a:rPr lang="ro-RO" sz="1600" dirty="0">
                <a:latin typeface="Times New Roman" panose="02020603050405020304" pitchFamily="18" charset="0"/>
                <a:cs typeface="Times New Roman" panose="02020603050405020304" pitchFamily="18" charset="0"/>
              </a:rPr>
              <a:t>Varietatea de activitate poate fi chiar cea mai bună metodă de odihnă și relaxare și dacă ne </a:t>
            </a:r>
            <a:r>
              <a:rPr lang="ro-RO" sz="1600" dirty="0" err="1">
                <a:latin typeface="Times New Roman" panose="02020603050405020304" pitchFamily="18" charset="0"/>
                <a:cs typeface="Times New Roman" panose="02020603050405020304" pitchFamily="18" charset="0"/>
              </a:rPr>
              <a:t>gîndim</a:t>
            </a:r>
            <a:r>
              <a:rPr lang="ro-RO" sz="1600" dirty="0">
                <a:latin typeface="Times New Roman" panose="02020603050405020304" pitchFamily="18" charset="0"/>
                <a:cs typeface="Times New Roman" panose="02020603050405020304" pitchFamily="18" charset="0"/>
              </a:rPr>
              <a:t> la faptul că odihna de acasă se rezumă la vizionarea televizorului sau jocurile computerizate.</a:t>
            </a:r>
            <a:endParaRPr lang="en-US" sz="1600" dirty="0">
              <a:latin typeface="Times New Roman" panose="02020603050405020304" pitchFamily="18" charset="0"/>
              <a:cs typeface="Times New Roman" panose="02020603050405020304" pitchFamily="18" charset="0"/>
            </a:endParaRPr>
          </a:p>
          <a:p>
            <a:pPr marL="0" lvl="0" indent="0">
              <a:buNone/>
            </a:pPr>
            <a:r>
              <a:rPr lang="ro-RO" sz="1600" dirty="0">
                <a:latin typeface="Times New Roman" panose="02020603050405020304" pitchFamily="18" charset="0"/>
                <a:cs typeface="Times New Roman" panose="02020603050405020304" pitchFamily="18" charset="0"/>
              </a:rPr>
              <a:t>În centrele de artă, copilul beneficiază de un cerc suplimentar de comunicare. </a:t>
            </a:r>
            <a:endParaRPr lang="en-US" sz="1600" dirty="0">
              <a:latin typeface="Times New Roman" panose="02020603050405020304" pitchFamily="18" charset="0"/>
              <a:cs typeface="Times New Roman" panose="02020603050405020304" pitchFamily="18" charset="0"/>
            </a:endParaRPr>
          </a:p>
          <a:p>
            <a:pPr marL="0" lvl="0" indent="0">
              <a:buNone/>
            </a:pPr>
            <a:r>
              <a:rPr lang="ro-RO" sz="1600" dirty="0" err="1">
                <a:latin typeface="Times New Roman" panose="02020603050405020304" pitchFamily="18" charset="0"/>
                <a:cs typeface="Times New Roman" panose="02020603050405020304" pitchFamily="18" charset="0"/>
              </a:rPr>
              <a:t>Frecventînd</a:t>
            </a:r>
            <a:r>
              <a:rPr lang="ro-RO" sz="1600" dirty="0">
                <a:latin typeface="Times New Roman" panose="02020603050405020304" pitchFamily="18" charset="0"/>
                <a:cs typeface="Times New Roman" panose="02020603050405020304" pitchFamily="18" charset="0"/>
              </a:rPr>
              <a:t> aceste cursuri, copilul capătă mai mulți prieteni, </a:t>
            </a:r>
            <a:r>
              <a:rPr lang="ro-RO" sz="1600" dirty="0" err="1">
                <a:latin typeface="Times New Roman" panose="02020603050405020304" pitchFamily="18" charset="0"/>
                <a:cs typeface="Times New Roman" panose="02020603050405020304" pitchFamily="18" charset="0"/>
              </a:rPr>
              <a:t>întrucît</a:t>
            </a:r>
            <a:r>
              <a:rPr lang="ro-RO" sz="1600" dirty="0">
                <a:latin typeface="Times New Roman" panose="02020603050405020304" pitchFamily="18" charset="0"/>
                <a:cs typeface="Times New Roman" panose="02020603050405020304" pitchFamily="18" charset="0"/>
              </a:rPr>
              <a:t>, interesele comune îi apropie. </a:t>
            </a:r>
            <a:endParaRPr lang="en-US" sz="1600" dirty="0">
              <a:latin typeface="Times New Roman" panose="02020603050405020304" pitchFamily="18" charset="0"/>
              <a:cs typeface="Times New Roman" panose="02020603050405020304" pitchFamily="18" charset="0"/>
            </a:endParaRPr>
          </a:p>
          <a:p>
            <a:pPr marL="0" lvl="0" indent="0">
              <a:buNone/>
            </a:pPr>
            <a:r>
              <a:rPr lang="ro-RO" sz="1600" dirty="0">
                <a:latin typeface="Times New Roman" panose="02020603050405020304" pitchFamily="18" charset="0"/>
                <a:cs typeface="Times New Roman" panose="02020603050405020304" pitchFamily="18" charset="0"/>
              </a:rPr>
              <a:t>Înscrierea copilului la cursuri este o modalitate de a-i spori gradul de autoapreciere.</a:t>
            </a:r>
            <a:endParaRPr lang="en-US" sz="1600" dirty="0">
              <a:latin typeface="Times New Roman" panose="02020603050405020304" pitchFamily="18" charset="0"/>
              <a:cs typeface="Times New Roman" panose="02020603050405020304" pitchFamily="18" charset="0"/>
            </a:endParaRPr>
          </a:p>
          <a:p>
            <a:pPr marL="0" lvl="0" indent="0">
              <a:buNone/>
            </a:pPr>
            <a:r>
              <a:rPr lang="ro-RO" sz="1600" dirty="0">
                <a:latin typeface="Times New Roman" panose="02020603050405020304" pitchFamily="18" charset="0"/>
                <a:cs typeface="Times New Roman" panose="02020603050405020304" pitchFamily="18" charset="0"/>
              </a:rPr>
              <a:t>Dacă la școală copilul nu strălucește cu note mari și se simte mai rău decât alții, cursurile de la care primește satisfacție, cu siguranță, vor avea efect. Aici nu există note, fiecare își poate da </a:t>
            </a:r>
            <a:r>
              <a:rPr lang="ro-RO" sz="1600" dirty="0" err="1">
                <a:latin typeface="Times New Roman" panose="02020603050405020304" pitchFamily="18" charset="0"/>
                <a:cs typeface="Times New Roman" panose="02020603050405020304" pitchFamily="18" charset="0"/>
              </a:rPr>
              <a:t>frîu</a:t>
            </a:r>
            <a:r>
              <a:rPr lang="ro-RO" sz="1600" dirty="0">
                <a:latin typeface="Times New Roman" panose="02020603050405020304" pitchFamily="18" charset="0"/>
                <a:cs typeface="Times New Roman" panose="02020603050405020304" pitchFamily="18" charset="0"/>
              </a:rPr>
              <a:t> liber fanteziei și poate fi mai bun.</a:t>
            </a:r>
            <a:endParaRPr lang="en-US" sz="1600" dirty="0">
              <a:latin typeface="Times New Roman" panose="02020603050405020304" pitchFamily="18" charset="0"/>
              <a:cs typeface="Times New Roman" panose="02020603050405020304" pitchFamily="18" charset="0"/>
            </a:endParaRPr>
          </a:p>
          <a:p>
            <a:pPr marL="0" lvl="0" indent="0">
              <a:buNone/>
            </a:pPr>
            <a:r>
              <a:rPr lang="ro-MO" sz="1600" dirty="0">
                <a:latin typeface="Times New Roman" panose="02020603050405020304" pitchFamily="18" charset="0"/>
                <a:cs typeface="Times New Roman" panose="02020603050405020304" pitchFamily="18" charset="0"/>
              </a:rPr>
              <a:t>Unii din ei se afirmă nu doar în cadrul centrului, dar şi la nivel republican şi internaţional. </a:t>
            </a:r>
            <a:endParaRPr lang="en-US" sz="1600" dirty="0">
              <a:latin typeface="Times New Roman" panose="02020603050405020304" pitchFamily="18" charset="0"/>
              <a:cs typeface="Times New Roman" panose="02020603050405020304" pitchFamily="18" charset="0"/>
            </a:endParaRPr>
          </a:p>
          <a:p>
            <a:pPr marL="0" lvl="0" indent="0">
              <a:buNone/>
            </a:pPr>
            <a:r>
              <a:rPr lang="ro-MO" sz="1600" dirty="0">
                <a:latin typeface="Times New Roman" panose="02020603050405020304" pitchFamily="18" charset="0"/>
                <a:cs typeface="Times New Roman" panose="02020603050405020304" pitchFamily="18" charset="0"/>
              </a:rPr>
              <a:t>E foarte bine când copilul poate să-şi aleagă singur ocupaţia, dar şi mai bine când intervin şi părinţii. </a:t>
            </a:r>
            <a:endParaRPr lang="en-US" sz="1600" dirty="0">
              <a:latin typeface="Times New Roman" panose="02020603050405020304" pitchFamily="18" charset="0"/>
              <a:cs typeface="Times New Roman" panose="02020603050405020304" pitchFamily="18" charset="0"/>
            </a:endParaRPr>
          </a:p>
          <a:p>
            <a:pPr marL="0" lvl="0" indent="0">
              <a:buNone/>
            </a:pPr>
            <a:r>
              <a:rPr lang="ro-MO" sz="1600" dirty="0">
                <a:latin typeface="Times New Roman" panose="02020603050405020304" pitchFamily="18" charset="0"/>
                <a:cs typeface="Times New Roman" panose="02020603050405020304" pitchFamily="18" charset="0"/>
              </a:rPr>
              <a:t>Activităţile extraşcolare le lărgesc orizontul de cunoştinţe şi le cultivă copiilor anumite valori. </a:t>
            </a:r>
            <a:endParaRPr lang="en-US" sz="1600" dirty="0">
              <a:latin typeface="Times New Roman" panose="02020603050405020304" pitchFamily="18" charset="0"/>
              <a:cs typeface="Times New Roman" panose="02020603050405020304" pitchFamily="18" charset="0"/>
            </a:endParaRPr>
          </a:p>
          <a:p>
            <a:pPr marL="0" lvl="0" indent="0">
              <a:buNone/>
            </a:pPr>
            <a:r>
              <a:rPr lang="ro-MO" sz="1600" dirty="0">
                <a:latin typeface="Times New Roman" panose="02020603050405020304" pitchFamily="18" charset="0"/>
                <a:cs typeface="Times New Roman" panose="02020603050405020304" pitchFamily="18" charset="0"/>
              </a:rPr>
              <a:t>Dacă copilul are ocazie să facă ceea ce îi place, el creşte intelectual şi moral. </a:t>
            </a:r>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2030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ro-RO" sz="1800" dirty="0">
                <a:latin typeface="Times New Roman" panose="02020603050405020304" pitchFamily="18" charset="0"/>
                <a:cs typeface="Times New Roman" panose="02020603050405020304" pitchFamily="18" charset="0"/>
              </a:rPr>
              <a:t>Urmărind formarea şi dezvoltarea abilităţilor creative pro-active ale copilului, în baza aptitudinilor personale individuale, duce spre crearea perspectivelor de educare armonioasă, multilaterală a elevului, fapt care dezvoltă şi formează cultura generală a fiecărui individ în parte şi trecerea de la nivelul mediu de educaţie la performanţa de acumulare a inteligenţei personale şi, deci, la formarea personalităţii de succes.</a:t>
            </a:r>
            <a:endParaRPr lang="en-US" sz="1800" dirty="0">
              <a:latin typeface="Times New Roman" panose="02020603050405020304" pitchFamily="18" charset="0"/>
              <a:cs typeface="Times New Roman" panose="02020603050405020304" pitchFamily="18" charset="0"/>
            </a:endParaRPr>
          </a:p>
          <a:p>
            <a:endParaRPr lang="en-US" sz="18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4003002"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6858" y="2133600"/>
            <a:ext cx="1776889"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090" y="2895600"/>
            <a:ext cx="2131137" cy="320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277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604</Words>
  <Application>Microsoft Office PowerPoint</Application>
  <PresentationFormat>On-screen Show (4:3)</PresentationFormat>
  <Paragraphs>32</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Beneficiile activităților extrașcolare: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ArteD</dc:creator>
  <cp:lastModifiedBy>Computer</cp:lastModifiedBy>
  <cp:revision>28</cp:revision>
  <dcterms:created xsi:type="dcterms:W3CDTF">2006-08-16T00:00:00Z</dcterms:created>
  <dcterms:modified xsi:type="dcterms:W3CDTF">2015-04-21T08:12:22Z</dcterms:modified>
</cp:coreProperties>
</file>