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9" r:id="rId2"/>
    <p:sldId id="257" r:id="rId3"/>
    <p:sldId id="259" r:id="rId4"/>
    <p:sldId id="260" r:id="rId5"/>
    <p:sldId id="261" r:id="rId6"/>
    <p:sldId id="262" r:id="rId7"/>
    <p:sldId id="300" r:id="rId8"/>
    <p:sldId id="264" r:id="rId9"/>
    <p:sldId id="268" r:id="rId10"/>
    <p:sldId id="302" r:id="rId11"/>
    <p:sldId id="295" r:id="rId12"/>
    <p:sldId id="296" r:id="rId13"/>
    <p:sldId id="297" r:id="rId14"/>
    <p:sldId id="30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84" y="78"/>
      </p:cViewPr>
      <p:guideLst>
        <p:guide orient="horz" pos="2160"/>
        <p:guide pos="2880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B09D2-754A-4672-AECC-4F36F875FF67}" type="datetimeFigureOut">
              <a:rPr lang="uk-UA" smtClean="0"/>
              <a:pPr/>
              <a:t>22.11.2018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57B72-13F5-43F3-9CE4-AD87411F1AA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744777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AD1FB-F956-44B8-BA46-C76C3306F40A}" type="datetimeFigureOut">
              <a:rPr lang="uk-UA" smtClean="0"/>
              <a:pPr/>
              <a:t>22.11.2018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54D1E-82BD-447A-8F4D-873804B9AB16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465707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0D2ED-3A22-4354-A066-D60FF3648A1B}" type="datetime1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9A5B-B0D2-48A7-A8C0-63C98765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B001-939E-4428-9E63-E6977E5C817E}" type="datetime1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9A5B-B0D2-48A7-A8C0-63C98765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E3BF-798F-4D77-B8E4-D491E80DA5B0}" type="datetime1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9A5B-B0D2-48A7-A8C0-63C98765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BD5E-9E8E-4FA4-AB1C-6F80E9B4FA23}" type="datetime1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9A5B-B0D2-48A7-A8C0-63C98765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1083-F1A7-4D0D-8E48-E8BAE2EC608A}" type="datetime1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9A5B-B0D2-48A7-A8C0-63C98765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6D3F-0B61-4612-A28C-2F379B4CD41F}" type="datetime1">
              <a:rPr lang="ru-RU" smtClean="0"/>
              <a:pPr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9A5B-B0D2-48A7-A8C0-63C98765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E124-36BD-4FA9-B6FE-45388A613AC8}" type="datetime1">
              <a:rPr lang="ru-RU" smtClean="0"/>
              <a:pPr/>
              <a:t>22.11.2018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9A5B-B0D2-48A7-A8C0-63C98765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F3C4-8987-4655-A08A-D50C20B11C89}" type="datetime1">
              <a:rPr lang="ru-RU" smtClean="0"/>
              <a:pPr/>
              <a:t>22.11.2018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9A5B-B0D2-48A7-A8C0-63C98765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CC1E5-389F-4344-88ED-993766BE056C}" type="datetime1">
              <a:rPr lang="ru-RU" smtClean="0"/>
              <a:pPr/>
              <a:t>22.11.2018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9A5B-B0D2-48A7-A8C0-63C98765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CB52-8A3E-4A21-9846-E84A7F7FE32B}" type="datetime1">
              <a:rPr lang="ru-RU" smtClean="0"/>
              <a:pPr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9A5B-B0D2-48A7-A8C0-63C98765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04551-F1F9-48B8-B0A9-B9A467175AEC}" type="datetime1">
              <a:rPr lang="ru-RU" smtClean="0"/>
              <a:pPr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9A5B-B0D2-48A7-A8C0-63C98765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02D4F-8150-4DA0-AE91-643ABDD24F9D}" type="datetime1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E9A5B-B0D2-48A7-A8C0-63C98765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2578298"/>
          </a:xfrm>
        </p:spPr>
        <p:txBody>
          <a:bodyPr>
            <a:normAutofit fontScale="90000"/>
          </a:bodyPr>
          <a:lstStyle/>
          <a:p>
            <a:r>
              <a:rPr lang="ro-RO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o-RO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ROIECT MANAGERIAL</a:t>
            </a:r>
            <a:br>
              <a:rPr lang="ro-RO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o-RO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ro-RO" sz="3600" b="1" dirty="0" smtClean="0">
                <a:latin typeface="Times New Roman" pitchFamily="18" charset="0"/>
                <a:cs typeface="Times New Roman" pitchFamily="18" charset="0"/>
              </a:rPr>
              <a:t> FUNCŢIA DE DIRECTOR</a:t>
            </a:r>
            <a:br>
              <a:rPr lang="ro-RO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o-RO" sz="3600" b="1" dirty="0" smtClean="0">
                <a:latin typeface="Times New Roman" pitchFamily="18" charset="0"/>
                <a:cs typeface="Times New Roman" pitchFamily="18" charset="0"/>
              </a:rPr>
              <a:t> A INSTITUTULUI DE MICROBIOLOGIE ŞI BIOTEHNOLOGIE</a:t>
            </a:r>
            <a:br>
              <a:rPr lang="ro-RO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3933056"/>
            <a:ext cx="8003232" cy="2193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Candidat: </a:t>
            </a:r>
          </a:p>
          <a:p>
            <a:pPr>
              <a:buNone/>
            </a:pP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conferenţiar  cercetător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doctor habilitat                    FRUNZE NINA 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9A5B-B0D2-48A7-A8C0-63C98765004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4000" b="1" dirty="0" smtClean="0">
                <a:latin typeface="Times New Roman" pitchFamily="18" charset="0"/>
                <a:cs typeface="Times New Roman" pitchFamily="18" charset="0"/>
              </a:rPr>
              <a:t>5. Managementul patrimoniului  şi al investiţiilor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1">
              <a:buNone/>
            </a:pP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5.1.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Stabilirea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priorităţilor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investiţii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construcţii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reparaţii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comun</a:t>
            </a:r>
            <a:endParaRPr lang="ro-RO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acord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laboratoarele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, cu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aprobarea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Consiliului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Ştiinţific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al IMB.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5.2.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Efectuarea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unui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audit al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spaţiilor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Institutului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vederea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reorganizării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o-RO" sz="8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renovării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modernizării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conformitate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necesităţile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actuale</a:t>
            </a: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IMB.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5.3.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Îmbunătăţirea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condiţiilor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lucru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dotarea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laboratoarelor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cu</a:t>
            </a:r>
            <a:endParaRPr lang="ro-RO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chipament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mobilier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necesar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modern.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5.4.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Identificarea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atragerea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surselor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finanţare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pentr</a:t>
            </a: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înfiinţarea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unui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o-RO" sz="8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Centru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de 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Investigaţii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Experimentale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de</a:t>
            </a: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mplementare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rezultatelor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o-RO" sz="8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cercetătorilor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IMB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pănă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implementarea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lor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practică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5.5.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Apărarea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responsabilitate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patrimoniului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IMB.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5.6.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Continuarea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modernizării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laboratoarelor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institutului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prin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alocarea</a:t>
            </a:r>
            <a:endParaRPr lang="ro-RO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fonduri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suplimentare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sponsorizări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parteneriate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firme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profil</a:t>
            </a:r>
            <a:endParaRPr lang="ro-RO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etc).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/>
              <a:t> </a:t>
            </a:r>
            <a:endParaRPr lang="ru-RU" sz="2400" dirty="0" smtClean="0"/>
          </a:p>
          <a:p>
            <a:r>
              <a:rPr lang="en-US" dirty="0" smtClean="0"/>
              <a:t> 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9A5B-B0D2-48A7-A8C0-63C98765004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Managementul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informare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a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legăturilor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mediul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afaceri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1" algn="just">
              <a:buNone/>
            </a:pP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6.1.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Implementarea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măsurilor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necesare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stimulării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susţinerii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participării</a:t>
            </a:r>
            <a:endParaRPr lang="ro-RO" sz="8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mediului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afaceri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stabilirea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priorităţilor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cercetare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6.2.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Eficientizarea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comun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mediul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afaceri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Implementărilor</a:t>
            </a:r>
            <a:endParaRPr lang="ro-RO" sz="8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Experimentale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Producere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6.3.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Atragerea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surselor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finanţare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deschiderea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unei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Sali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–muzeu,</a:t>
            </a:r>
          </a:p>
          <a:p>
            <a:pPr lvl="1" algn="just">
              <a:buNone/>
            </a:pP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unde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fi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exponate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realizările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Institutului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Această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informaţie</a:t>
            </a: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ar fi</a:t>
            </a:r>
          </a:p>
          <a:p>
            <a:pPr lvl="1" algn="just">
              <a:buNone/>
            </a:pP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      utilă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accesibilă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organizaţiilor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- media,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dar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agenţilor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economici</a:t>
            </a: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None/>
            </a:pP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mediului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afaceri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mod non-stop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putea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facilita</a:t>
            </a: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accesul</a:t>
            </a:r>
            <a:endParaRPr lang="ro-RO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societăţii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această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informaţie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dar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putea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contribui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la</a:t>
            </a: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crearea şi </a:t>
            </a:r>
          </a:p>
          <a:p>
            <a:pPr algn="just">
              <a:buNone/>
            </a:pP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promovarea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unei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imagini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dostoinice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activităţii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cercetare</a:t>
            </a: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din Institut</a:t>
            </a:r>
          </a:p>
          <a:p>
            <a:pPr algn="just">
              <a:buNone/>
            </a:pP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       6.4.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Stabilirea</a:t>
            </a: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comunicări</a:t>
            </a: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ample cu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societatea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facilita identificarea</a:t>
            </a:r>
          </a:p>
          <a:p>
            <a:pPr algn="just">
              <a:buNone/>
            </a:pP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sporită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problemelor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societăţii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reacţiei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răspuns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savanţilor </a:t>
            </a:r>
          </a:p>
          <a:p>
            <a:pPr algn="just">
              <a:buNone/>
            </a:pP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IMB;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exclude</a:t>
            </a: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informaţia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eronată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din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societate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despre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realizările</a:t>
            </a:r>
            <a:endParaRPr lang="ro-RO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             ştiinţifice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ar întări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părerea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despre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necesitatea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importanţa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cercetării</a:t>
            </a:r>
            <a:endParaRPr lang="ro-RO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societate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/>
              <a:t> </a:t>
            </a:r>
            <a:endParaRPr lang="ru-RU" sz="2400" dirty="0" smtClean="0"/>
          </a:p>
          <a:p>
            <a:r>
              <a:rPr lang="en-US" dirty="0" smtClean="0"/>
              <a:t> </a:t>
            </a:r>
            <a:endParaRPr lang="ru-RU" sz="2400" dirty="0" smtClean="0"/>
          </a:p>
          <a:p>
            <a:r>
              <a:rPr lang="en-US" dirty="0" smtClean="0"/>
              <a:t> </a:t>
            </a:r>
            <a:endParaRPr lang="ru-RU" sz="2400" dirty="0" smtClean="0"/>
          </a:p>
          <a:p>
            <a:r>
              <a:rPr lang="en-US" dirty="0" smtClean="0"/>
              <a:t> 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9A5B-B0D2-48A7-A8C0-63C987650049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o-RO" dirty="0" smtClean="0"/>
              <a:t/>
            </a:r>
            <a:br>
              <a:rPr lang="ro-RO" dirty="0" smtClean="0"/>
            </a:br>
            <a:r>
              <a:rPr lang="ro-RO" sz="3600" dirty="0" smtClean="0">
                <a:latin typeface="Times New Roman" pitchFamily="18" charset="0"/>
                <a:cs typeface="Times New Roman" pitchFamily="18" charset="0"/>
              </a:rPr>
              <a:t>    7. 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Managementul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relaţiilor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instituţionale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relaţiilor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mediul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afaceri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celor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internaţionale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promovarea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imaginii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en-US" sz="3100" b="1" dirty="0" smtClean="0"/>
              <a:t> 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257800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7.1.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Eforturi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permanente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fortificarea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poziţiei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instituţie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excelenţă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o-RO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cercetare-dezvoltare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inovare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transfer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tehnologic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o-RO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7.2.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Susţinerea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dezvoltarea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promovarea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parteneriatelor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puternice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reale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o-RO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instituţiile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cercetare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din Romania,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ţările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CSI,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Uniunea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Europeană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7.3.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Elaborarea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implementarea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instrumentelor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promovare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imaginii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o-RO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IMB la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nivel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naţional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internaţional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Identificarea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posibilităţilor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atragerea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finanţării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pentr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 î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nfiinţarea</a:t>
            </a:r>
            <a:endParaRPr lang="ro-RO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unei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ediţii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periodice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republicane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profil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 IMB.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7.5.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Motivarea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colaboratorilor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atragerea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pregătirea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lucrărilor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buNone/>
            </a:pP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masterat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cu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atragerea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ulterioară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acestora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activitatea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cercetare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7.6.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Spriginirea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cadrelor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ştiinţifice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participa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reprezenta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IMB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diverse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structuri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naţionale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internaţionale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o-RO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        7.6.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Dezvoltarea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tehnologiilor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informaţionale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destinate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facilitării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o-RO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extinderii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accesului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bazele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 date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electronice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9A5B-B0D2-48A7-A8C0-63C987650049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o-RO" sz="4000" dirty="0" smtClean="0"/>
              <a:t>8.</a:t>
            </a:r>
            <a:br>
              <a:rPr lang="ro-RO" sz="4000" dirty="0" smtClean="0"/>
            </a:br>
            <a:r>
              <a:rPr lang="ro-RO" sz="4000" dirty="0" smtClean="0"/>
              <a:t/>
            </a:r>
            <a:br>
              <a:rPr lang="ro-RO" sz="4000" dirty="0" smtClean="0"/>
            </a:br>
            <a:r>
              <a:rPr lang="ro-RO" sz="4000" b="1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Consolidarea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rolului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IMB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viaţa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socio-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economică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republicii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None/>
            </a:pP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8.1.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Institutul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Microbiologie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Biotehnologie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susţine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creşterea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investiţiilor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capitalul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uman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corelarea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ofertei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cercetare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nevoile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dezvoltare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durabilă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plecând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analiza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celor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trei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piloni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dezvoltare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economică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dezvoltare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socială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protecţia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mediului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o-RO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8.2.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Institutul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funcţionează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doar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ca 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entitate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dedicată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cunoaşterii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adoptă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 mare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deschidere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către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mediul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socio-economic,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având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bază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cunoaşterea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profundă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nevoilor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potenţialilor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beneficiari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9A5B-B0D2-48A7-A8C0-63C987650049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Consolidarea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rolului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IMB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viaţa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socio-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economică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republicii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Planul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managerial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propus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reprezintă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viziune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personală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formată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o-RO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baza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experienţei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proprii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peste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ani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cercetare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. La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elaborarea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planului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managerial am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ţinut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cont de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tendinţele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generale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bunele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practici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existente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domeniul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cercetare-dezvoltare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inovare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transfer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tehnologic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din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Republica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Moldova,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Sua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, Germania, Romania,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Rusia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dar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particularităţile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distincte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ale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acestor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sisteme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cercetare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, care,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diseminându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-le,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conduce la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creşterea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competivităţii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specialiştilor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cercetătorilor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ştiinţifici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la IMB.</a:t>
            </a:r>
            <a:endParaRPr lang="ro-RO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realizarea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acestui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plan de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activităţi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mă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voi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baza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colaborarea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colegială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deschisă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laboratoarele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diviziunile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instituţionale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o-RO" sz="8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	Consider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că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Institutul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Microbiologie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Biotehnologie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poate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să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reziste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ameninţărilor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cu care se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confruntă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să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valorifice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oportunităţile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potenţialul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propriu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să-ţi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consolideze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poziţia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instituţie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cercetare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excelenţă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din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republică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ca o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resursă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umană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valoroasă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competitivă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9A5B-B0D2-48A7-A8C0-63C987650049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Scopul proiectului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85652"/>
          </a:xfrm>
        </p:spPr>
        <p:txBody>
          <a:bodyPr>
            <a:spAutoFit/>
          </a:bodyPr>
          <a:lstStyle/>
          <a:p>
            <a:pPr algn="just">
              <a:buNone/>
            </a:pPr>
            <a:r>
              <a:rPr lang="ro-RO" sz="4000" dirty="0" smtClean="0">
                <a:latin typeface="Times New Roman" pitchFamily="18" charset="0"/>
                <a:cs typeface="Times New Roman" pitchFamily="18" charset="0"/>
              </a:rPr>
              <a:t>Aplicarea unui management</a:t>
            </a:r>
            <a:r>
              <a:rPr lang="ro-RO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4000" dirty="0" smtClean="0">
                <a:latin typeface="Times New Roman" pitchFamily="18" charset="0"/>
                <a:cs typeface="Times New Roman" pitchFamily="18" charset="0"/>
              </a:rPr>
              <a:t>capabil să creeze cunoaştere ştiinţifică performantă în vederea creşterii competitivităţii economiei naţionale şi a gradului de bunăstare a populaţiei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9A5B-B0D2-48A7-A8C0-63C987650049}" type="slidenum">
              <a:rPr lang="ru-RU" sz="1600" smtClean="0"/>
              <a:pPr/>
              <a:t>2</a:t>
            </a:fld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Sarcinile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managementului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1089"/>
            <a:ext cx="9144000" cy="4955203"/>
          </a:xfr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realizarea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acestui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scop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contribui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următoarele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obiective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generale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ale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reformelor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consemnate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Stratejia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cercetare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dezvoltare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2020:</a:t>
            </a:r>
          </a:p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endParaRPr lang="ru-RU" sz="2000" dirty="0" smtClean="0"/>
          </a:p>
          <a:p>
            <a:pPr lvl="0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Managementul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domeniului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cercetării-dezvoltării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baza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unui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model consensual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administrare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orientat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performanţă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excelenţă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Dezvoltarea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capacităţilor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umane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instituţionale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infrastructură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Definirea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managementul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priorităţilor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cercetare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Dialogul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continuu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între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ştiinţă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societate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diseminarea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cunoştinţelor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implementarea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practică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rezultatelor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cercetării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Internaţionalizarea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cercetării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integrarea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spaţiul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european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cercetare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creşterea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vizibilităţii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internaţionale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/>
              <a:t> 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9A5B-B0D2-48A7-A8C0-63C987650049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7776864" cy="1642194"/>
          </a:xfrm>
        </p:spPr>
        <p:txBody>
          <a:bodyPr>
            <a:normAutofit fontScale="90000"/>
          </a:bodyPr>
          <a:lstStyle/>
          <a:p>
            <a:pPr lvl="0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agementul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domeniului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cercetării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ştiinţifice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57364"/>
            <a:ext cx="8686800" cy="5109091"/>
          </a:xfr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ro-RO" sz="1800" dirty="0" smtClean="0">
                <a:latin typeface="Times New Roman" pitchFamily="18" charset="0"/>
                <a:cs typeface="Times New Roman" pitchFamily="18" charset="0"/>
              </a:rPr>
              <a:t>1.1.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contribui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sarcinile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reformării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domeniului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cercetării-dezvoltării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fie</a:t>
            </a:r>
            <a:endParaRPr lang="ro-RO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orientate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soluţionarea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problemelor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existente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inclusiv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eficientizarea</a:t>
            </a:r>
            <a:endParaRPr lang="ro-RO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managementului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stimularea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performanţelor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cercetare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1.2. 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A stimula libertatea creaţiei şi a cercetării  în căpătarea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 cunoştinţel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1.3. 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Elaborarea mecanismelor pentru motivarea şi susţinerea cercetării</a:t>
            </a:r>
          </a:p>
          <a:p>
            <a:pPr lvl="1">
              <a:buNone/>
            </a:pP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aplicative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şi interdisciplinare, crearea colectivelor dintre laboratoare sau  </a:t>
            </a:r>
          </a:p>
          <a:p>
            <a:pPr lvl="1">
              <a:buNone/>
            </a:pP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       dintre institute.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1.4. 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Extinderea substanţială a tematicilor proiectelor pentru tinerii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cercet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ăt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ori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        1.5. Integrarea Institutului în spaţiul de cercetare european şi  internaţional.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1.6. Identificarea şi implementarea măsurilor pentru promovarea  unei</a:t>
            </a:r>
          </a:p>
          <a:p>
            <a:pPr lvl="1">
              <a:buNone/>
            </a:pP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        publicaţii ştiinţifice instituţionale de specialitate (revistă sau culegere).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1.7.  Dotarea laboratoarelor cu echipament necesar modern.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9A5B-B0D2-48A7-A8C0-63C987650049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b="1" dirty="0" smtClean="0"/>
              <a:t> </a:t>
            </a:r>
            <a:br>
              <a:rPr lang="ro-RO" b="1" dirty="0" smtClean="0"/>
            </a:b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Managementul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domeniului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cercetării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ştiinţifice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186254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1.8. Susţinerea in continuare a proiectelor de cercetare cu vizibilitate şi FI. </a:t>
            </a:r>
          </a:p>
          <a:p>
            <a:pPr lvl="1">
              <a:buNone/>
            </a:pP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1.9. Consolidarea şi extinderea ariei tematice a  cercetarii de excelenţă.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1.10. Dezvoltarea colaborărilor cu specialişti din alte institute de  cercetare</a:t>
            </a:r>
          </a:p>
          <a:p>
            <a:pPr lvl="1">
              <a:buNone/>
            </a:pP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         de  prestijiu din ţară şi de peste hotare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1.11. Stimularea valorificării rezultatelor cercetării prin participarea la</a:t>
            </a:r>
          </a:p>
          <a:p>
            <a:pPr>
              <a:buNone/>
            </a:pP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                manifestări ştiinţifice de prestijiu, publicarea în reviste cu FI ridicat,</a:t>
            </a:r>
          </a:p>
          <a:p>
            <a:pPr>
              <a:buNone/>
            </a:pP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               editarea de cărţi în ediţii naţionale şi internaţionale.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1.12.Sprijinirea iniţiativelor pentru organizarea de  simpozioane ştiinţifice,</a:t>
            </a:r>
          </a:p>
          <a:p>
            <a:pPr lvl="1">
              <a:buNone/>
            </a:pP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         seminare, congrese şi conferinţe cu participare internaţională.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1.13. Sporirea calităţii publicaţiilor proprii pentru recunoaşterea  acestora </a:t>
            </a:r>
          </a:p>
          <a:p>
            <a:pPr lvl="1">
              <a:buNone/>
            </a:pP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         pe plan internaţional.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1.14.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Creşterea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numărului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contracte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cercetare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încheiate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agenţi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i  </a:t>
            </a:r>
          </a:p>
          <a:p>
            <a:pPr lvl="1">
              <a:buNone/>
            </a:pP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          economici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/>
              <a:t> 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 </a:t>
            </a:r>
            <a:endParaRPr lang="ru-RU" sz="2000" dirty="0" smtClean="0"/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9A5B-B0D2-48A7-A8C0-63C98765004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Managementul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formării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continue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686320"/>
          </a:xfrm>
        </p:spPr>
        <p:txBody>
          <a:bodyPr anchor="ctr">
            <a:normAutofit fontScale="25000" lnSpcReduction="20000"/>
          </a:bodyPr>
          <a:lstStyle/>
          <a:p>
            <a:pPr lvl="1"/>
            <a:endParaRPr lang="ro-RO" sz="6400" dirty="0" smtClean="0"/>
          </a:p>
          <a:p>
            <a:pPr lvl="1">
              <a:buNone/>
            </a:pPr>
            <a:endParaRPr lang="ro-RO" sz="6400" dirty="0" smtClean="0"/>
          </a:p>
          <a:p>
            <a:pPr lvl="1">
              <a:buNone/>
            </a:pPr>
            <a:endParaRPr lang="ro-RO" sz="7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ro-RO" sz="7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o-RO" sz="7200" dirty="0" smtClean="0">
                <a:latin typeface="Times New Roman" pitchFamily="18" charset="0"/>
                <a:cs typeface="Times New Roman" pitchFamily="18" charset="0"/>
              </a:rPr>
              <a:t>2.1</a:t>
            </a: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Identificarea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implementarea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măsurilor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stimulare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participării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tuturor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1">
              <a:buNone/>
            </a:pP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laboratoarelor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la</a:t>
            </a: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procesul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formare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continuă</a:t>
            </a:r>
            <a:endParaRPr lang="en-US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      2.2.</a:t>
            </a: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Asigurarea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suportului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instituţional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logistic </a:t>
            </a: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pentru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stagiere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perfecţionare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a</a:t>
            </a: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cadrelor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ştiinţifice</a:t>
            </a:r>
            <a:endParaRPr lang="ro-RO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Oferirea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suportului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instituţional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logistic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consolidarea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diversificarea</a:t>
            </a:r>
            <a:endParaRPr lang="ro-RO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ofertei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necesare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formarea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continuă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cadrelor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tinere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2.4. </a:t>
            </a: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Consolidarea eforturilor pentru sporirea numărului de doctoranzi,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crearea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o-RO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condiţiilor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pregătirea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ciclurile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licenţă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masterat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o-RO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      2.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. Organizarea Seminarelor ştiinţifice pentru propagarea metodelor moderne de</a:t>
            </a:r>
          </a:p>
          <a:p>
            <a:pPr>
              <a:buNone/>
            </a:pP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             sti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udiere</a:t>
            </a: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computaţională a proceselor, efectelor şi fenomenelor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întâlnite în </a:t>
            </a:r>
          </a:p>
          <a:p>
            <a:pPr>
              <a:buNone/>
            </a:pP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             procesele şi tehnologiile microbiene.</a:t>
            </a:r>
          </a:p>
          <a:p>
            <a:pPr>
              <a:buNone/>
            </a:pP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     2.6.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Extinderea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parteneriatelor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formare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continuă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laboratoarelor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mediul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de </a:t>
            </a:r>
            <a:endParaRPr lang="ro-RO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afaceri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, cu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autorităţile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publice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centrale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locale.</a:t>
            </a:r>
            <a:endParaRPr lang="ro-RO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     2.7. Fortificarea capacităţilor Catedrei de Limbi Moderne  şi stimularea personalului</a:t>
            </a:r>
          </a:p>
          <a:p>
            <a:pPr>
              <a:buNone/>
            </a:pP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            acesteia în organizarea şi desfăşurarea cursurilor de limbi moderne</a:t>
            </a:r>
          </a:p>
          <a:p>
            <a:pPr>
              <a:buNone/>
            </a:pP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     2.8. A reintroduce trecerea obligatorie a controlului medical de către  personalul </a:t>
            </a:r>
          </a:p>
          <a:p>
            <a:pPr>
              <a:buNone/>
            </a:pP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             institutului.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6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6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6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9A5B-B0D2-48A7-A8C0-63C987650049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 b="1" dirty="0" smtClean="0">
                <a:latin typeface="Times New Roman" pitchFamily="18" charset="0"/>
                <a:cs typeface="Times New Roman" pitchFamily="18" charset="0"/>
              </a:rPr>
              <a:t>3. Managementul administrării institutului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None/>
            </a:pPr>
            <a:r>
              <a:rPr lang="ro-RO" sz="1800" dirty="0" smtClean="0">
                <a:latin typeface="Times New Roman" pitchFamily="18" charset="0"/>
                <a:cs typeface="Times New Roman" pitchFamily="18" charset="0"/>
              </a:rPr>
              <a:t>3.1.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Asigurarea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cadru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lucru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bazat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transparenţă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decizională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o-RO" sz="1800" dirty="0" smtClean="0">
                <a:latin typeface="Times New Roman" pitchFamily="18" charset="0"/>
                <a:cs typeface="Times New Roman" pitchFamily="18" charset="0"/>
              </a:rPr>
              <a:t>3.2.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Garantarea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apărarea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libertăţilor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academice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autonomiei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instituţionale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o-RO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o-RO" sz="1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prevăzute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Codul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Ştiinţei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Stratejia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cercetare-dezvoltare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2020.</a:t>
            </a:r>
            <a:endParaRPr lang="ro-RO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1800" dirty="0" smtClean="0">
                <a:latin typeface="Times New Roman" pitchFamily="18" charset="0"/>
                <a:cs typeface="Times New Roman" pitchFamily="18" charset="0"/>
              </a:rPr>
              <a:t>        3.3.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Consolidarea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rolului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Consiliului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Ştiinţific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al IMB ca organ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colectiv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suprem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de </a:t>
            </a:r>
            <a:endParaRPr lang="ro-RO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1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conducere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o-RO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1800" dirty="0" smtClean="0">
                <a:latin typeface="Times New Roman" pitchFamily="18" charset="0"/>
                <a:cs typeface="Times New Roman" pitchFamily="18" charset="0"/>
              </a:rPr>
              <a:t>        3.4.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Sprijinirea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instituţională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logistică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financiară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dezvoltării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laboratoarelor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o-RO" sz="1800" dirty="0" smtClean="0">
                <a:latin typeface="Times New Roman" pitchFamily="18" charset="0"/>
                <a:cs typeface="Times New Roman" pitchFamily="18" charset="0"/>
              </a:rPr>
              <a:t>        3.5.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Intensificarea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măsurilor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informatizare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 IMB.</a:t>
            </a:r>
            <a:endParaRPr lang="ro-RO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1800" dirty="0" smtClean="0">
                <a:latin typeface="Times New Roman" pitchFamily="18" charset="0"/>
                <a:cs typeface="Times New Roman" pitchFamily="18" charset="0"/>
              </a:rPr>
              <a:t>        3.6.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Menţinerea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dezvoltarea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dialog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continuu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spiritului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echipă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între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o-RO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1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administraţie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laboratoare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cadrele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ştiinţţifice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personalul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auxiliar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o-RO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1800" dirty="0" smtClean="0">
                <a:latin typeface="Times New Roman" pitchFamily="18" charset="0"/>
                <a:cs typeface="Times New Roman" pitchFamily="18" charset="0"/>
              </a:rPr>
              <a:t>        3.7.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Elaborarea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aplicarea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standarde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minime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calitate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ro-RO" sz="1800" dirty="0" smtClean="0"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ecrutarea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o-RO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1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promovarea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personalului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 care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urmează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ro-RO" sz="1800" dirty="0" smtClean="0">
                <a:latin typeface="Times New Roman" pitchFamily="18" charset="0"/>
                <a:cs typeface="Times New Roman" pitchFamily="18" charset="0"/>
              </a:rPr>
              <a:t>ă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activ</a:t>
            </a:r>
            <a:r>
              <a:rPr lang="ro-RO" sz="1800" dirty="0" smtClean="0">
                <a:latin typeface="Times New Roman" pitchFamily="18" charset="0"/>
                <a:cs typeface="Times New Roman" pitchFamily="18" charset="0"/>
              </a:rPr>
              <a:t>eze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cadrul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IMB.</a:t>
            </a:r>
            <a:endParaRPr lang="ro-RO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1800" dirty="0" smtClean="0">
                <a:latin typeface="Times New Roman" pitchFamily="18" charset="0"/>
                <a:cs typeface="Times New Roman" pitchFamily="18" charset="0"/>
              </a:rPr>
              <a:t>        3.8.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Generalizarea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permantizarea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evaluării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prestaţiei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cadrelor</a:t>
            </a:r>
            <a:r>
              <a:rPr lang="ro-RO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ştiinţifice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o-RO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1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procesul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cercetare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aprobate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Consiliul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Ştiinţific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al IMB.</a:t>
            </a:r>
            <a:endParaRPr lang="ro-RO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1800" dirty="0" smtClean="0">
                <a:latin typeface="Times New Roman" pitchFamily="18" charset="0"/>
                <a:cs typeface="Times New Roman" pitchFamily="18" charset="0"/>
              </a:rPr>
              <a:t>        3.9.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Susţinerea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procesului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internaţionalizare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institutului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9A5B-B0D2-48A7-A8C0-63C98765004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 fontScale="90000"/>
          </a:bodyPr>
          <a:lstStyle/>
          <a:p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4. Managementul resurselor umane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fontScale="40000" lnSpcReduction="20000"/>
          </a:bodyPr>
          <a:lstStyle/>
          <a:p>
            <a:pPr lvl="1">
              <a:buNone/>
            </a:pPr>
            <a:r>
              <a:rPr lang="ro-RO" sz="7200" dirty="0" smtClean="0">
                <a:latin typeface="Times New Roman" pitchFamily="18" charset="0"/>
                <a:cs typeface="Times New Roman" pitchFamily="18" charset="0"/>
              </a:rPr>
              <a:t>4.1.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Atragerea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promovarea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persoanelor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capabile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să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genereze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idei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noi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să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absoarbă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noi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cunoştinţe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creeze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o-RO" sz="7200" dirty="0" smtClean="0">
                <a:latin typeface="Times New Roman" pitchFamily="18" charset="0"/>
                <a:cs typeface="Times New Roman" pitchFamily="18" charset="0"/>
              </a:rPr>
              <a:t>4.2.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Consolidarea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largă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conexiunii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între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cercetare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educaţie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o-RO" sz="7200" dirty="0" smtClean="0">
                <a:latin typeface="Times New Roman" pitchFamily="18" charset="0"/>
                <a:cs typeface="Times New Roman" pitchFamily="18" charset="0"/>
              </a:rPr>
              <a:t>4.3. A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ngaj</a:t>
            </a:r>
            <a:r>
              <a:rPr lang="ro-RO" sz="7200" dirty="0" smtClean="0">
                <a:latin typeface="Times New Roman" pitchFamily="18" charset="0"/>
                <a:cs typeface="Times New Roman" pitchFamily="18" charset="0"/>
              </a:rPr>
              <a:t>area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prin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cumul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72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studenţi</a:t>
            </a:r>
            <a:r>
              <a:rPr lang="ro-RO" sz="7200" dirty="0" smtClean="0">
                <a:latin typeface="Times New Roman" pitchFamily="18" charset="0"/>
                <a:cs typeface="Times New Roman" pitchFamily="18" charset="0"/>
              </a:rPr>
              <a:t>lor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masteranzi</a:t>
            </a:r>
            <a:r>
              <a:rPr lang="ro-RO" sz="7200" dirty="0" smtClean="0">
                <a:latin typeface="Times New Roman" pitchFamily="18" charset="0"/>
                <a:cs typeface="Times New Roman" pitchFamily="18" charset="0"/>
              </a:rPr>
              <a:t>lor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doctoranzi</a:t>
            </a:r>
            <a:r>
              <a:rPr lang="ro-RO" sz="7200" dirty="0" smtClean="0">
                <a:latin typeface="Times New Roman" pitchFamily="18" charset="0"/>
                <a:cs typeface="Times New Roman" pitchFamily="18" charset="0"/>
              </a:rPr>
              <a:t>lor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ca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cercetători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stagiari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proiectele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cercetare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o-RO" sz="7200" dirty="0" smtClean="0">
                <a:latin typeface="Times New Roman" pitchFamily="18" charset="0"/>
                <a:cs typeface="Times New Roman" pitchFamily="18" charset="0"/>
              </a:rPr>
              <a:t>4.4.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Convertirea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unei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interacţiuni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sinergetice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între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laboratoarele</a:t>
            </a:r>
            <a:r>
              <a:rPr lang="ro-RO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institutului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catedrele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specializate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din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instituţiile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învăţământ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superior. 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sz="7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4.5.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Utilizarea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eficientă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resurselor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informaţionale</a:t>
            </a:r>
            <a:r>
              <a:rPr lang="ro-RO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întru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crearea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resurselor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umane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, care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deţin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competenţe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necesare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inova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transforma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ideile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cunoştinţele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7200" dirty="0" smtClean="0">
                <a:latin typeface="Times New Roman" pitchFamily="18" charset="0"/>
                <a:cs typeface="Times New Roman" pitchFamily="18" charset="0"/>
              </a:rPr>
              <a:t> în servicii şi produse ale viitorului.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9A5B-B0D2-48A7-A8C0-63C987650049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cap="all" dirty="0" smtClean="0"/>
              <a:t/>
            </a:r>
            <a:br>
              <a:rPr lang="ro-RO" cap="all" dirty="0" smtClean="0"/>
            </a:br>
            <a:r>
              <a:rPr lang="ro-RO" sz="3100" b="1" cap="all" dirty="0" smtClean="0">
                <a:latin typeface="Times New Roman" pitchFamily="18" charset="0"/>
                <a:cs typeface="Times New Roman" pitchFamily="18" charset="0"/>
              </a:rPr>
              <a:t>4. Managementul resurselor umane</a:t>
            </a:r>
            <a:r>
              <a:rPr lang="ru-RU" sz="3100" b="1" cap="all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100" b="1" cap="all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cap="all" dirty="0">
                <a:latin typeface="Times New Roman" pitchFamily="18" charset="0"/>
                <a:cs typeface="Times New Roman" pitchFamily="18" charset="0"/>
              </a:rPr>
            </a:b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256480"/>
              </p:ext>
            </p:extLst>
          </p:nvPr>
        </p:nvGraphicFramePr>
        <p:xfrm>
          <a:off x="0" y="1737360"/>
          <a:ext cx="9144003" cy="5181600"/>
        </p:xfrm>
        <a:graphic>
          <a:graphicData uri="http://schemas.openxmlformats.org/drawingml/2006/table">
            <a:tbl>
              <a:tblPr/>
              <a:tblGrid>
                <a:gridCol w="91440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2044">
                <a:tc>
                  <a:txBody>
                    <a:bodyPr/>
                    <a:lstStyle/>
                    <a:p>
                      <a:pPr lvl="1">
                        <a:buNone/>
                      </a:pPr>
                      <a:r>
                        <a:rPr lang="ro-RO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4.6.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Elaborarea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şi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implementarea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unei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strategii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de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dezvoltare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a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resurselor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umane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în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laboratoare</a:t>
                      </a:r>
                      <a:r>
                        <a:rPr lang="ro-RO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conform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standardelor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de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acreditare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şi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a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prevederilor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Codului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Ştiinţei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o-RO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1">
                        <a:buNone/>
                      </a:pPr>
                      <a:r>
                        <a:rPr lang="ro-RO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4.7.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Elaborarea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şi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implementarea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mecanismelor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de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suport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şi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de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motivaţie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pentru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o-RO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1">
                        <a:buNone/>
                      </a:pPr>
                      <a:r>
                        <a:rPr lang="ro-RO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dezvoltare</a:t>
                      </a:r>
                      <a:r>
                        <a:rPr lang="ro-RO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o-RO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organizarea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necesar</a:t>
                      </a:r>
                      <a:r>
                        <a:rPr lang="ro-RO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ă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activităţii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de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cercetare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>
                        <a:buNone/>
                      </a:pPr>
                      <a:r>
                        <a:rPr lang="ro-RO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o-RO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-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entificarea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şi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implementarea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cursurilor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de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limbi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moderne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.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>
                        <a:buNone/>
                      </a:pPr>
                      <a:r>
                        <a:rPr lang="ro-RO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-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support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instituţional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şi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financiar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o-RO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pentru stagii şi cursuri de perfecţionare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>
                        <a:buNone/>
                      </a:pPr>
                      <a:r>
                        <a:rPr lang="ro-RO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-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suport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instituţional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şi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financiar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necesar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finalizării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doctoratului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şi</a:t>
                      </a:r>
                      <a:r>
                        <a:rPr lang="ro-RO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ostdoct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o-RO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lang="ro-RO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-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îmbunătăţirea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condiţiilor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de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muncă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o-RO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lang="ro-RO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4.8. Nea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dmiterea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rupturii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între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generaţiile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de cadre 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tinere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şi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cele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cu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experienţă</a:t>
                      </a:r>
                      <a:r>
                        <a:rPr lang="ro-RO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ro-RO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lang="ro-RO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o-RO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- d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eschiderea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posturilor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de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consultanţi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ştiinţifici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lang="ro-RO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- pr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elungirea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în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funcţie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de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performanţe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a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contractelor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de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muncă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cu</a:t>
                      </a:r>
                      <a:r>
                        <a:rPr lang="ro-RO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pe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nsionarii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1"/>
                      <a:r>
                        <a:rPr lang="ro-RO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4.9.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Susţinerea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cadrelor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ştiinţifice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pensionare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pentru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continuarea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o-RO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ac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tivităţii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de</a:t>
                      </a:r>
                      <a:endParaRPr lang="ro-RO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1"/>
                      <a:r>
                        <a:rPr lang="ro-RO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o-RO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cercetare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precum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şi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pentru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asigurarea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transferului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de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experienţă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1"/>
                      <a:r>
                        <a:rPr lang="ro-RO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4.10.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Efectuarea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unei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analize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privind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oportunitatea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întroducerii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titlului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de</a:t>
                      </a:r>
                      <a:r>
                        <a:rPr lang="ro-RO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lvl="1"/>
                      <a:r>
                        <a:rPr lang="ro-RO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“C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ercetător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onorific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”, 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destinat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cercetătorilor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pensionari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cu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merite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deosebite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o-RO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172400" y="6453334"/>
            <a:ext cx="648072" cy="404665"/>
          </a:xfrm>
        </p:spPr>
        <p:txBody>
          <a:bodyPr/>
          <a:lstStyle/>
          <a:p>
            <a:pPr lvl="1">
              <a:buNone/>
            </a:pPr>
            <a:fld id="{019E9A5B-B0D2-48A7-A8C0-63C987650049}" type="slidenum">
              <a:rPr lang="ru-RU" sz="1600" smtClean="0"/>
              <a:pPr lvl="1">
                <a:buNone/>
              </a:pPr>
              <a:t>9</a:t>
            </a:fld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1829</TotalTime>
  <Words>1638</Words>
  <Application>Microsoft Office PowerPoint</Application>
  <PresentationFormat>Экран (4:3)</PresentationFormat>
  <Paragraphs>210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  PROIECT MANAGERIAL  PENTRU FUNCŢIA DE DIRECTOR  A INSTITUTULUI DE MICROBIOLOGIE ŞI BIOTEHNOLOGIE  </vt:lpstr>
      <vt:lpstr>Scopul proiectului </vt:lpstr>
      <vt:lpstr>Sarcinile managementului</vt:lpstr>
      <vt:lpstr>1.  Managementul domeniului cercetării ştiinţifice </vt:lpstr>
      <vt:lpstr>  1. Managementul domeniului cercetării ştiinţifice  </vt:lpstr>
      <vt:lpstr>2. Managementul formării continue</vt:lpstr>
      <vt:lpstr>3. Managementul administrării institutului</vt:lpstr>
      <vt:lpstr>4. Managementul resurselor umane</vt:lpstr>
      <vt:lpstr> 4. Managementul resurselor umane    </vt:lpstr>
      <vt:lpstr>5. Managementul patrimoniului  şi al investiţiilor</vt:lpstr>
      <vt:lpstr>6. Managementul de informare şi   a legăturilor cu mediul de afaceri</vt:lpstr>
      <vt:lpstr>     7.  Managementul relaţiilor instituţionale, relaţiilor cu mediul de afaceri, celor internaţionale şi promovarea imaginii   </vt:lpstr>
      <vt:lpstr>8.  8. Consolidarea rolului IMB în viaţa socio-economică a republicii   </vt:lpstr>
      <vt:lpstr>8. Consolidarea rolului IMB în viaţa socio-economică a republicii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МИКРОБИОЛОГИЧЕСКИЕ ОСОБЕННОСТИ  ПЛОДОРОДИЯ ЧЕРНОЗЕМОВ РЕСПУБЛИКИ МОЛДОВА</dc:title>
  <dc:creator>Admin</dc:creator>
  <cp:lastModifiedBy>Angela</cp:lastModifiedBy>
  <cp:revision>107</cp:revision>
  <dcterms:created xsi:type="dcterms:W3CDTF">2018-02-09T09:43:49Z</dcterms:created>
  <dcterms:modified xsi:type="dcterms:W3CDTF">2018-11-22T12:50:20Z</dcterms:modified>
</cp:coreProperties>
</file>