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8" r:id="rId3"/>
    <p:sldId id="269" r:id="rId4"/>
    <p:sldId id="270" r:id="rId5"/>
    <p:sldId id="271" r:id="rId6"/>
    <p:sldId id="272" r:id="rId7"/>
    <p:sldId id="273" r:id="rId8"/>
    <p:sldId id="274" r:id="rId9"/>
    <p:sldId id="275" r:id="rId10"/>
    <p:sldId id="276" r:id="rId11"/>
    <p:sldId id="278" r:id="rId12"/>
    <p:sldId id="279" r:id="rId13"/>
    <p:sldId id="280" r:id="rId14"/>
    <p:sldId id="282" r:id="rId15"/>
    <p:sldId id="281" r:id="rId16"/>
    <p:sldId id="283" r:id="rId17"/>
    <p:sldId id="284" r:id="rId18"/>
    <p:sldId id="285" r:id="rId19"/>
    <p:sldId id="286" r:id="rId20"/>
    <p:sldId id="287" r:id="rId21"/>
    <p:sldId id="293" r:id="rId22"/>
    <p:sldId id="288" r:id="rId23"/>
    <p:sldId id="289" r:id="rId24"/>
    <p:sldId id="290" r:id="rId25"/>
    <p:sldId id="291" r:id="rId26"/>
    <p:sldId id="292" r:id="rId27"/>
    <p:sldId id="267" r:id="rId28"/>
  </p:sldIdLst>
  <p:sldSz cx="9144000" cy="6858000" type="screen4x3"/>
  <p:notesSz cx="68580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38" autoAdjust="0"/>
  </p:normalViewPr>
  <p:slideViewPr>
    <p:cSldViewPr>
      <p:cViewPr varScale="1">
        <p:scale>
          <a:sx n="82" d="100"/>
          <a:sy n="82" d="100"/>
        </p:scale>
        <p:origin x="16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0"/>
    <c:plotArea>
      <c:layout>
        <c:manualLayout>
          <c:layoutTarget val="inner"/>
          <c:xMode val="edge"/>
          <c:yMode val="edge"/>
          <c:x val="4.679911538835424E-2"/>
          <c:y val="3.1038079985764491E-2"/>
          <c:w val="0.93313915621658405"/>
          <c:h val="0.87036967836647539"/>
        </c:manualLayout>
      </c:layout>
      <c:barChart>
        <c:barDir val="col"/>
        <c:grouping val="stacked"/>
        <c:varyColors val="0"/>
        <c:ser>
          <c:idx val="0"/>
          <c:order val="0"/>
          <c:tx>
            <c:strRef>
              <c:f>Foaie1!#REF!</c:f>
              <c:strCache>
                <c:ptCount val="1"/>
                <c:pt idx="0">
                  <c:v>#REF!</c:v>
                </c:pt>
              </c:strCache>
            </c:strRef>
          </c:tx>
          <c:invertIfNegative val="0"/>
          <c:dLbls>
            <c:spPr>
              <a:noFill/>
              <a:ln>
                <a:noFill/>
              </a:ln>
              <a:effectLst/>
            </c:spPr>
            <c:txPr>
              <a:bodyPr/>
              <a:lstStyle/>
              <a:p>
                <a:pPr>
                  <a:defRPr sz="2600" b="1"/>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Foaie1!$A$2:$A$5</c:f>
              <c:numCache>
                <c:formatCode>General</c:formatCode>
                <c:ptCount val="4"/>
                <c:pt idx="0">
                  <c:v>2014</c:v>
                </c:pt>
                <c:pt idx="1">
                  <c:v>2015</c:v>
                </c:pt>
                <c:pt idx="2">
                  <c:v>2016</c:v>
                </c:pt>
                <c:pt idx="3">
                  <c:v>2017</c:v>
                </c:pt>
              </c:numCache>
            </c:numRef>
          </c:cat>
          <c:val>
            <c:numRef>
              <c:f>Foaie1!$B$2:$B$5</c:f>
              <c:numCache>
                <c:formatCode>General</c:formatCode>
                <c:ptCount val="4"/>
                <c:pt idx="0">
                  <c:v>4.2</c:v>
                </c:pt>
                <c:pt idx="1">
                  <c:v>4.87</c:v>
                </c:pt>
                <c:pt idx="2">
                  <c:v>5.0199999999999996</c:v>
                </c:pt>
                <c:pt idx="3">
                  <c:v>5.6</c:v>
                </c:pt>
              </c:numCache>
            </c:numRef>
          </c:val>
        </c:ser>
        <c:ser>
          <c:idx val="1"/>
          <c:order val="1"/>
          <c:tx>
            <c:strRef>
              <c:f>Foaie1!$C$1</c:f>
              <c:strCache>
                <c:ptCount val="1"/>
                <c:pt idx="0">
                  <c:v>Coloană1</c:v>
                </c:pt>
              </c:strCache>
            </c:strRef>
          </c:tx>
          <c:invertIfNegative val="0"/>
          <c:cat>
            <c:numRef>
              <c:f>Foaie1!$A$2:$A$5</c:f>
              <c:numCache>
                <c:formatCode>General</c:formatCode>
                <c:ptCount val="4"/>
                <c:pt idx="0">
                  <c:v>2014</c:v>
                </c:pt>
                <c:pt idx="1">
                  <c:v>2015</c:v>
                </c:pt>
                <c:pt idx="2">
                  <c:v>2016</c:v>
                </c:pt>
                <c:pt idx="3">
                  <c:v>2017</c:v>
                </c:pt>
              </c:numCache>
            </c:numRef>
          </c:cat>
          <c:val>
            <c:numRef>
              <c:f>Foaie1!$C$2:$C$5</c:f>
              <c:numCache>
                <c:formatCode>General</c:formatCode>
                <c:ptCount val="4"/>
              </c:numCache>
            </c:numRef>
          </c:val>
        </c:ser>
        <c:ser>
          <c:idx val="2"/>
          <c:order val="2"/>
          <c:tx>
            <c:strRef>
              <c:f>Foaie1!$D$1</c:f>
              <c:strCache>
                <c:ptCount val="1"/>
                <c:pt idx="0">
                  <c:v>Coloană2</c:v>
                </c:pt>
              </c:strCache>
            </c:strRef>
          </c:tx>
          <c:invertIfNegative val="0"/>
          <c:cat>
            <c:numRef>
              <c:f>Foaie1!$A$2:$A$5</c:f>
              <c:numCache>
                <c:formatCode>General</c:formatCode>
                <c:ptCount val="4"/>
                <c:pt idx="0">
                  <c:v>2014</c:v>
                </c:pt>
                <c:pt idx="1">
                  <c:v>2015</c:v>
                </c:pt>
                <c:pt idx="2">
                  <c:v>2016</c:v>
                </c:pt>
                <c:pt idx="3">
                  <c:v>2017</c:v>
                </c:pt>
              </c:numCache>
            </c:numRef>
          </c:cat>
          <c:val>
            <c:numRef>
              <c:f>Foaie1!$D$2:$D$5</c:f>
              <c:numCache>
                <c:formatCode>General</c:formatCode>
                <c:ptCount val="4"/>
              </c:numCache>
            </c:numRef>
          </c:val>
        </c:ser>
        <c:ser>
          <c:idx val="3"/>
          <c:order val="3"/>
          <c:tx>
            <c:strRef>
              <c:f>Foaie1!$E$1</c:f>
              <c:strCache>
                <c:ptCount val="1"/>
                <c:pt idx="0">
                  <c:v>Coloană3</c:v>
                </c:pt>
              </c:strCache>
            </c:strRef>
          </c:tx>
          <c:invertIfNegative val="0"/>
          <c:cat>
            <c:numRef>
              <c:f>Foaie1!$A$2:$A$5</c:f>
              <c:numCache>
                <c:formatCode>General</c:formatCode>
                <c:ptCount val="4"/>
                <c:pt idx="0">
                  <c:v>2014</c:v>
                </c:pt>
                <c:pt idx="1">
                  <c:v>2015</c:v>
                </c:pt>
                <c:pt idx="2">
                  <c:v>2016</c:v>
                </c:pt>
                <c:pt idx="3">
                  <c:v>2017</c:v>
                </c:pt>
              </c:numCache>
            </c:numRef>
          </c:cat>
          <c:val>
            <c:numRef>
              <c:f>Foaie1!$E$2:$E$5</c:f>
              <c:numCache>
                <c:formatCode>General</c:formatCode>
                <c:ptCount val="4"/>
              </c:numCache>
            </c:numRef>
          </c:val>
        </c:ser>
        <c:dLbls>
          <c:showLegendKey val="0"/>
          <c:showVal val="0"/>
          <c:showCatName val="0"/>
          <c:showSerName val="0"/>
          <c:showPercent val="0"/>
          <c:showBubbleSize val="0"/>
        </c:dLbls>
        <c:gapWidth val="150"/>
        <c:overlap val="100"/>
        <c:axId val="317112432"/>
        <c:axId val="317112992"/>
      </c:barChart>
      <c:catAx>
        <c:axId val="317112432"/>
        <c:scaling>
          <c:orientation val="minMax"/>
        </c:scaling>
        <c:delete val="0"/>
        <c:axPos val="b"/>
        <c:numFmt formatCode="General" sourceLinked="1"/>
        <c:majorTickMark val="out"/>
        <c:minorTickMark val="none"/>
        <c:tickLblPos val="nextTo"/>
        <c:txPr>
          <a:bodyPr/>
          <a:lstStyle/>
          <a:p>
            <a:pPr>
              <a:defRPr sz="2000" b="1"/>
            </a:pPr>
            <a:endParaRPr lang="ro-RO"/>
          </a:p>
        </c:txPr>
        <c:crossAx val="317112992"/>
        <c:crosses val="autoZero"/>
        <c:auto val="1"/>
        <c:lblAlgn val="ctr"/>
        <c:lblOffset val="100"/>
        <c:noMultiLvlLbl val="0"/>
      </c:catAx>
      <c:valAx>
        <c:axId val="317112992"/>
        <c:scaling>
          <c:orientation val="minMax"/>
        </c:scaling>
        <c:delete val="0"/>
        <c:axPos val="l"/>
        <c:majorGridlines/>
        <c:numFmt formatCode="General" sourceLinked="1"/>
        <c:majorTickMark val="out"/>
        <c:minorTickMark val="none"/>
        <c:tickLblPos val="nextTo"/>
        <c:crossAx val="317112432"/>
        <c:crosses val="autoZero"/>
        <c:crossBetween val="between"/>
      </c:valAx>
    </c:plotArea>
    <c:plotVisOnly val="1"/>
    <c:dispBlanksAs val="gap"/>
    <c:showDLblsOverMax val="0"/>
  </c:chart>
  <c:txPr>
    <a:bodyPr/>
    <a:lstStyle/>
    <a:p>
      <a:pPr>
        <a:defRPr sz="1800"/>
      </a:pPr>
      <a:endParaRPr lang="ro-R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barChart>
        <c:barDir val="col"/>
        <c:grouping val="stacked"/>
        <c:varyColors val="0"/>
        <c:ser>
          <c:idx val="0"/>
          <c:order val="0"/>
          <c:tx>
            <c:strRef>
              <c:f>Foaie1!$B$1</c:f>
              <c:strCache>
                <c:ptCount val="1"/>
                <c:pt idx="0">
                  <c:v>Coloană1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Foaie1!$A$2:$A$3</c:f>
              <c:numCache>
                <c:formatCode>General</c:formatCode>
                <c:ptCount val="2"/>
                <c:pt idx="0">
                  <c:v>2014</c:v>
                </c:pt>
                <c:pt idx="1">
                  <c:v>2017</c:v>
                </c:pt>
              </c:numCache>
            </c:numRef>
          </c:cat>
          <c:val>
            <c:numRef>
              <c:f>Foaie1!$B$2:$B$3</c:f>
              <c:numCache>
                <c:formatCode>General</c:formatCode>
                <c:ptCount val="2"/>
                <c:pt idx="0">
                  <c:v>435</c:v>
                </c:pt>
                <c:pt idx="1">
                  <c:v>567</c:v>
                </c:pt>
              </c:numCache>
            </c:numRef>
          </c:val>
        </c:ser>
        <c:dLbls>
          <c:showLegendKey val="0"/>
          <c:showVal val="0"/>
          <c:showCatName val="0"/>
          <c:showSerName val="0"/>
          <c:showPercent val="0"/>
          <c:showBubbleSize val="0"/>
        </c:dLbls>
        <c:gapWidth val="150"/>
        <c:overlap val="100"/>
        <c:axId val="317115232"/>
        <c:axId val="317115792"/>
      </c:barChart>
      <c:catAx>
        <c:axId val="317115232"/>
        <c:scaling>
          <c:orientation val="minMax"/>
        </c:scaling>
        <c:delete val="0"/>
        <c:axPos val="b"/>
        <c:numFmt formatCode="General" sourceLinked="1"/>
        <c:majorTickMark val="out"/>
        <c:minorTickMark val="none"/>
        <c:tickLblPos val="nextTo"/>
        <c:crossAx val="317115792"/>
        <c:crosses val="autoZero"/>
        <c:auto val="1"/>
        <c:lblAlgn val="ctr"/>
        <c:lblOffset val="100"/>
        <c:noMultiLvlLbl val="0"/>
      </c:catAx>
      <c:valAx>
        <c:axId val="317115792"/>
        <c:scaling>
          <c:orientation val="minMax"/>
        </c:scaling>
        <c:delete val="1"/>
        <c:axPos val="l"/>
        <c:majorGridlines/>
        <c:numFmt formatCode="General" sourceLinked="1"/>
        <c:majorTickMark val="out"/>
        <c:minorTickMark val="none"/>
        <c:tickLblPos val="nextTo"/>
        <c:crossAx val="317115232"/>
        <c:crosses val="autoZero"/>
        <c:crossBetween val="between"/>
      </c:valAx>
    </c:plotArea>
    <c:plotVisOnly val="1"/>
    <c:dispBlanksAs val="gap"/>
    <c:showDLblsOverMax val="0"/>
  </c:chart>
  <c:txPr>
    <a:bodyPr/>
    <a:lstStyle/>
    <a:p>
      <a:pPr>
        <a:defRPr sz="1800"/>
      </a:pPr>
      <a:endParaRPr lang="ro-R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tx>
            <c:strRef>
              <c:f>Foaie1!$B$1</c:f>
              <c:strCache>
                <c:ptCount val="1"/>
                <c:pt idx="0">
                  <c:v>Serie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Foaie1!$A$2:$A$4</c:f>
              <c:numCache>
                <c:formatCode>General</c:formatCode>
                <c:ptCount val="3"/>
                <c:pt idx="0">
                  <c:v>2015</c:v>
                </c:pt>
                <c:pt idx="1">
                  <c:v>2016</c:v>
                </c:pt>
                <c:pt idx="2">
                  <c:v>2017</c:v>
                </c:pt>
              </c:numCache>
            </c:numRef>
          </c:cat>
          <c:val>
            <c:numRef>
              <c:f>Foaie1!$B$2:$B$4</c:f>
              <c:numCache>
                <c:formatCode>General</c:formatCode>
                <c:ptCount val="3"/>
                <c:pt idx="0">
                  <c:v>8</c:v>
                </c:pt>
                <c:pt idx="1">
                  <c:v>10</c:v>
                </c:pt>
                <c:pt idx="2">
                  <c:v>12</c:v>
                </c:pt>
              </c:numCache>
            </c:numRef>
          </c:val>
        </c:ser>
        <c:dLbls>
          <c:showLegendKey val="0"/>
          <c:showVal val="0"/>
          <c:showCatName val="0"/>
          <c:showSerName val="0"/>
          <c:showPercent val="0"/>
          <c:showBubbleSize val="0"/>
        </c:dLbls>
        <c:gapWidth val="150"/>
        <c:overlap val="100"/>
        <c:axId val="317118032"/>
        <c:axId val="317118592"/>
      </c:barChart>
      <c:catAx>
        <c:axId val="317118032"/>
        <c:scaling>
          <c:orientation val="minMax"/>
        </c:scaling>
        <c:delete val="0"/>
        <c:axPos val="b"/>
        <c:numFmt formatCode="General" sourceLinked="1"/>
        <c:majorTickMark val="out"/>
        <c:minorTickMark val="none"/>
        <c:tickLblPos val="nextTo"/>
        <c:crossAx val="317118592"/>
        <c:crosses val="autoZero"/>
        <c:auto val="1"/>
        <c:lblAlgn val="ctr"/>
        <c:lblOffset val="100"/>
        <c:noMultiLvlLbl val="0"/>
      </c:catAx>
      <c:valAx>
        <c:axId val="317118592"/>
        <c:scaling>
          <c:orientation val="minMax"/>
        </c:scaling>
        <c:delete val="1"/>
        <c:axPos val="l"/>
        <c:majorGridlines/>
        <c:numFmt formatCode="General" sourceLinked="1"/>
        <c:majorTickMark val="out"/>
        <c:minorTickMark val="none"/>
        <c:tickLblPos val="nextTo"/>
        <c:crossAx val="317118032"/>
        <c:crosses val="autoZero"/>
        <c:crossBetween val="between"/>
      </c:valAx>
    </c:plotArea>
    <c:plotVisOnly val="1"/>
    <c:dispBlanksAs val="gap"/>
    <c:showDLblsOverMax val="0"/>
  </c:chart>
  <c:txPr>
    <a:bodyPr/>
    <a:lstStyle/>
    <a:p>
      <a:pPr>
        <a:defRPr sz="1800"/>
      </a:pPr>
      <a:endParaRPr lang="ro-R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80060"/>
          </a:xfrm>
          <a:prstGeom prst="rect">
            <a:avLst/>
          </a:prstGeom>
        </p:spPr>
        <p:txBody>
          <a:bodyPr vert="horz" lIns="91760" tIns="45881" rIns="91760" bIns="45881" rtlCol="0"/>
          <a:lstStyle>
            <a:lvl1pPr algn="l">
              <a:defRPr sz="1200"/>
            </a:lvl1pPr>
          </a:lstStyle>
          <a:p>
            <a:endParaRPr lang="en-PH"/>
          </a:p>
        </p:txBody>
      </p:sp>
      <p:sp>
        <p:nvSpPr>
          <p:cNvPr id="3" name="Date Placeholder 2"/>
          <p:cNvSpPr>
            <a:spLocks noGrp="1"/>
          </p:cNvSpPr>
          <p:nvPr>
            <p:ph type="dt" idx="1"/>
          </p:nvPr>
        </p:nvSpPr>
        <p:spPr>
          <a:xfrm>
            <a:off x="3884613" y="1"/>
            <a:ext cx="2971800" cy="480060"/>
          </a:xfrm>
          <a:prstGeom prst="rect">
            <a:avLst/>
          </a:prstGeom>
        </p:spPr>
        <p:txBody>
          <a:bodyPr vert="horz" lIns="91760" tIns="45881" rIns="91760" bIns="45881" rtlCol="0"/>
          <a:lstStyle>
            <a:lvl1pPr algn="r">
              <a:defRPr sz="1200"/>
            </a:lvl1pPr>
          </a:lstStyle>
          <a:p>
            <a:fld id="{E376B77B-F767-4D01-A469-C82699964FD8}" type="datetimeFigureOut">
              <a:rPr lang="en-PH" smtClean="0"/>
              <a:t>12/6/2018</a:t>
            </a:fld>
            <a:endParaRPr lang="en-PH"/>
          </a:p>
        </p:txBody>
      </p:sp>
      <p:sp>
        <p:nvSpPr>
          <p:cNvPr id="4" name="Slide Image Placeholder 3"/>
          <p:cNvSpPr>
            <a:spLocks noGrp="1" noRot="1" noChangeAspect="1"/>
          </p:cNvSpPr>
          <p:nvPr>
            <p:ph type="sldImg" idx="2"/>
          </p:nvPr>
        </p:nvSpPr>
        <p:spPr>
          <a:xfrm>
            <a:off x="1028700" y="720725"/>
            <a:ext cx="4800600" cy="3600450"/>
          </a:xfrm>
          <a:prstGeom prst="rect">
            <a:avLst/>
          </a:prstGeom>
          <a:noFill/>
          <a:ln w="12700">
            <a:solidFill>
              <a:prstClr val="black"/>
            </a:solidFill>
          </a:ln>
        </p:spPr>
        <p:txBody>
          <a:bodyPr vert="horz" lIns="91760" tIns="45881" rIns="91760" bIns="45881" rtlCol="0" anchor="ctr"/>
          <a:lstStyle/>
          <a:p>
            <a:endParaRPr lang="en-PH"/>
          </a:p>
        </p:txBody>
      </p:sp>
      <p:sp>
        <p:nvSpPr>
          <p:cNvPr id="5" name="Notes Placeholder 4"/>
          <p:cNvSpPr>
            <a:spLocks noGrp="1"/>
          </p:cNvSpPr>
          <p:nvPr>
            <p:ph type="body" sz="quarter" idx="3"/>
          </p:nvPr>
        </p:nvSpPr>
        <p:spPr>
          <a:xfrm>
            <a:off x="685800" y="4560570"/>
            <a:ext cx="5486400" cy="4320540"/>
          </a:xfrm>
          <a:prstGeom prst="rect">
            <a:avLst/>
          </a:prstGeom>
        </p:spPr>
        <p:txBody>
          <a:bodyPr vert="horz" lIns="91760" tIns="45881" rIns="91760" bIns="458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9119474"/>
            <a:ext cx="2971800" cy="480060"/>
          </a:xfrm>
          <a:prstGeom prst="rect">
            <a:avLst/>
          </a:prstGeom>
        </p:spPr>
        <p:txBody>
          <a:bodyPr vert="horz" lIns="91760" tIns="45881" rIns="91760" bIns="45881"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9119474"/>
            <a:ext cx="2971800" cy="480060"/>
          </a:xfrm>
          <a:prstGeom prst="rect">
            <a:avLst/>
          </a:prstGeom>
        </p:spPr>
        <p:txBody>
          <a:bodyPr vert="horz" lIns="91760" tIns="45881" rIns="91760" bIns="45881" rtlCol="0" anchor="b"/>
          <a:lstStyle>
            <a:lvl1pPr algn="r">
              <a:defRPr sz="1200"/>
            </a:lvl1pPr>
          </a:lstStyle>
          <a:p>
            <a:fld id="{DF78B0A3-ECAD-435F-8F70-D5F6A4CF0E30}" type="slidenum">
              <a:rPr lang="en-PH" smtClean="0"/>
              <a:t>‹#›</a:t>
            </a:fld>
            <a:endParaRPr lang="en-PH"/>
          </a:p>
        </p:txBody>
      </p:sp>
    </p:spTree>
    <p:extLst>
      <p:ext uri="{BB962C8B-B14F-4D97-AF65-F5344CB8AC3E}">
        <p14:creationId xmlns:p14="http://schemas.microsoft.com/office/powerpoint/2010/main" val="247636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10"/>
          </p:nvPr>
        </p:nvSpPr>
        <p:spPr/>
        <p:txBody>
          <a:bodyPr/>
          <a:lstStyle/>
          <a:p>
            <a:fld id="{DF78B0A3-ECAD-435F-8F70-D5F6A4CF0E30}" type="slidenum">
              <a:rPr lang="en-PH" smtClean="0"/>
              <a:t>27</a:t>
            </a:fld>
            <a:endParaRPr lang="en-PH"/>
          </a:p>
        </p:txBody>
      </p:sp>
    </p:spTree>
    <p:extLst>
      <p:ext uri="{BB962C8B-B14F-4D97-AF65-F5344CB8AC3E}">
        <p14:creationId xmlns:p14="http://schemas.microsoft.com/office/powerpoint/2010/main" val="949972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4114800"/>
            <a:ext cx="8229600" cy="685800"/>
          </a:xfrm>
        </p:spPr>
        <p:txBody>
          <a:bodyPr>
            <a:noAutofit/>
          </a:bodyPr>
          <a:lstStyle>
            <a:lvl1pPr algn="l">
              <a:defRPr sz="5400"/>
            </a:lvl1pPr>
          </a:lstStyle>
          <a:p>
            <a:r>
              <a:rPr lang="en-US" dirty="0" smtClean="0"/>
              <a:t>Click to edit title</a:t>
            </a:r>
            <a:endParaRPr lang="en-US" dirty="0"/>
          </a:p>
        </p:txBody>
      </p:sp>
      <p:sp>
        <p:nvSpPr>
          <p:cNvPr id="3" name="Subtitle 2"/>
          <p:cNvSpPr>
            <a:spLocks noGrp="1"/>
          </p:cNvSpPr>
          <p:nvPr>
            <p:ph type="subTitle" idx="1" hasCustomPrompt="1"/>
          </p:nvPr>
        </p:nvSpPr>
        <p:spPr>
          <a:xfrm>
            <a:off x="381000" y="4800600"/>
            <a:ext cx="8211953" cy="533400"/>
          </a:xfrm>
        </p:spPr>
        <p:txBody>
          <a:bodyPr>
            <a:noAutofit/>
          </a:bodyPr>
          <a:lstStyle>
            <a:lvl1pPr marL="0" indent="0" algn="l">
              <a:buNone/>
              <a:defRPr sz="24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
        <p:nvSpPr>
          <p:cNvPr id="4" name="Date Placeholder 3"/>
          <p:cNvSpPr>
            <a:spLocks noGrp="1"/>
          </p:cNvSpPr>
          <p:nvPr>
            <p:ph type="dt" sz="half" idx="10"/>
          </p:nvPr>
        </p:nvSpPr>
        <p:spPr/>
        <p:txBody>
          <a:bodyPr/>
          <a:lstStyle/>
          <a:p>
            <a:fld id="{7CB8A4B2-8831-4397-827C-54924CCD3562}" type="datetime1">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C5959-E9C6-4FBC-AB01-3E5D5137520D}" type="datetime1">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B53D1-CB9E-40BB-9970-CE7C8A5087F5}" type="datetime1">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7BD4-8509-4A79-802D-E5F4944F80C1}" type="datetime1">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53479-3941-4528-92F5-7B2D75763D70}" type="datetime1">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CCC550-5167-402E-A0DB-FFE15544D3BA}" type="datetime1">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7400"/>
            <a:ext cx="4041775" cy="4068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B93D6-1CD0-49D1-82BF-7247E6E23F40}" type="datetime1">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3F2F34-228D-4FAF-9D65-D337DA840BC9}" type="datetime1">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81E84-0AA7-4D16-9B0F-B57077730677}" type="datetime1">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02FEC-78C0-4A66-8E0D-CE7D3EE29945}" type="datetime1">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C651D-442B-4C72-AE84-041A73A6248D}" type="datetime1">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762000"/>
          </a:xfrm>
          <a:prstGeom prst="rect">
            <a:avLst/>
          </a:prstGeom>
          <a:effectLst/>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219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E73C6-C1DD-435A-9F25-B16DF6BDDE12}" type="datetime1">
              <a:rPr lang="en-US" smtClean="0"/>
              <a:t>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6200000" scaled="1"/>
            <a:tileRect/>
          </a:gra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cd.asm.md/ro/noutati-evenimente/rezultatele-expertizei-propunerile-din-cadrul-concursului-suplimentar-0" TargetMode="External"/><Relationship Id="rId2" Type="http://schemas.openxmlformats.org/officeDocument/2006/relationships/hyperlink" Target="http://acd.asm.md/ro/noutati-evenimente/concurs-suplimentar-proiectelor-pentru-%E2%80%9Deditarea-monografiilor-%C8%99tiin%C8%9Bifice"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tiff"/><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acd.asm.md/ro/noutati-evenimente/concursul-propunerilor-de-proiecte-din-cadrul-programelor-de-stat-finan%C8%9Bate-de-la"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685799"/>
            <a:ext cx="7620000" cy="5486401"/>
          </a:xfrm>
          <a:prstGeom prst="rect">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5400" b="1" kern="120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6200000" scaled="1"/>
                  <a:tileRect/>
                </a:gradFill>
                <a:effectLst/>
                <a:latin typeface="+mj-lt"/>
                <a:ea typeface="+mj-ea"/>
                <a:cs typeface="+mj-cs"/>
              </a:defRPr>
            </a:lvl1pPr>
          </a:lstStyle>
          <a:p>
            <a:pPr algn="ctr"/>
            <a:endParaRPr lang="ro-MD" sz="3200" dirty="0">
              <a:solidFill>
                <a:schemeClr val="tx1"/>
              </a:solidFill>
            </a:endParaRPr>
          </a:p>
          <a:p>
            <a:pPr algn="ctr"/>
            <a:endParaRPr lang="ro-MD" sz="3200" dirty="0" smtClean="0">
              <a:solidFill>
                <a:schemeClr val="tx1"/>
              </a:solidFill>
            </a:endParaRPr>
          </a:p>
          <a:p>
            <a:pPr algn="ctr"/>
            <a:endParaRPr lang="ro-MD" sz="3200" dirty="0">
              <a:solidFill>
                <a:schemeClr val="tx1"/>
              </a:solidFill>
            </a:endParaRPr>
          </a:p>
          <a:p>
            <a:pPr algn="ctr"/>
            <a:endParaRPr lang="ro-MD" sz="3200" dirty="0" smtClean="0">
              <a:solidFill>
                <a:schemeClr val="tx1"/>
              </a:solidFill>
            </a:endParaRPr>
          </a:p>
          <a:p>
            <a:pPr algn="ctr"/>
            <a:endParaRPr lang="ro-MD" sz="3200" dirty="0">
              <a:solidFill>
                <a:schemeClr val="tx1"/>
              </a:solidFill>
            </a:endParaRPr>
          </a:p>
          <a:p>
            <a:pPr algn="ctr"/>
            <a:endParaRPr lang="ro-MD" sz="3200" dirty="0" smtClean="0">
              <a:solidFill>
                <a:schemeClr val="tx1"/>
              </a:solidFill>
            </a:endParaRPr>
          </a:p>
          <a:p>
            <a:pPr algn="ctr"/>
            <a:endParaRPr lang="ro-MD" sz="3200" dirty="0" smtClean="0">
              <a:solidFill>
                <a:schemeClr val="tx1"/>
              </a:solidFill>
            </a:endParaRPr>
          </a:p>
          <a:p>
            <a:pPr algn="ctr"/>
            <a:endParaRPr lang="ro-MD" sz="3200" dirty="0">
              <a:solidFill>
                <a:schemeClr val="tx1"/>
              </a:solidFill>
            </a:endParaRPr>
          </a:p>
          <a:p>
            <a:pPr algn="ctr"/>
            <a:r>
              <a:rPr lang="ro-MD" sz="3200" dirty="0" smtClean="0">
                <a:solidFill>
                  <a:schemeClr val="tx1"/>
                </a:solidFill>
              </a:rPr>
              <a:t>INSTITUTUL PATRIMONIULUI CULTURAL</a:t>
            </a:r>
          </a:p>
          <a:p>
            <a:pPr algn="ctr"/>
            <a:endParaRPr lang="ro-RO" sz="3200" u="sng" dirty="0" smtClean="0">
              <a:solidFill>
                <a:schemeClr val="tx1"/>
              </a:solidFill>
            </a:endParaRPr>
          </a:p>
          <a:p>
            <a:pPr algn="ctr"/>
            <a:endParaRPr lang="ro-RO" sz="3200" u="sng" dirty="0">
              <a:solidFill>
                <a:schemeClr val="tx1"/>
              </a:solidFill>
            </a:endParaRPr>
          </a:p>
          <a:p>
            <a:pPr algn="ctr"/>
            <a:r>
              <a:rPr lang="ro-RO" sz="4400" u="sng" dirty="0" smtClean="0">
                <a:solidFill>
                  <a:schemeClr val="tx1"/>
                </a:solidFill>
              </a:rPr>
              <a:t>P </a:t>
            </a:r>
            <a:r>
              <a:rPr lang="ro-RO" sz="4400" u="sng" dirty="0">
                <a:solidFill>
                  <a:schemeClr val="tx1"/>
                </a:solidFill>
              </a:rPr>
              <a:t>R O I E C T  M A N A G E R I A L</a:t>
            </a:r>
            <a:r>
              <a:rPr lang="en-US" sz="3200" dirty="0">
                <a:solidFill>
                  <a:schemeClr val="tx1"/>
                </a:solidFill>
              </a:rPr>
              <a:t/>
            </a:r>
            <a:br>
              <a:rPr lang="en-US" sz="3200" dirty="0">
                <a:solidFill>
                  <a:schemeClr val="tx1"/>
                </a:solidFill>
              </a:rPr>
            </a:br>
            <a:r>
              <a:rPr lang="ro-RO" sz="3200" dirty="0">
                <a:solidFill>
                  <a:schemeClr val="tx1"/>
                </a:solidFill>
              </a:rPr>
              <a:t>al candidatului la postul de </a:t>
            </a:r>
            <a:r>
              <a:rPr lang="ro-RO" sz="3200" dirty="0" smtClean="0">
                <a:solidFill>
                  <a:schemeClr val="tx1"/>
                </a:solidFill>
              </a:rPr>
              <a:t>director</a:t>
            </a:r>
          </a:p>
          <a:p>
            <a:pPr algn="ctr"/>
            <a:r>
              <a:rPr lang="en-US" sz="3200" dirty="0">
                <a:solidFill>
                  <a:schemeClr val="tx1"/>
                </a:solidFill>
              </a:rPr>
              <a:t>d</a:t>
            </a:r>
            <a:r>
              <a:rPr lang="ro-RO" sz="3200" smtClean="0">
                <a:solidFill>
                  <a:schemeClr val="tx1"/>
                </a:solidFill>
              </a:rPr>
              <a:t>r</a:t>
            </a:r>
            <a:r>
              <a:rPr lang="ro-RO" sz="3200" dirty="0">
                <a:solidFill>
                  <a:schemeClr val="tx1"/>
                </a:solidFill>
              </a:rPr>
              <a:t>. </a:t>
            </a:r>
            <a:r>
              <a:rPr lang="ro-RO" sz="3200" dirty="0" err="1">
                <a:solidFill>
                  <a:schemeClr val="tx1"/>
                </a:solidFill>
              </a:rPr>
              <a:t>hab</a:t>
            </a:r>
            <a:r>
              <a:rPr lang="ro-RO" sz="3200" dirty="0">
                <a:solidFill>
                  <a:schemeClr val="tx1"/>
                </a:solidFill>
              </a:rPr>
              <a:t>. V</a:t>
            </a:r>
            <a:r>
              <a:rPr lang="en-US" sz="3200" dirty="0" err="1">
                <a:solidFill>
                  <a:schemeClr val="tx1"/>
                </a:solidFill>
              </a:rPr>
              <a:t>ictor</a:t>
            </a:r>
            <a:r>
              <a:rPr lang="en-US" sz="3200" dirty="0">
                <a:solidFill>
                  <a:schemeClr val="tx1"/>
                </a:solidFill>
              </a:rPr>
              <a:t> </a:t>
            </a:r>
            <a:r>
              <a:rPr lang="ro-RO" sz="3200" dirty="0">
                <a:solidFill>
                  <a:schemeClr val="tx1"/>
                </a:solidFill>
              </a:rPr>
              <a:t>GHILAȘ</a:t>
            </a:r>
            <a:endParaRPr lang="ro-MD" sz="3200" dirty="0">
              <a:solidFill>
                <a:schemeClr val="tx1"/>
              </a:solidFill>
            </a:endParaRPr>
          </a:p>
          <a:p>
            <a:pPr algn="ctr"/>
            <a:endParaRPr lang="ro-MD" sz="3200" dirty="0">
              <a:solidFill>
                <a:schemeClr val="tx1"/>
              </a:solidFill>
              <a:latin typeface="Arial" pitchFamily="34" charset="0"/>
              <a:cs typeface="Arial" pitchFamily="34" charset="0"/>
            </a:endParaRPr>
          </a:p>
          <a:p>
            <a:pPr algn="ctr"/>
            <a:endParaRPr lang="ro-MD" sz="3200" dirty="0" smtClean="0">
              <a:solidFill>
                <a:schemeClr val="tx1"/>
              </a:solidFill>
            </a:endParaRPr>
          </a:p>
          <a:p>
            <a:pPr algn="ctr"/>
            <a:endParaRPr lang="ro-MD" sz="2400" dirty="0">
              <a:solidFill>
                <a:schemeClr val="tx1"/>
              </a:solidFill>
            </a:endParaRPr>
          </a:p>
          <a:p>
            <a:pPr algn="ctr"/>
            <a:endParaRPr lang="ro-MD" sz="2400" dirty="0" smtClean="0">
              <a:solidFill>
                <a:schemeClr val="tx1"/>
              </a:solidFill>
            </a:endParaRPr>
          </a:p>
          <a:p>
            <a:pPr algn="ctr"/>
            <a:endParaRPr lang="ro-MD" sz="2400" dirty="0">
              <a:solidFill>
                <a:schemeClr val="tx1"/>
              </a:solidFill>
            </a:endParaRPr>
          </a:p>
          <a:p>
            <a:pPr algn="ctr"/>
            <a:endParaRPr lang="ro-MD" sz="2400" dirty="0" smtClean="0">
              <a:solidFill>
                <a:schemeClr val="tx1"/>
              </a:solidFill>
            </a:endParaRPr>
          </a:p>
          <a:p>
            <a:pPr algn="ctr"/>
            <a:endParaRPr lang="ro-MD" sz="2400" dirty="0">
              <a:solidFill>
                <a:schemeClr val="tx1"/>
              </a:solidFill>
            </a:endParaRPr>
          </a:p>
          <a:p>
            <a:pPr algn="ctr"/>
            <a:endParaRPr lang="ro-MD" sz="2400" dirty="0" smtClean="0">
              <a:solidFill>
                <a:schemeClr val="tx1"/>
              </a:solidFill>
            </a:endParaRPr>
          </a:p>
          <a:p>
            <a:pPr algn="ctr"/>
            <a:endParaRPr lang="ro-MD" sz="2400" dirty="0">
              <a:solidFill>
                <a:schemeClr val="tx1"/>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b="1" smtClean="0">
                <a:solidFill>
                  <a:schemeClr val="tx1"/>
                </a:solidFill>
              </a:rPr>
              <a:pPr/>
              <a:t>1</a:t>
            </a:fld>
            <a:endParaRPr lang="en-US" b="1" dirty="0">
              <a:solidFill>
                <a:schemeClr val="tx1"/>
              </a:solidFill>
            </a:endParaRPr>
          </a:p>
        </p:txBody>
      </p:sp>
      <p:pic>
        <p:nvPicPr>
          <p:cNvPr id="13" name="Picture 3" descr="D:\My Documents\ASM.IPC\saituri\8_IPC_Stem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0050" y="797103"/>
            <a:ext cx="876300" cy="126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984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p:txBody>
          <a:bodyPr/>
          <a:lstStyle/>
          <a:p>
            <a:endParaRPr lang="en-US"/>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10</a:t>
            </a:fld>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r="11900" b="6561"/>
          <a:stretch/>
        </p:blipFill>
        <p:spPr bwMode="auto">
          <a:xfrm>
            <a:off x="-59140" y="-228600"/>
            <a:ext cx="6096000" cy="411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804" t="16869" r="18427" b="9250"/>
          <a:stretch/>
        </p:blipFill>
        <p:spPr bwMode="auto">
          <a:xfrm>
            <a:off x="1865447" y="990600"/>
            <a:ext cx="7354753" cy="60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ector drept 6"/>
          <p:cNvCxnSpPr/>
          <p:nvPr/>
        </p:nvCxnSpPr>
        <p:spPr>
          <a:xfrm>
            <a:off x="1865447" y="2209800"/>
            <a:ext cx="735475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Dreptunghi 9">
            <a:extLst>
              <a:ext uri="{FF2B5EF4-FFF2-40B4-BE49-F238E27FC236}">
                <a16:creationId xmlns:a16="http://schemas.microsoft.com/office/drawing/2014/main" xmlns="" id="{7059FB6D-46F3-4DE9-94F3-46A41DB413D6}"/>
              </a:ext>
            </a:extLst>
          </p:cNvPr>
          <p:cNvSpPr/>
          <p:nvPr/>
        </p:nvSpPr>
        <p:spPr>
          <a:xfrm>
            <a:off x="2044963" y="3837801"/>
            <a:ext cx="7099037" cy="323122"/>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88873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500"/>
                                  </p:stCondLst>
                                  <p:endCondLst>
                                    <p:cond evt="onNext" delay="0">
                                      <p:tgtEl>
                                        <p:sldTgt/>
                                      </p:tgtEl>
                                    </p:cond>
                                  </p:end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52400" y="0"/>
            <a:ext cx="6400800" cy="6271146"/>
          </a:xfrm>
        </p:spPr>
        <p:txBody>
          <a:bodyPr>
            <a:noAutofit/>
          </a:bodyPr>
          <a:lstStyle/>
          <a:p>
            <a:pPr algn="just"/>
            <a:r>
              <a:rPr lang="en-US" sz="2200" i="1" dirty="0" err="1">
                <a:latin typeface="Arial" pitchFamily="34" charset="0"/>
                <a:cs typeface="Arial" pitchFamily="34" charset="0"/>
              </a:rPr>
              <a:t>În</a:t>
            </a:r>
            <a:r>
              <a:rPr lang="en-US" sz="2200" i="1" dirty="0">
                <a:latin typeface="Arial" pitchFamily="34" charset="0"/>
                <a:cs typeface="Arial" pitchFamily="34" charset="0"/>
              </a:rPr>
              <a:t> </a:t>
            </a:r>
            <a:r>
              <a:rPr lang="en-US" sz="2200" i="1" dirty="0" err="1">
                <a:latin typeface="Arial" pitchFamily="34" charset="0"/>
                <a:cs typeface="Arial" pitchFamily="34" charset="0"/>
              </a:rPr>
              <a:t>perioada</a:t>
            </a:r>
            <a:r>
              <a:rPr lang="en-US" sz="2200" i="1" dirty="0">
                <a:latin typeface="Arial" pitchFamily="34" charset="0"/>
                <a:cs typeface="Arial" pitchFamily="34" charset="0"/>
              </a:rPr>
              <a:t> </a:t>
            </a:r>
            <a:r>
              <a:rPr lang="en-US" sz="2200" i="1" dirty="0" err="1">
                <a:latin typeface="Arial" pitchFamily="34" charset="0"/>
                <a:cs typeface="Arial" pitchFamily="34" charset="0"/>
              </a:rPr>
              <a:t>mandatului</a:t>
            </a:r>
            <a:r>
              <a:rPr lang="en-US" sz="2200" i="1" dirty="0">
                <a:latin typeface="Arial" pitchFamily="34" charset="0"/>
                <a:cs typeface="Arial" pitchFamily="34" charset="0"/>
              </a:rPr>
              <a:t> 2014-2018, au </a:t>
            </a:r>
            <a:r>
              <a:rPr lang="en-US" sz="2200" i="1" dirty="0" err="1">
                <a:latin typeface="Arial" pitchFamily="34" charset="0"/>
                <a:cs typeface="Arial" pitchFamily="34" charset="0"/>
              </a:rPr>
              <a:t>fost</a:t>
            </a:r>
            <a:r>
              <a:rPr lang="en-US" sz="2200" i="1" dirty="0">
                <a:latin typeface="Arial" pitchFamily="34" charset="0"/>
                <a:cs typeface="Arial" pitchFamily="34" charset="0"/>
              </a:rPr>
              <a:t> </a:t>
            </a:r>
            <a:r>
              <a:rPr lang="ro-RO" sz="2200" dirty="0">
                <a:latin typeface="Arial" pitchFamily="34" charset="0"/>
                <a:cs typeface="Arial" pitchFamily="34" charset="0"/>
              </a:rPr>
              <a:t>coordonate acțiunile </a:t>
            </a:r>
            <a:r>
              <a:rPr lang="ro-RO" sz="2200" dirty="0" err="1" smtClean="0">
                <a:latin typeface="Arial" pitchFamily="34" charset="0"/>
                <a:cs typeface="Arial" pitchFamily="34" charset="0"/>
              </a:rPr>
              <a:t>privin</a:t>
            </a:r>
            <a:r>
              <a:rPr lang="en-US" sz="2200" dirty="0" smtClean="0">
                <a:latin typeface="Arial" pitchFamily="34" charset="0"/>
                <a:cs typeface="Arial" pitchFamily="34" charset="0"/>
              </a:rPr>
              <a:t>d</a:t>
            </a:r>
            <a:r>
              <a:rPr lang="ro-RO" sz="2200" dirty="0" smtClean="0">
                <a:latin typeface="Arial" pitchFamily="34" charset="0"/>
                <a:cs typeface="Arial" pitchFamily="34" charset="0"/>
              </a:rPr>
              <a:t> </a:t>
            </a:r>
            <a:r>
              <a:rPr lang="ro-RO" sz="2200" dirty="0">
                <a:latin typeface="Arial" pitchFamily="34" charset="0"/>
                <a:cs typeface="Arial" pitchFamily="34" charset="0"/>
              </a:rPr>
              <a:t>participarea la </a:t>
            </a:r>
            <a:r>
              <a:rPr lang="en-US" sz="2200" u="sng" dirty="0" err="1">
                <a:latin typeface="Arial" pitchFamily="34" charset="0"/>
                <a:cs typeface="Arial" pitchFamily="34" charset="0"/>
                <a:hlinkClick r:id="rId2"/>
              </a:rPr>
              <a:t>Concursurile</a:t>
            </a:r>
            <a:r>
              <a:rPr lang="en-US" sz="2200" u="sng" dirty="0">
                <a:latin typeface="Arial" pitchFamily="34" charset="0"/>
                <a:cs typeface="Arial" pitchFamily="34" charset="0"/>
                <a:hlinkClick r:id="rId2"/>
              </a:rPr>
              <a:t> </a:t>
            </a:r>
            <a:r>
              <a:rPr lang="en-US" sz="2200" u="sng" dirty="0" err="1">
                <a:latin typeface="Arial" pitchFamily="34" charset="0"/>
                <a:cs typeface="Arial" pitchFamily="34" charset="0"/>
                <a:hlinkClick r:id="rId2"/>
              </a:rPr>
              <a:t>proiectelor</a:t>
            </a:r>
            <a:r>
              <a:rPr lang="en-US" sz="2200" u="sng" dirty="0">
                <a:latin typeface="Arial" pitchFamily="34" charset="0"/>
                <a:cs typeface="Arial" pitchFamily="34" charset="0"/>
                <a:hlinkClick r:id="rId2"/>
              </a:rPr>
              <a:t> </a:t>
            </a:r>
            <a:r>
              <a:rPr lang="en-US" sz="2200" u="sng" dirty="0" err="1">
                <a:latin typeface="Arial" pitchFamily="34" charset="0"/>
                <a:cs typeface="Arial" pitchFamily="34" charset="0"/>
                <a:hlinkClick r:id="rId2"/>
              </a:rPr>
              <a:t>pentru</a:t>
            </a:r>
            <a:r>
              <a:rPr lang="en-US" sz="2200" u="sng" dirty="0">
                <a:latin typeface="Arial" pitchFamily="34" charset="0"/>
                <a:cs typeface="Arial" pitchFamily="34" charset="0"/>
                <a:hlinkClick r:id="rId2"/>
              </a:rPr>
              <a:t> ”</a:t>
            </a:r>
            <a:r>
              <a:rPr lang="en-US" sz="2200" u="sng" dirty="0" err="1">
                <a:latin typeface="Arial" pitchFamily="34" charset="0"/>
                <a:cs typeface="Arial" pitchFamily="34" charset="0"/>
                <a:hlinkClick r:id="rId2"/>
              </a:rPr>
              <a:t>Editarea</a:t>
            </a:r>
            <a:r>
              <a:rPr lang="en-US" sz="2200" u="sng" dirty="0">
                <a:latin typeface="Arial" pitchFamily="34" charset="0"/>
                <a:cs typeface="Arial" pitchFamily="34" charset="0"/>
                <a:hlinkClick r:id="rId2"/>
              </a:rPr>
              <a:t> </a:t>
            </a:r>
            <a:r>
              <a:rPr lang="en-US" sz="2200" u="sng" dirty="0" err="1">
                <a:latin typeface="Arial" pitchFamily="34" charset="0"/>
                <a:cs typeface="Arial" pitchFamily="34" charset="0"/>
                <a:hlinkClick r:id="rId2"/>
              </a:rPr>
              <a:t>Monografiilor</a:t>
            </a:r>
            <a:r>
              <a:rPr lang="en-US" sz="2200" u="sng" dirty="0">
                <a:latin typeface="Arial" pitchFamily="34" charset="0"/>
                <a:cs typeface="Arial" pitchFamily="34" charset="0"/>
                <a:hlinkClick r:id="rId2"/>
              </a:rPr>
              <a:t> </a:t>
            </a:r>
            <a:r>
              <a:rPr lang="en-US" sz="2200" u="sng" dirty="0" err="1">
                <a:latin typeface="Arial" pitchFamily="34" charset="0"/>
                <a:cs typeface="Arial" pitchFamily="34" charset="0"/>
                <a:hlinkClick r:id="rId2"/>
              </a:rPr>
              <a:t>Științifice</a:t>
            </a:r>
            <a:r>
              <a:rPr lang="en-US" sz="2200" u="sng" dirty="0">
                <a:latin typeface="Arial" pitchFamily="34" charset="0"/>
                <a:cs typeface="Arial" pitchFamily="34" charset="0"/>
                <a:hlinkClick r:id="rId2"/>
              </a:rPr>
              <a:t> (</a:t>
            </a:r>
            <a:r>
              <a:rPr lang="en-US" sz="2200" u="sng" dirty="0" err="1">
                <a:latin typeface="Arial" pitchFamily="34" charset="0"/>
                <a:cs typeface="Arial" pitchFamily="34" charset="0"/>
                <a:hlinkClick r:id="rId2"/>
              </a:rPr>
              <a:t>lucrări</a:t>
            </a:r>
            <a:r>
              <a:rPr lang="en-US" sz="2200" u="sng" dirty="0">
                <a:latin typeface="Arial" pitchFamily="34" charset="0"/>
                <a:cs typeface="Arial" pitchFamily="34" charset="0"/>
                <a:hlinkClick r:id="rId2"/>
              </a:rPr>
              <a:t> de </a:t>
            </a:r>
            <a:r>
              <a:rPr lang="en-US" sz="2200" u="sng" dirty="0" err="1">
                <a:latin typeface="Arial" pitchFamily="34" charset="0"/>
                <a:cs typeface="Arial" pitchFamily="34" charset="0"/>
                <a:hlinkClick r:id="rId2"/>
              </a:rPr>
              <a:t>valoare</a:t>
            </a:r>
            <a:r>
              <a:rPr lang="en-US" sz="2200" u="sng" dirty="0">
                <a:latin typeface="Arial" pitchFamily="34" charset="0"/>
                <a:cs typeface="Arial" pitchFamily="34" charset="0"/>
                <a:hlinkClick r:id="rId2"/>
              </a:rPr>
              <a:t>)” </a:t>
            </a:r>
            <a:r>
              <a:rPr lang="en-US" sz="2200" u="sng" dirty="0" err="1">
                <a:latin typeface="Arial" pitchFamily="34" charset="0"/>
                <a:cs typeface="Arial" pitchFamily="34" charset="0"/>
                <a:hlinkClick r:id="rId2"/>
              </a:rPr>
              <a:t>pentru</a:t>
            </a:r>
            <a:r>
              <a:rPr lang="en-US" sz="2200" u="sng" dirty="0">
                <a:latin typeface="Arial" pitchFamily="34" charset="0"/>
                <a:cs typeface="Arial" pitchFamily="34" charset="0"/>
                <a:hlinkClick r:id="rId2"/>
              </a:rPr>
              <a:t> </a:t>
            </a:r>
            <a:r>
              <a:rPr lang="en-US" sz="2200" u="sng" dirty="0" err="1">
                <a:latin typeface="Arial" pitchFamily="34" charset="0"/>
                <a:cs typeface="Arial" pitchFamily="34" charset="0"/>
                <a:hlinkClick r:id="rId2"/>
              </a:rPr>
              <a:t>anii</a:t>
            </a:r>
            <a:r>
              <a:rPr lang="en-US" sz="2200" u="sng" dirty="0">
                <a:latin typeface="Arial" pitchFamily="34" charset="0"/>
                <a:cs typeface="Arial" pitchFamily="34" charset="0"/>
                <a:hlinkClick r:id="rId2"/>
              </a:rPr>
              <a:t> 2017-2018</a:t>
            </a:r>
            <a:r>
              <a:rPr lang="ro-RO" sz="2200" dirty="0">
                <a:latin typeface="Arial" pitchFamily="34" charset="0"/>
                <a:cs typeface="Arial" pitchFamily="34" charset="0"/>
              </a:rPr>
              <a:t> și perfectarea contractelor de finanțare a acestora; pentru </a:t>
            </a:r>
            <a:r>
              <a:rPr lang="en-US" sz="2200" u="sng" dirty="0">
                <a:latin typeface="Arial" pitchFamily="34" charset="0"/>
                <a:cs typeface="Arial" pitchFamily="34" charset="0"/>
                <a:hlinkClick r:id="rId3"/>
              </a:rPr>
              <a:t>„</a:t>
            </a:r>
            <a:r>
              <a:rPr lang="en-US" sz="2200" u="sng" dirty="0" err="1">
                <a:latin typeface="Arial" pitchFamily="34" charset="0"/>
                <a:cs typeface="Arial" pitchFamily="34" charset="0"/>
                <a:hlinkClick r:id="rId3"/>
              </a:rPr>
              <a:t>Organizarea</a:t>
            </a:r>
            <a:r>
              <a:rPr lang="en-US" sz="2200" u="sng" dirty="0">
                <a:latin typeface="Arial" pitchFamily="34" charset="0"/>
                <a:cs typeface="Arial" pitchFamily="34" charset="0"/>
                <a:hlinkClick r:id="rId3"/>
              </a:rPr>
              <a:t> </a:t>
            </a:r>
            <a:r>
              <a:rPr lang="en-US" sz="2200" u="sng" dirty="0" err="1">
                <a:latin typeface="Arial" pitchFamily="34" charset="0"/>
                <a:cs typeface="Arial" pitchFamily="34" charset="0"/>
                <a:hlinkClick r:id="rId3"/>
              </a:rPr>
              <a:t>Manifestărilor</a:t>
            </a:r>
            <a:r>
              <a:rPr lang="en-US" sz="2200" u="sng" dirty="0">
                <a:latin typeface="Arial" pitchFamily="34" charset="0"/>
                <a:cs typeface="Arial" pitchFamily="34" charset="0"/>
                <a:hlinkClick r:id="rId3"/>
              </a:rPr>
              <a:t> </a:t>
            </a:r>
            <a:r>
              <a:rPr lang="en-US" sz="2200" u="sng" dirty="0" err="1">
                <a:latin typeface="Arial" pitchFamily="34" charset="0"/>
                <a:cs typeface="Arial" pitchFamily="34" charset="0"/>
                <a:hlinkClick r:id="rId3"/>
              </a:rPr>
              <a:t>Științifice</a:t>
            </a:r>
            <a:r>
              <a:rPr lang="en-US" sz="2200" u="sng" dirty="0">
                <a:latin typeface="Arial" pitchFamily="34" charset="0"/>
                <a:cs typeface="Arial" pitchFamily="34" charset="0"/>
                <a:hlinkClick r:id="rId3"/>
              </a:rPr>
              <a:t> </a:t>
            </a:r>
            <a:r>
              <a:rPr lang="en-US" sz="2200" u="sng" dirty="0" err="1">
                <a:latin typeface="Arial" pitchFamily="34" charset="0"/>
                <a:cs typeface="Arial" pitchFamily="34" charset="0"/>
                <a:hlinkClick r:id="rId3"/>
              </a:rPr>
              <a:t>Internaţionale</a:t>
            </a:r>
            <a:r>
              <a:rPr lang="en-US" sz="2200" u="sng" dirty="0">
                <a:latin typeface="Arial" pitchFamily="34" charset="0"/>
                <a:cs typeface="Arial" pitchFamily="34" charset="0"/>
                <a:hlinkClick r:id="rId3"/>
              </a:rPr>
              <a:t> </a:t>
            </a:r>
            <a:r>
              <a:rPr lang="en-US" sz="2200" u="sng" dirty="0" err="1">
                <a:latin typeface="Arial" pitchFamily="34" charset="0"/>
                <a:cs typeface="Arial" pitchFamily="34" charset="0"/>
                <a:hlinkClick r:id="rId3"/>
              </a:rPr>
              <a:t>finanțate</a:t>
            </a:r>
            <a:r>
              <a:rPr lang="en-US" sz="2200" u="sng" dirty="0">
                <a:latin typeface="Arial" pitchFamily="34" charset="0"/>
                <a:cs typeface="Arial" pitchFamily="34" charset="0"/>
                <a:hlinkClick r:id="rId3"/>
              </a:rPr>
              <a:t> de la </a:t>
            </a:r>
            <a:r>
              <a:rPr lang="en-US" sz="2200" u="sng" dirty="0" err="1">
                <a:latin typeface="Arial" pitchFamily="34" charset="0"/>
                <a:cs typeface="Arial" pitchFamily="34" charset="0"/>
                <a:hlinkClick r:id="rId3"/>
              </a:rPr>
              <a:t>bugetul</a:t>
            </a:r>
            <a:r>
              <a:rPr lang="en-US" sz="2200" u="sng" dirty="0">
                <a:latin typeface="Arial" pitchFamily="34" charset="0"/>
                <a:cs typeface="Arial" pitchFamily="34" charset="0"/>
                <a:hlinkClick r:id="rId3"/>
              </a:rPr>
              <a:t> de stat” </a:t>
            </a:r>
            <a:r>
              <a:rPr lang="en-US" sz="2200" u="sng" dirty="0" err="1">
                <a:latin typeface="Arial" pitchFamily="34" charset="0"/>
                <a:cs typeface="Arial" pitchFamily="34" charset="0"/>
                <a:hlinkClick r:id="rId3"/>
              </a:rPr>
              <a:t>pentru</a:t>
            </a:r>
            <a:r>
              <a:rPr lang="en-US" sz="2200" u="sng" dirty="0">
                <a:latin typeface="Arial" pitchFamily="34" charset="0"/>
                <a:cs typeface="Arial" pitchFamily="34" charset="0"/>
                <a:hlinkClick r:id="rId3"/>
              </a:rPr>
              <a:t> </a:t>
            </a:r>
            <a:r>
              <a:rPr lang="en-US" sz="2200" u="sng" dirty="0" err="1">
                <a:latin typeface="Arial" pitchFamily="34" charset="0"/>
                <a:cs typeface="Arial" pitchFamily="34" charset="0"/>
                <a:hlinkClick r:id="rId3"/>
              </a:rPr>
              <a:t>anul</a:t>
            </a:r>
            <a:r>
              <a:rPr lang="en-US" sz="2200" u="sng" dirty="0">
                <a:latin typeface="Arial" pitchFamily="34" charset="0"/>
                <a:cs typeface="Arial" pitchFamily="34" charset="0"/>
                <a:hlinkClick r:id="rId3"/>
              </a:rPr>
              <a:t> 2018</a:t>
            </a:r>
            <a:r>
              <a:rPr lang="ro-RO" sz="2200" dirty="0">
                <a:latin typeface="Arial" pitchFamily="34" charset="0"/>
                <a:cs typeface="Arial" pitchFamily="34" charset="0"/>
              </a:rPr>
              <a:t>, precum și a proiectelor instituționale de cercetare fundamentală a tinerilor cercetători pentru anul 2017 (au fost câștigate pentru finanțare în 2017 - 3 (trei) proiecte și 3 (trei) proiecte pentru anul 2018.</a:t>
            </a:r>
            <a:endParaRPr lang="en-US" sz="2200" dirty="0">
              <a:latin typeface="Arial" pitchFamily="34" charset="0"/>
              <a:cs typeface="Arial" pitchFamily="34" charset="0"/>
            </a:endParaRPr>
          </a:p>
          <a:p>
            <a:pPr algn="just"/>
            <a:r>
              <a:rPr lang="ro-RO" sz="2200" dirty="0">
                <a:latin typeface="Arial" pitchFamily="34" charset="0"/>
                <a:cs typeface="Arial" pitchFamily="34" charset="0"/>
              </a:rPr>
              <a:t>A fost </a:t>
            </a:r>
            <a:r>
              <a:rPr lang="en-US" sz="2200" dirty="0" err="1">
                <a:latin typeface="Arial" pitchFamily="34" charset="0"/>
                <a:cs typeface="Arial" pitchFamily="34" charset="0"/>
              </a:rPr>
              <a:t>elaborat</a:t>
            </a:r>
            <a:r>
              <a:rPr lang="en-US" sz="2200" dirty="0">
                <a:latin typeface="Arial" pitchFamily="34" charset="0"/>
                <a:cs typeface="Arial" pitchFamily="34" charset="0"/>
              </a:rPr>
              <a:t> (</a:t>
            </a:r>
            <a:r>
              <a:rPr lang="en-US" sz="2200" dirty="0" err="1">
                <a:latin typeface="Arial" pitchFamily="34" charset="0"/>
                <a:cs typeface="Arial" pitchFamily="34" charset="0"/>
              </a:rPr>
              <a:t>în</a:t>
            </a:r>
            <a:r>
              <a:rPr lang="en-US" sz="2200" dirty="0">
                <a:latin typeface="Arial" pitchFamily="34" charset="0"/>
                <a:cs typeface="Arial" pitchFamily="34" charset="0"/>
              </a:rPr>
              <a:t> </a:t>
            </a:r>
            <a:r>
              <a:rPr lang="en-US" sz="2200" dirty="0" err="1">
                <a:latin typeface="Arial" pitchFamily="34" charset="0"/>
                <a:cs typeface="Arial" pitchFamily="34" charset="0"/>
              </a:rPr>
              <a:t>calitate</a:t>
            </a:r>
            <a:r>
              <a:rPr lang="en-US" sz="2200" dirty="0">
                <a:latin typeface="Arial" pitchFamily="34" charset="0"/>
                <a:cs typeface="Arial" pitchFamily="34" charset="0"/>
              </a:rPr>
              <a:t> de </a:t>
            </a:r>
            <a:r>
              <a:rPr lang="en-US" sz="2200" dirty="0" err="1">
                <a:latin typeface="Arial" pitchFamily="34" charset="0"/>
                <a:cs typeface="Arial" pitchFamily="34" charset="0"/>
              </a:rPr>
              <a:t>coordonator</a:t>
            </a:r>
            <a:r>
              <a:rPr lang="en-US" sz="2200" dirty="0">
                <a:latin typeface="Arial" pitchFamily="34" charset="0"/>
                <a:cs typeface="Arial" pitchFamily="34" charset="0"/>
              </a:rPr>
              <a:t> de program) </a:t>
            </a:r>
            <a:r>
              <a:rPr lang="en-US" sz="2200" dirty="0" err="1">
                <a:latin typeface="Arial" pitchFamily="34" charset="0"/>
                <a:cs typeface="Arial" pitchFamily="34" charset="0"/>
              </a:rPr>
              <a:t>și</a:t>
            </a:r>
            <a:r>
              <a:rPr lang="en-US" sz="2200" dirty="0">
                <a:latin typeface="Arial" pitchFamily="34" charset="0"/>
                <a:cs typeface="Arial" pitchFamily="34" charset="0"/>
              </a:rPr>
              <a:t> </a:t>
            </a:r>
            <a:r>
              <a:rPr lang="en-US" sz="2200" dirty="0" err="1">
                <a:latin typeface="Arial" pitchFamily="34" charset="0"/>
                <a:cs typeface="Arial" pitchFamily="34" charset="0"/>
              </a:rPr>
              <a:t>prezentat</a:t>
            </a:r>
            <a:r>
              <a:rPr lang="en-US" sz="2200" dirty="0">
                <a:latin typeface="Arial" pitchFamily="34" charset="0"/>
                <a:cs typeface="Arial" pitchFamily="34" charset="0"/>
              </a:rPr>
              <a:t> </a:t>
            </a:r>
            <a:r>
              <a:rPr lang="en-US" sz="2200" dirty="0" err="1">
                <a:latin typeface="Arial" pitchFamily="34" charset="0"/>
                <a:cs typeface="Arial" pitchFamily="34" charset="0"/>
              </a:rPr>
              <a:t>pentru</a:t>
            </a:r>
            <a:r>
              <a:rPr lang="en-US" sz="2200" dirty="0">
                <a:latin typeface="Arial" pitchFamily="34" charset="0"/>
                <a:cs typeface="Arial" pitchFamily="34" charset="0"/>
              </a:rPr>
              <a:t> </a:t>
            </a:r>
            <a:r>
              <a:rPr lang="en-US" sz="2200" dirty="0" err="1">
                <a:latin typeface="Arial" pitchFamily="34" charset="0"/>
                <a:cs typeface="Arial" pitchFamily="34" charset="0"/>
              </a:rPr>
              <a:t>participare</a:t>
            </a:r>
            <a:r>
              <a:rPr lang="en-US" sz="2200" dirty="0">
                <a:latin typeface="Arial" pitchFamily="34" charset="0"/>
                <a:cs typeface="Arial" pitchFamily="34" charset="0"/>
              </a:rPr>
              <a:t> la </a:t>
            </a:r>
            <a:r>
              <a:rPr lang="en-US" sz="2200" dirty="0" err="1">
                <a:latin typeface="Arial" pitchFamily="34" charset="0"/>
                <a:cs typeface="Arial" pitchFamily="34" charset="0"/>
              </a:rPr>
              <a:t>concursul</a:t>
            </a:r>
            <a:r>
              <a:rPr lang="en-US" sz="2200" dirty="0">
                <a:latin typeface="Arial" pitchFamily="34" charset="0"/>
                <a:cs typeface="Arial" pitchFamily="34" charset="0"/>
              </a:rPr>
              <a:t> </a:t>
            </a:r>
            <a:r>
              <a:rPr lang="en-US" sz="2200" dirty="0" err="1">
                <a:latin typeface="Arial" pitchFamily="34" charset="0"/>
                <a:cs typeface="Arial" pitchFamily="34" charset="0"/>
              </a:rPr>
              <a:t>programelor</a:t>
            </a:r>
            <a:r>
              <a:rPr lang="en-US" sz="2200" dirty="0">
                <a:latin typeface="Arial" pitchFamily="34" charset="0"/>
                <a:cs typeface="Arial" pitchFamily="34" charset="0"/>
              </a:rPr>
              <a:t> de stat </a:t>
            </a:r>
            <a:r>
              <a:rPr lang="en-US" sz="2200" dirty="0" err="1">
                <a:latin typeface="Arial" pitchFamily="34" charset="0"/>
                <a:cs typeface="Arial" pitchFamily="34" charset="0"/>
              </a:rPr>
              <a:t>finanțate</a:t>
            </a:r>
            <a:r>
              <a:rPr lang="en-US" sz="2200" dirty="0">
                <a:latin typeface="Arial" pitchFamily="34" charset="0"/>
                <a:cs typeface="Arial" pitchFamily="34" charset="0"/>
              </a:rPr>
              <a:t> de la </a:t>
            </a:r>
            <a:r>
              <a:rPr lang="en-US" sz="2200" dirty="0" err="1">
                <a:latin typeface="Arial" pitchFamily="34" charset="0"/>
                <a:cs typeface="Arial" pitchFamily="34" charset="0"/>
              </a:rPr>
              <a:t>bugetul</a:t>
            </a:r>
            <a:r>
              <a:rPr lang="en-US" sz="2200" dirty="0">
                <a:latin typeface="Arial" pitchFamily="34" charset="0"/>
                <a:cs typeface="Arial" pitchFamily="34" charset="0"/>
              </a:rPr>
              <a:t> </a:t>
            </a:r>
            <a:r>
              <a:rPr lang="en-US" sz="2200" dirty="0" smtClean="0">
                <a:latin typeface="Arial" pitchFamily="34" charset="0"/>
                <a:cs typeface="Arial" pitchFamily="34" charset="0"/>
              </a:rPr>
              <a:t>stat</a:t>
            </a:r>
            <a:r>
              <a:rPr lang="ro-RO" sz="2200" dirty="0" smtClean="0">
                <a:latin typeface="Arial" pitchFamily="34" charset="0"/>
                <a:cs typeface="Arial" pitchFamily="34" charset="0"/>
              </a:rPr>
              <a:t>ului</a:t>
            </a:r>
            <a:r>
              <a:rPr lang="en-US" sz="2200" dirty="0" smtClean="0">
                <a:latin typeface="Arial" pitchFamily="34" charset="0"/>
                <a:cs typeface="Arial" pitchFamily="34" charset="0"/>
              </a:rPr>
              <a:t> </a:t>
            </a:r>
            <a:r>
              <a:rPr lang="en-US" sz="2200" dirty="0" err="1">
                <a:latin typeface="Arial" pitchFamily="34" charset="0"/>
                <a:cs typeface="Arial" pitchFamily="34" charset="0"/>
              </a:rPr>
              <a:t>pentru</a:t>
            </a:r>
            <a:r>
              <a:rPr lang="en-US" sz="2200" dirty="0">
                <a:latin typeface="Arial" pitchFamily="34" charset="0"/>
                <a:cs typeface="Arial" pitchFamily="34" charset="0"/>
              </a:rPr>
              <a:t> </a:t>
            </a:r>
            <a:r>
              <a:rPr lang="en-US" sz="2200" dirty="0" err="1">
                <a:latin typeface="Arial" pitchFamily="34" charset="0"/>
                <a:cs typeface="Arial" pitchFamily="34" charset="0"/>
              </a:rPr>
              <a:t>anii</a:t>
            </a:r>
            <a:r>
              <a:rPr lang="en-US" sz="2200" dirty="0">
                <a:latin typeface="Arial" pitchFamily="34" charset="0"/>
                <a:cs typeface="Arial" pitchFamily="34" charset="0"/>
              </a:rPr>
              <a:t> </a:t>
            </a:r>
            <a:r>
              <a:rPr lang="en-US" sz="2200" dirty="0" smtClean="0">
                <a:latin typeface="Arial" pitchFamily="34" charset="0"/>
                <a:cs typeface="Arial" pitchFamily="34" charset="0"/>
              </a:rPr>
              <a:t>2018-20</a:t>
            </a:r>
            <a:r>
              <a:rPr lang="ro-RO" sz="2200" dirty="0" smtClean="0">
                <a:latin typeface="Arial" pitchFamily="34" charset="0"/>
                <a:cs typeface="Arial" pitchFamily="34" charset="0"/>
              </a:rPr>
              <a:t>21</a:t>
            </a:r>
            <a:r>
              <a:rPr lang="en-US" sz="2200" dirty="0" smtClean="0">
                <a:latin typeface="Arial" pitchFamily="34" charset="0"/>
                <a:cs typeface="Arial" pitchFamily="34" charset="0"/>
              </a:rPr>
              <a:t> </a:t>
            </a:r>
            <a:r>
              <a:rPr lang="en-US" sz="2200" dirty="0" err="1">
                <a:latin typeface="Arial" pitchFamily="34" charset="0"/>
                <a:cs typeface="Arial" pitchFamily="34" charset="0"/>
              </a:rPr>
              <a:t>proiectul</a:t>
            </a:r>
            <a:r>
              <a:rPr lang="en-US" sz="2200" dirty="0">
                <a:latin typeface="Arial" pitchFamily="34" charset="0"/>
                <a:cs typeface="Arial" pitchFamily="34" charset="0"/>
              </a:rPr>
              <a:t> ”</a:t>
            </a:r>
            <a:r>
              <a:rPr lang="en-US" sz="2200" b="1" dirty="0" err="1">
                <a:latin typeface="Arial" pitchFamily="34" charset="0"/>
                <a:cs typeface="Arial" pitchFamily="34" charset="0"/>
              </a:rPr>
              <a:t>Valorificarea</a:t>
            </a:r>
            <a:r>
              <a:rPr lang="en-US" sz="2200" b="1" dirty="0">
                <a:latin typeface="Arial" pitchFamily="34" charset="0"/>
                <a:cs typeface="Arial" pitchFamily="34" charset="0"/>
              </a:rPr>
              <a:t> </a:t>
            </a:r>
            <a:r>
              <a:rPr lang="en-US" sz="2200" b="1" dirty="0" err="1">
                <a:latin typeface="Arial" pitchFamily="34" charset="0"/>
                <a:cs typeface="Arial" pitchFamily="34" charset="0"/>
              </a:rPr>
              <a:t>potențialului</a:t>
            </a:r>
            <a:r>
              <a:rPr lang="en-US" sz="2200" b="1" dirty="0">
                <a:latin typeface="Arial" pitchFamily="34" charset="0"/>
                <a:cs typeface="Arial" pitchFamily="34" charset="0"/>
              </a:rPr>
              <a:t> </a:t>
            </a:r>
            <a:r>
              <a:rPr lang="en-US" sz="2200" b="1" dirty="0" err="1">
                <a:latin typeface="Arial" pitchFamily="34" charset="0"/>
                <a:cs typeface="Arial" pitchFamily="34" charset="0"/>
              </a:rPr>
              <a:t>culturii</a:t>
            </a:r>
            <a:r>
              <a:rPr lang="en-US" sz="2200" b="1" dirty="0">
                <a:latin typeface="Arial" pitchFamily="34" charset="0"/>
                <a:cs typeface="Arial" pitchFamily="34" charset="0"/>
              </a:rPr>
              <a:t> </a:t>
            </a:r>
            <a:r>
              <a:rPr lang="en-US" sz="2200" b="1" dirty="0" err="1">
                <a:latin typeface="Arial" pitchFamily="34" charset="0"/>
                <a:cs typeface="Arial" pitchFamily="34" charset="0"/>
              </a:rPr>
              <a:t>tradiționale</a:t>
            </a:r>
            <a:r>
              <a:rPr lang="en-US" sz="2200" b="1" dirty="0">
                <a:latin typeface="Arial" pitchFamily="34" charset="0"/>
                <a:cs typeface="Arial" pitchFamily="34" charset="0"/>
              </a:rPr>
              <a:t> </a:t>
            </a:r>
            <a:r>
              <a:rPr lang="en-US" sz="2200" b="1" dirty="0" err="1">
                <a:latin typeface="Arial" pitchFamily="34" charset="0"/>
                <a:cs typeface="Arial" pitchFamily="34" charset="0"/>
              </a:rPr>
              <a:t>în</a:t>
            </a:r>
            <a:r>
              <a:rPr lang="en-US" sz="2200" b="1" dirty="0">
                <a:latin typeface="Arial" pitchFamily="34" charset="0"/>
                <a:cs typeface="Arial" pitchFamily="34" charset="0"/>
              </a:rPr>
              <a:t> </a:t>
            </a:r>
            <a:r>
              <a:rPr lang="en-US" sz="2200" b="1" dirty="0" err="1">
                <a:latin typeface="Arial" pitchFamily="34" charset="0"/>
                <a:cs typeface="Arial" pitchFamily="34" charset="0"/>
              </a:rPr>
              <a:t>dezvoltarea</a:t>
            </a:r>
            <a:r>
              <a:rPr lang="en-US" sz="2200" b="1" dirty="0">
                <a:latin typeface="Arial" pitchFamily="34" charset="0"/>
                <a:cs typeface="Arial" pitchFamily="34" charset="0"/>
              </a:rPr>
              <a:t> </a:t>
            </a:r>
            <a:r>
              <a:rPr lang="en-US" sz="2200" b="1" dirty="0" err="1">
                <a:latin typeface="Arial" pitchFamily="34" charset="0"/>
                <a:cs typeface="Arial" pitchFamily="34" charset="0"/>
              </a:rPr>
              <a:t>Republicii</a:t>
            </a:r>
            <a:r>
              <a:rPr lang="en-US" sz="2200" b="1" dirty="0">
                <a:latin typeface="Arial" pitchFamily="34" charset="0"/>
                <a:cs typeface="Arial" pitchFamily="34" charset="0"/>
              </a:rPr>
              <a:t> Moldova</a:t>
            </a:r>
            <a:r>
              <a:rPr lang="en-US" sz="2200" dirty="0">
                <a:latin typeface="Arial" pitchFamily="34" charset="0"/>
                <a:cs typeface="Arial" pitchFamily="34" charset="0"/>
              </a:rPr>
              <a:t>” (</a:t>
            </a:r>
            <a:r>
              <a:rPr lang="en-US" sz="2200" dirty="0" err="1">
                <a:latin typeface="Arial" pitchFamily="34" charset="0"/>
                <a:cs typeface="Arial" pitchFamily="34" charset="0"/>
              </a:rPr>
              <a:t>proiect</a:t>
            </a:r>
            <a:r>
              <a:rPr lang="en-US" sz="2200" dirty="0">
                <a:latin typeface="Arial" pitchFamily="34" charset="0"/>
                <a:cs typeface="Arial" pitchFamily="34" charset="0"/>
              </a:rPr>
              <a:t> </a:t>
            </a:r>
            <a:r>
              <a:rPr lang="en-US" sz="2200" dirty="0" err="1" smtClean="0">
                <a:latin typeface="Arial" pitchFamily="34" charset="0"/>
                <a:cs typeface="Arial" pitchFamily="34" charset="0"/>
              </a:rPr>
              <a:t>câștigat</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2" descr="Imagini pentru call for propos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39394"/>
            <a:ext cx="2374773" cy="806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My Documents\ASM.IPC\saituri\sigle\7_ASM_1.tif">
            <a:extLst>
              <a:ext uri="{FF2B5EF4-FFF2-40B4-BE49-F238E27FC236}">
                <a16:creationId xmlns:lc="http://schemas.openxmlformats.org/drawingml/2006/lockedCanvas" xmlns:a16="http://schemas.microsoft.com/office/drawing/2014/main" xmlns="" id="{852DB5CF-7FA4-4588-848D-9E47902FEF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6311" y="1600200"/>
            <a:ext cx="1520950" cy="2035732"/>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7" name="Picture 2" descr="Acasă">
            <a:extLst>
              <a:ext uri="{FF2B5EF4-FFF2-40B4-BE49-F238E27FC236}">
                <a16:creationId xmlns:lc="http://schemas.openxmlformats.org/drawingml/2006/lockedCanvas" xmlns:a16="http://schemas.microsoft.com/office/drawing/2014/main" xmlns="" id="{36127B9D-5E46-4825-A2FA-0BE70B883E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1427" y="4314453"/>
            <a:ext cx="1950718" cy="195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612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52400"/>
            <a:ext cx="6096000" cy="5943600"/>
          </a:xfrm>
        </p:spPr>
        <p:txBody>
          <a:bodyPr>
            <a:normAutofit fontScale="85000" lnSpcReduction="20000"/>
          </a:bodyPr>
          <a:lstStyle/>
          <a:p>
            <a:pPr algn="just"/>
            <a:r>
              <a:rPr lang="en-US" dirty="0" err="1"/>
              <a:t>Finanțare</a:t>
            </a:r>
            <a:r>
              <a:rPr lang="en-US" dirty="0"/>
              <a:t> </a:t>
            </a:r>
            <a:r>
              <a:rPr lang="en-US" dirty="0" err="1"/>
              <a:t>externă</a:t>
            </a:r>
            <a:r>
              <a:rPr lang="en-US" dirty="0"/>
              <a:t> </a:t>
            </a:r>
            <a:r>
              <a:rPr lang="en-US" dirty="0" err="1"/>
              <a:t>prin</a:t>
            </a:r>
            <a:r>
              <a:rPr lang="en-US" dirty="0"/>
              <a:t> </a:t>
            </a:r>
            <a:r>
              <a:rPr lang="en-US" dirty="0" err="1"/>
              <a:t>proiecte</a:t>
            </a:r>
            <a:r>
              <a:rPr lang="en-US" dirty="0"/>
              <a:t> </a:t>
            </a:r>
            <a:r>
              <a:rPr lang="en-US" dirty="0" err="1"/>
              <a:t>și</a:t>
            </a:r>
            <a:r>
              <a:rPr lang="en-US" dirty="0"/>
              <a:t> </a:t>
            </a:r>
            <a:r>
              <a:rPr lang="en-US" dirty="0" err="1"/>
              <a:t>granturi</a:t>
            </a:r>
            <a:r>
              <a:rPr lang="en-US" dirty="0"/>
              <a:t> </a:t>
            </a:r>
            <a:r>
              <a:rPr lang="en-US" dirty="0" err="1"/>
              <a:t>internaționale</a:t>
            </a:r>
            <a:r>
              <a:rPr lang="en-US" dirty="0"/>
              <a:t> (British Library, </a:t>
            </a:r>
            <a:r>
              <a:rPr lang="en-US" dirty="0" err="1"/>
              <a:t>Fondul</a:t>
            </a:r>
            <a:r>
              <a:rPr lang="en-US" dirty="0"/>
              <a:t> </a:t>
            </a:r>
            <a:r>
              <a:rPr lang="en-US" dirty="0" err="1"/>
              <a:t>Interstatal</a:t>
            </a:r>
            <a:r>
              <a:rPr lang="en-US" dirty="0"/>
              <a:t> de </a:t>
            </a:r>
            <a:r>
              <a:rPr lang="en-US" dirty="0" err="1"/>
              <a:t>Colaborare</a:t>
            </a:r>
            <a:r>
              <a:rPr lang="en-US" dirty="0"/>
              <a:t> </a:t>
            </a:r>
            <a:r>
              <a:rPr lang="en-US" dirty="0" err="1" smtClean="0"/>
              <a:t>Umanitară</a:t>
            </a:r>
            <a:r>
              <a:rPr lang="en-US" dirty="0" smtClean="0"/>
              <a:t> </a:t>
            </a:r>
            <a:r>
              <a:rPr lang="en-US" dirty="0"/>
              <a:t>a </a:t>
            </a:r>
            <a:r>
              <a:rPr lang="en-US" dirty="0" err="1"/>
              <a:t>statelor-membre</a:t>
            </a:r>
            <a:r>
              <a:rPr lang="en-US" dirty="0"/>
              <a:t> CSI, </a:t>
            </a:r>
            <a:r>
              <a:rPr lang="en-US" dirty="0" err="1"/>
              <a:t>Programul</a:t>
            </a:r>
            <a:r>
              <a:rPr lang="en-US" dirty="0"/>
              <a:t> UE </a:t>
            </a:r>
            <a:r>
              <a:rPr lang="en-US" dirty="0" err="1"/>
              <a:t>ERA.Net</a:t>
            </a:r>
            <a:r>
              <a:rPr lang="en-US" dirty="0"/>
              <a:t> RUS Plus) castigate </a:t>
            </a:r>
            <a:r>
              <a:rPr lang="en-US" dirty="0" err="1"/>
              <a:t>în</a:t>
            </a:r>
            <a:r>
              <a:rPr lang="en-US" dirty="0"/>
              <a:t> </a:t>
            </a:r>
            <a:r>
              <a:rPr lang="en-US" dirty="0" err="1"/>
              <a:t>bază</a:t>
            </a:r>
            <a:r>
              <a:rPr lang="en-US" dirty="0"/>
              <a:t> de concurs, </a:t>
            </a:r>
            <a:r>
              <a:rPr lang="en-US" dirty="0" err="1"/>
              <a:t>pe</a:t>
            </a:r>
            <a:r>
              <a:rPr lang="en-US" dirty="0"/>
              <a:t> </a:t>
            </a:r>
            <a:r>
              <a:rPr lang="en-US" dirty="0" err="1"/>
              <a:t>parcursul</a:t>
            </a:r>
            <a:r>
              <a:rPr lang="en-US" dirty="0"/>
              <a:t> </a:t>
            </a:r>
            <a:r>
              <a:rPr lang="en-US" dirty="0" err="1"/>
              <a:t>ultimilor</a:t>
            </a:r>
            <a:r>
              <a:rPr lang="en-US" dirty="0"/>
              <a:t> </a:t>
            </a:r>
            <a:r>
              <a:rPr lang="en-US" dirty="0" err="1"/>
              <a:t>patru</a:t>
            </a:r>
            <a:r>
              <a:rPr lang="en-US" dirty="0"/>
              <a:t> </a:t>
            </a:r>
            <a:r>
              <a:rPr lang="en-US" dirty="0" err="1"/>
              <a:t>ani</a:t>
            </a:r>
            <a:r>
              <a:rPr lang="en-US" dirty="0"/>
              <a:t> a </a:t>
            </a:r>
            <a:r>
              <a:rPr lang="en-US" dirty="0" err="1"/>
              <a:t>constituit</a:t>
            </a:r>
            <a:r>
              <a:rPr lang="en-US" dirty="0"/>
              <a:t> </a:t>
            </a:r>
            <a:r>
              <a:rPr lang="en-US" dirty="0" err="1"/>
              <a:t>suma</a:t>
            </a:r>
            <a:r>
              <a:rPr lang="en-US" dirty="0"/>
              <a:t> de </a:t>
            </a:r>
            <a:r>
              <a:rPr lang="en-US" dirty="0" err="1"/>
              <a:t>cca</a:t>
            </a:r>
            <a:r>
              <a:rPr lang="en-US" dirty="0"/>
              <a:t> 1,319 </a:t>
            </a:r>
            <a:r>
              <a:rPr lang="en-US" dirty="0" err="1" smtClean="0"/>
              <a:t>mln</a:t>
            </a:r>
            <a:r>
              <a:rPr lang="en-US" dirty="0" smtClean="0"/>
              <a:t> </a:t>
            </a:r>
            <a:r>
              <a:rPr lang="en-US" dirty="0"/>
              <a:t>de lei.   </a:t>
            </a:r>
          </a:p>
          <a:p>
            <a:pPr algn="just"/>
            <a:r>
              <a:rPr lang="ro-RO" dirty="0"/>
              <a:t>A fost elaborat (în calitate de director de proiect) și prezentat pentru participare la </a:t>
            </a:r>
            <a:r>
              <a:rPr lang="en-US" u="sng" dirty="0" err="1">
                <a:hlinkClick r:id="rId2"/>
              </a:rPr>
              <a:t>concursul</a:t>
            </a:r>
            <a:r>
              <a:rPr lang="en-US" u="sng" dirty="0">
                <a:hlinkClick r:id="rId2"/>
              </a:rPr>
              <a:t> din </a:t>
            </a:r>
            <a:r>
              <a:rPr lang="en-US" u="sng" dirty="0" err="1">
                <a:hlinkClick r:id="rId2"/>
              </a:rPr>
              <a:t>cadrul</a:t>
            </a:r>
            <a:r>
              <a:rPr lang="en-US" u="sng" dirty="0">
                <a:hlinkClick r:id="rId2"/>
              </a:rPr>
              <a:t> </a:t>
            </a:r>
            <a:r>
              <a:rPr lang="en-US" u="sng" dirty="0" err="1">
                <a:hlinkClick r:id="rId2"/>
              </a:rPr>
              <a:t>programelor</a:t>
            </a:r>
            <a:r>
              <a:rPr lang="en-US" u="sng" dirty="0">
                <a:hlinkClick r:id="rId2"/>
              </a:rPr>
              <a:t> de stat </a:t>
            </a:r>
            <a:r>
              <a:rPr lang="en-US" u="sng" dirty="0" err="1">
                <a:hlinkClick r:id="rId2"/>
              </a:rPr>
              <a:t>finanțate</a:t>
            </a:r>
            <a:r>
              <a:rPr lang="en-US" u="sng" dirty="0">
                <a:hlinkClick r:id="rId2"/>
              </a:rPr>
              <a:t> de la </a:t>
            </a:r>
            <a:r>
              <a:rPr lang="en-US" u="sng" dirty="0" err="1">
                <a:hlinkClick r:id="rId2"/>
              </a:rPr>
              <a:t>bugetul</a:t>
            </a:r>
            <a:r>
              <a:rPr lang="en-US" u="sng" dirty="0">
                <a:hlinkClick r:id="rId2"/>
              </a:rPr>
              <a:t> de stat </a:t>
            </a:r>
            <a:r>
              <a:rPr lang="en-US" u="sng" dirty="0" err="1">
                <a:hlinkClick r:id="rId2"/>
              </a:rPr>
              <a:t>pentru</a:t>
            </a:r>
            <a:r>
              <a:rPr lang="en-US" u="sng" dirty="0">
                <a:hlinkClick r:id="rId2"/>
              </a:rPr>
              <a:t> </a:t>
            </a:r>
            <a:r>
              <a:rPr lang="en-US" u="sng" dirty="0" err="1">
                <a:hlinkClick r:id="rId2"/>
              </a:rPr>
              <a:t>anii</a:t>
            </a:r>
            <a:r>
              <a:rPr lang="en-US" u="sng" dirty="0">
                <a:hlinkClick r:id="rId2"/>
              </a:rPr>
              <a:t> 2018-2019</a:t>
            </a:r>
            <a:r>
              <a:rPr lang="en-US" dirty="0"/>
              <a:t> </a:t>
            </a:r>
            <a:r>
              <a:rPr lang="en-US" dirty="0" err="1"/>
              <a:t>proiectul</a:t>
            </a:r>
            <a:r>
              <a:rPr lang="en-US" dirty="0"/>
              <a:t> ”</a:t>
            </a:r>
            <a:r>
              <a:rPr lang="en-US" dirty="0" err="1"/>
              <a:t>Platforma</a:t>
            </a:r>
            <a:r>
              <a:rPr lang="en-US" dirty="0"/>
              <a:t> </a:t>
            </a:r>
            <a:r>
              <a:rPr lang="en-US" dirty="0" err="1"/>
              <a:t>științifică</a:t>
            </a:r>
            <a:r>
              <a:rPr lang="en-US" dirty="0"/>
              <a:t> </a:t>
            </a:r>
            <a:r>
              <a:rPr lang="en-US" dirty="0" err="1"/>
              <a:t>națională</a:t>
            </a:r>
            <a:r>
              <a:rPr lang="en-US" dirty="0"/>
              <a:t> </a:t>
            </a:r>
            <a:r>
              <a:rPr lang="en-US" dirty="0" err="1"/>
              <a:t>pentru</a:t>
            </a:r>
            <a:r>
              <a:rPr lang="en-US" dirty="0"/>
              <a:t> </a:t>
            </a:r>
            <a:r>
              <a:rPr lang="en-US" dirty="0" err="1"/>
              <a:t>valorificarea</a:t>
            </a:r>
            <a:r>
              <a:rPr lang="en-US" dirty="0"/>
              <a:t> </a:t>
            </a:r>
            <a:r>
              <a:rPr lang="en-US" dirty="0" err="1"/>
              <a:t>patrimoniului</a:t>
            </a:r>
            <a:r>
              <a:rPr lang="en-US" dirty="0"/>
              <a:t> cultural al </a:t>
            </a:r>
            <a:r>
              <a:rPr lang="en-US" dirty="0" err="1"/>
              <a:t>Republicii</a:t>
            </a:r>
            <a:r>
              <a:rPr lang="en-US" dirty="0"/>
              <a:t> Moldova” (</a:t>
            </a:r>
            <a:r>
              <a:rPr lang="en-US" dirty="0" err="1"/>
              <a:t>proiect</a:t>
            </a:r>
            <a:r>
              <a:rPr lang="en-US" dirty="0"/>
              <a:t> </a:t>
            </a:r>
            <a:r>
              <a:rPr lang="en-US" dirty="0" err="1"/>
              <a:t>câștigat</a:t>
            </a:r>
            <a:r>
              <a:rPr lang="en-US" dirty="0" smtClean="0"/>
              <a:t>).</a:t>
            </a:r>
            <a:r>
              <a:rPr lang="ro-RO" dirty="0" smtClean="0"/>
              <a:t> </a:t>
            </a:r>
            <a:endParaRPr lang="en-US" dirty="0"/>
          </a:p>
          <a:p>
            <a:endParaRPr lang="en-US"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12</a:t>
            </a:fld>
            <a:endParaRPr lang="en-US"/>
          </a:p>
        </p:txBody>
      </p:sp>
      <p:pic>
        <p:nvPicPr>
          <p:cNvPr id="5" name="Picture 2" descr="Imagini pentru ENDANGERED ARCHIVES PROGRAMME"/>
          <p:cNvPicPr>
            <a:picLocks noChangeAspect="1" noChangeArrowheads="1"/>
          </p:cNvPicPr>
          <p:nvPr/>
        </p:nvPicPr>
        <p:blipFill rotWithShape="1">
          <a:blip r:embed="rId3">
            <a:extLst>
              <a:ext uri="{28A0092B-C50C-407E-A947-70E740481C1C}">
                <a14:useLocalDpi xmlns:a14="http://schemas.microsoft.com/office/drawing/2010/main" val="0"/>
              </a:ext>
            </a:extLst>
          </a:blip>
          <a:srcRect l="12062" t="36000" r="78604" b="36000"/>
          <a:stretch/>
        </p:blipFill>
        <p:spPr bwMode="auto">
          <a:xfrm>
            <a:off x="7543800" y="310142"/>
            <a:ext cx="1066800" cy="2133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4" descr="Imagini pentru black sea orizo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852" y="2622201"/>
            <a:ext cx="2650858" cy="13033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6" descr="https://www.eapconnect.eu/wp-content/uploads/2016/04/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0298" y="4744078"/>
            <a:ext cx="25488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16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304800"/>
            <a:ext cx="6172200" cy="5867400"/>
          </a:xfrm>
        </p:spPr>
        <p:txBody>
          <a:bodyPr>
            <a:normAutofit fontScale="85000" lnSpcReduction="20000"/>
          </a:bodyPr>
          <a:lstStyle/>
          <a:p>
            <a:pPr algn="just"/>
            <a:r>
              <a:rPr lang="ro-RO" dirty="0"/>
              <a:t>R</a:t>
            </a:r>
            <a:r>
              <a:rPr lang="en-US" dirty="0" err="1" smtClean="0"/>
              <a:t>ecunoașterea</a:t>
            </a:r>
            <a:r>
              <a:rPr lang="en-US" dirty="0" smtClean="0"/>
              <a:t> </a:t>
            </a:r>
            <a:r>
              <a:rPr lang="en-US" dirty="0" err="1"/>
              <a:t>pe</a:t>
            </a:r>
            <a:r>
              <a:rPr lang="en-US" dirty="0"/>
              <a:t> plan national </a:t>
            </a:r>
            <a:r>
              <a:rPr lang="en-US" dirty="0" err="1"/>
              <a:t>și</a:t>
            </a:r>
            <a:r>
              <a:rPr lang="en-US" dirty="0"/>
              <a:t> international a </a:t>
            </a:r>
            <a:r>
              <a:rPr lang="en-US" dirty="0" err="1"/>
              <a:t>rezultatelor</a:t>
            </a:r>
            <a:r>
              <a:rPr lang="en-US" dirty="0"/>
              <a:t> </a:t>
            </a:r>
            <a:r>
              <a:rPr lang="en-US" dirty="0" err="1"/>
              <a:t>obținute</a:t>
            </a:r>
            <a:r>
              <a:rPr lang="en-US" dirty="0"/>
              <a:t> de </a:t>
            </a:r>
            <a:r>
              <a:rPr lang="en-US" dirty="0" err="1"/>
              <a:t>cercetătorii</a:t>
            </a:r>
            <a:r>
              <a:rPr lang="en-US" dirty="0"/>
              <a:t> </a:t>
            </a:r>
            <a:r>
              <a:rPr lang="en-US" dirty="0" err="1"/>
              <a:t>Institutului</a:t>
            </a:r>
            <a:r>
              <a:rPr lang="en-US" dirty="0"/>
              <a:t> </a:t>
            </a:r>
            <a:r>
              <a:rPr lang="en-US" dirty="0" err="1"/>
              <a:t>în</a:t>
            </a:r>
            <a:r>
              <a:rPr lang="en-US" dirty="0"/>
              <a:t> </a:t>
            </a:r>
            <a:r>
              <a:rPr lang="en-US" dirty="0" err="1"/>
              <a:t>perioada</a:t>
            </a:r>
            <a:r>
              <a:rPr lang="en-US" dirty="0"/>
              <a:t> 2015-2018: </a:t>
            </a:r>
            <a:endParaRPr lang="ro-MD" dirty="0" smtClean="0"/>
          </a:p>
          <a:p>
            <a:pPr algn="just"/>
            <a:r>
              <a:rPr lang="en-US" dirty="0" err="1" smtClean="0"/>
              <a:t>Premiul</a:t>
            </a:r>
            <a:r>
              <a:rPr lang="en-US" dirty="0" smtClean="0"/>
              <a:t> </a:t>
            </a:r>
            <a:r>
              <a:rPr lang="en-US" dirty="0" err="1"/>
              <a:t>Național</a:t>
            </a:r>
            <a:r>
              <a:rPr lang="en-US" dirty="0"/>
              <a:t> </a:t>
            </a:r>
            <a:r>
              <a:rPr lang="en-US" dirty="0" err="1"/>
              <a:t>în</a:t>
            </a:r>
            <a:r>
              <a:rPr lang="en-US" dirty="0"/>
              <a:t> </a:t>
            </a:r>
            <a:r>
              <a:rPr lang="en-US" dirty="0" err="1"/>
              <a:t>domeniul</a:t>
            </a:r>
            <a:r>
              <a:rPr lang="en-US" dirty="0"/>
              <a:t> </a:t>
            </a:r>
            <a:r>
              <a:rPr lang="en-US" dirty="0" err="1"/>
              <a:t>științei</a:t>
            </a:r>
            <a:r>
              <a:rPr lang="en-US" dirty="0"/>
              <a:t> (4 </a:t>
            </a:r>
            <a:r>
              <a:rPr lang="en-US" dirty="0" err="1"/>
              <a:t>persoane</a:t>
            </a:r>
            <a:r>
              <a:rPr lang="en-US" dirty="0" smtClean="0"/>
              <a:t>)</a:t>
            </a:r>
            <a:r>
              <a:rPr lang="ro-RO" dirty="0" smtClean="0"/>
              <a:t>;</a:t>
            </a:r>
            <a:r>
              <a:rPr lang="en-US" dirty="0" smtClean="0"/>
              <a:t> </a:t>
            </a:r>
            <a:endParaRPr lang="ro-MD" dirty="0" smtClean="0"/>
          </a:p>
          <a:p>
            <a:pPr algn="just"/>
            <a:r>
              <a:rPr lang="en-US" dirty="0" err="1" smtClean="0"/>
              <a:t>Premii</a:t>
            </a:r>
            <a:r>
              <a:rPr lang="en-US" dirty="0" smtClean="0"/>
              <a:t> </a:t>
            </a:r>
            <a:r>
              <a:rPr lang="en-US" dirty="0" err="1"/>
              <a:t>nominale</a:t>
            </a:r>
            <a:r>
              <a:rPr lang="en-US" dirty="0"/>
              <a:t> ale AȘM </a:t>
            </a:r>
            <a:r>
              <a:rPr lang="en-US" dirty="0" err="1"/>
              <a:t>pentru</a:t>
            </a:r>
            <a:r>
              <a:rPr lang="en-US" dirty="0"/>
              <a:t> </a:t>
            </a:r>
            <a:r>
              <a:rPr lang="en-US" dirty="0" err="1"/>
              <a:t>lucrării</a:t>
            </a:r>
            <a:r>
              <a:rPr lang="en-US" dirty="0"/>
              <a:t> </a:t>
            </a:r>
            <a:r>
              <a:rPr lang="en-US" dirty="0" err="1"/>
              <a:t>științifice</a:t>
            </a:r>
            <a:r>
              <a:rPr lang="en-US" dirty="0"/>
              <a:t> </a:t>
            </a:r>
            <a:r>
              <a:rPr lang="en-US" dirty="0" err="1"/>
              <a:t>valoroase</a:t>
            </a:r>
            <a:r>
              <a:rPr lang="en-US" dirty="0"/>
              <a:t> (5</a:t>
            </a:r>
            <a:r>
              <a:rPr lang="en-US" dirty="0" smtClean="0"/>
              <a:t>)</a:t>
            </a:r>
            <a:r>
              <a:rPr lang="ro-RO" dirty="0" smtClean="0"/>
              <a:t>;</a:t>
            </a:r>
            <a:r>
              <a:rPr lang="en-US" dirty="0" smtClean="0"/>
              <a:t> </a:t>
            </a:r>
            <a:endParaRPr lang="ro-MD" dirty="0" smtClean="0"/>
          </a:p>
          <a:p>
            <a:pPr algn="just"/>
            <a:r>
              <a:rPr lang="en-US" dirty="0" err="1" smtClean="0"/>
              <a:t>distincții</a:t>
            </a:r>
            <a:r>
              <a:rPr lang="en-US" dirty="0" smtClean="0"/>
              <a:t> </a:t>
            </a:r>
            <a:r>
              <a:rPr lang="en-US" dirty="0"/>
              <a:t>de stat </a:t>
            </a:r>
            <a:r>
              <a:rPr lang="en-US" dirty="0" err="1"/>
              <a:t>și</a:t>
            </a:r>
            <a:r>
              <a:rPr lang="en-US" dirty="0"/>
              <a:t> </a:t>
            </a:r>
            <a:r>
              <a:rPr lang="en-US" dirty="0" err="1"/>
              <a:t>academice</a:t>
            </a:r>
            <a:r>
              <a:rPr lang="en-US" dirty="0"/>
              <a:t>, </a:t>
            </a:r>
            <a:r>
              <a:rPr lang="en-US" dirty="0" err="1"/>
              <a:t>titluri</a:t>
            </a:r>
            <a:r>
              <a:rPr lang="en-US" dirty="0"/>
              <a:t> </a:t>
            </a:r>
            <a:r>
              <a:rPr lang="en-US" dirty="0" err="1"/>
              <a:t>onorifice</a:t>
            </a:r>
            <a:r>
              <a:rPr lang="en-US" dirty="0"/>
              <a:t> (3</a:t>
            </a:r>
            <a:r>
              <a:rPr lang="en-US" dirty="0" smtClean="0"/>
              <a:t>)</a:t>
            </a:r>
            <a:r>
              <a:rPr lang="ro-RO" dirty="0" smtClean="0"/>
              <a:t>;</a:t>
            </a:r>
            <a:r>
              <a:rPr lang="en-US" dirty="0" smtClean="0"/>
              <a:t> </a:t>
            </a:r>
            <a:endParaRPr lang="ro-MD" dirty="0" smtClean="0"/>
          </a:p>
          <a:p>
            <a:pPr algn="just"/>
            <a:r>
              <a:rPr lang="en-US" dirty="0" err="1" smtClean="0"/>
              <a:t>Premii</a:t>
            </a:r>
            <a:r>
              <a:rPr lang="en-US" dirty="0" smtClean="0"/>
              <a:t> </a:t>
            </a:r>
            <a:r>
              <a:rPr lang="en-US" dirty="0"/>
              <a:t>ale </a:t>
            </a:r>
            <a:r>
              <a:rPr lang="en-US" dirty="0" err="1"/>
              <a:t>Uniunilor</a:t>
            </a:r>
            <a:r>
              <a:rPr lang="en-US" dirty="0"/>
              <a:t> de </a:t>
            </a:r>
            <a:r>
              <a:rPr lang="en-US" dirty="0" err="1"/>
              <a:t>creație</a:t>
            </a:r>
            <a:r>
              <a:rPr lang="en-US" dirty="0"/>
              <a:t> (8</a:t>
            </a:r>
            <a:r>
              <a:rPr lang="en-US" dirty="0" smtClean="0"/>
              <a:t>)</a:t>
            </a:r>
            <a:r>
              <a:rPr lang="ro-RO" dirty="0" smtClean="0"/>
              <a:t>;</a:t>
            </a:r>
            <a:r>
              <a:rPr lang="en-US" dirty="0" smtClean="0"/>
              <a:t> </a:t>
            </a:r>
            <a:endParaRPr lang="ro-MD" dirty="0" smtClean="0"/>
          </a:p>
          <a:p>
            <a:pPr algn="just"/>
            <a:r>
              <a:rPr lang="en-US" dirty="0" err="1" smtClean="0"/>
              <a:t>Premii</a:t>
            </a:r>
            <a:r>
              <a:rPr lang="en-US" dirty="0" smtClean="0"/>
              <a:t> </a:t>
            </a:r>
            <a:r>
              <a:rPr lang="en-US" dirty="0" err="1"/>
              <a:t>și</a:t>
            </a:r>
            <a:r>
              <a:rPr lang="en-US" dirty="0"/>
              <a:t> </a:t>
            </a:r>
            <a:r>
              <a:rPr lang="en-US" dirty="0" err="1"/>
              <a:t>mențiuni</a:t>
            </a:r>
            <a:r>
              <a:rPr lang="en-US" dirty="0"/>
              <a:t> </a:t>
            </a:r>
            <a:r>
              <a:rPr lang="en-US" dirty="0" err="1"/>
              <a:t>speciale</a:t>
            </a:r>
            <a:r>
              <a:rPr lang="en-US" dirty="0"/>
              <a:t> ale </a:t>
            </a:r>
            <a:r>
              <a:rPr lang="en-US" dirty="0" err="1"/>
              <a:t>forurilor</a:t>
            </a:r>
            <a:r>
              <a:rPr lang="en-US" dirty="0"/>
              <a:t> </a:t>
            </a:r>
            <a:r>
              <a:rPr lang="en-US" dirty="0" err="1"/>
              <a:t>științifice</a:t>
            </a:r>
            <a:r>
              <a:rPr lang="en-US" dirty="0"/>
              <a:t> </a:t>
            </a:r>
            <a:r>
              <a:rPr lang="en-US" dirty="0" err="1"/>
              <a:t>și</a:t>
            </a:r>
            <a:r>
              <a:rPr lang="en-US" dirty="0"/>
              <a:t> </a:t>
            </a:r>
            <a:r>
              <a:rPr lang="en-US" dirty="0" err="1"/>
              <a:t>culturale</a:t>
            </a:r>
            <a:r>
              <a:rPr lang="en-US" dirty="0"/>
              <a:t> </a:t>
            </a:r>
            <a:r>
              <a:rPr lang="en-US" dirty="0" err="1"/>
              <a:t>internaționale</a:t>
            </a:r>
            <a:r>
              <a:rPr lang="en-US" dirty="0"/>
              <a:t> – </a:t>
            </a:r>
            <a:r>
              <a:rPr lang="en-US" dirty="0" smtClean="0"/>
              <a:t>UNESCO - 2</a:t>
            </a:r>
            <a:r>
              <a:rPr lang="ro-RO" dirty="0" smtClean="0"/>
              <a:t>;</a:t>
            </a:r>
            <a:r>
              <a:rPr lang="en-US" dirty="0" smtClean="0"/>
              <a:t> </a:t>
            </a:r>
            <a:endParaRPr lang="ro-MD" dirty="0" smtClean="0"/>
          </a:p>
          <a:p>
            <a:pPr algn="just"/>
            <a:r>
              <a:rPr lang="en-US" dirty="0" err="1" smtClean="0"/>
              <a:t>Academii</a:t>
            </a:r>
            <a:r>
              <a:rPr lang="en-US" dirty="0"/>
              <a:t>, </a:t>
            </a:r>
            <a:r>
              <a:rPr lang="en-US" dirty="0" err="1"/>
              <a:t>Universități</a:t>
            </a:r>
            <a:r>
              <a:rPr lang="en-US" dirty="0"/>
              <a:t> </a:t>
            </a:r>
            <a:r>
              <a:rPr lang="en-US" dirty="0" err="1"/>
              <a:t>ș.a</a:t>
            </a:r>
            <a:r>
              <a:rPr lang="en-US" dirty="0"/>
              <a:t>. (</a:t>
            </a:r>
            <a:r>
              <a:rPr lang="en-US" dirty="0" err="1"/>
              <a:t>România</a:t>
            </a:r>
            <a:r>
              <a:rPr lang="en-US" dirty="0"/>
              <a:t>, Bulgaria, </a:t>
            </a:r>
            <a:r>
              <a:rPr lang="en-US" dirty="0" err="1"/>
              <a:t>Ucraina</a:t>
            </a:r>
            <a:r>
              <a:rPr lang="en-US" dirty="0"/>
              <a:t> </a:t>
            </a:r>
            <a:r>
              <a:rPr lang="en-US" dirty="0" err="1"/>
              <a:t>ș.a</a:t>
            </a:r>
            <a:r>
              <a:rPr lang="en-US" dirty="0"/>
              <a:t>.) - 3</a:t>
            </a:r>
            <a:r>
              <a:rPr lang="en-US" dirty="0" smtClean="0"/>
              <a:t>.</a:t>
            </a:r>
            <a:endParaRPr lang="en-US"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13</a:t>
            </a:fld>
            <a:endParaRPr lang="en-US"/>
          </a:p>
        </p:txBody>
      </p:sp>
      <p:pic>
        <p:nvPicPr>
          <p:cNvPr id="7170" name="Picture 2" descr="Imagini pentru AWARD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269" r="19624"/>
          <a:stretch/>
        </p:blipFill>
        <p:spPr bwMode="auto">
          <a:xfrm>
            <a:off x="6934200" y="152400"/>
            <a:ext cx="2060812" cy="278923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ini pentru DIPL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321" y="3657600"/>
            <a:ext cx="2330569" cy="157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858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4785" y="304800"/>
            <a:ext cx="9144000" cy="762000"/>
          </a:xfrm>
        </p:spPr>
        <p:txBody>
          <a:bodyPr>
            <a:noAutofit/>
          </a:bodyPr>
          <a:lstStyle/>
          <a:p>
            <a:r>
              <a:rPr lang="ro-RO" sz="2800" dirty="0">
                <a:solidFill>
                  <a:schemeClr val="tx1"/>
                </a:solidFill>
              </a:rPr>
              <a:t>A R G U M E N T E    P E N T R U  M A N D A T U L  </a:t>
            </a:r>
            <a:r>
              <a:rPr lang="ro-RO" sz="2800" dirty="0" smtClean="0">
                <a:solidFill>
                  <a:schemeClr val="tx1"/>
                </a:solidFill>
              </a:rPr>
              <a:t/>
            </a:r>
            <a:br>
              <a:rPr lang="ro-RO" sz="2800" dirty="0" smtClean="0">
                <a:solidFill>
                  <a:schemeClr val="tx1"/>
                </a:solidFill>
              </a:rPr>
            </a:br>
            <a:r>
              <a:rPr lang="ro-RO" sz="2800" dirty="0" smtClean="0">
                <a:solidFill>
                  <a:schemeClr val="tx1"/>
                </a:solidFill>
              </a:rPr>
              <a:t>2019-2022</a:t>
            </a:r>
            <a:endParaRPr lang="en-US" sz="2800" dirty="0">
              <a:solidFill>
                <a:schemeClr val="tx1"/>
              </a:solidFill>
            </a:endParaRPr>
          </a:p>
        </p:txBody>
      </p:sp>
      <p:sp>
        <p:nvSpPr>
          <p:cNvPr id="3" name="Substituent conținut 2"/>
          <p:cNvSpPr>
            <a:spLocks noGrp="1"/>
          </p:cNvSpPr>
          <p:nvPr>
            <p:ph idx="1"/>
          </p:nvPr>
        </p:nvSpPr>
        <p:spPr>
          <a:xfrm>
            <a:off x="152400" y="1295400"/>
            <a:ext cx="6172200" cy="5029200"/>
          </a:xfrm>
        </p:spPr>
        <p:txBody>
          <a:bodyPr>
            <a:normAutofit fontScale="25000" lnSpcReduction="20000"/>
          </a:bodyPr>
          <a:lstStyle/>
          <a:p>
            <a:pPr marL="0" indent="0" algn="just">
              <a:buNone/>
            </a:pPr>
            <a:r>
              <a:rPr lang="ro-RO" sz="7200" dirty="0" smtClean="0"/>
              <a:t>     </a:t>
            </a:r>
            <a:r>
              <a:rPr lang="ro-RO" sz="7200" b="1" dirty="0" smtClean="0"/>
              <a:t>Experiența </a:t>
            </a:r>
            <a:r>
              <a:rPr lang="ro-RO" sz="7200" b="1" dirty="0"/>
              <a:t>managerială care ar </a:t>
            </a:r>
            <a:r>
              <a:rPr lang="ro-RO" sz="7200" b="1" dirty="0" smtClean="0"/>
              <a:t>justifica susținerea </a:t>
            </a:r>
            <a:r>
              <a:rPr lang="ro-RO" sz="7200" b="1" dirty="0"/>
              <a:t>candidaturii pentru asumarea responsabilității în funcția </a:t>
            </a:r>
            <a:r>
              <a:rPr lang="ro-RO" sz="7200" b="1" dirty="0" smtClean="0"/>
              <a:t>solicitată</a:t>
            </a:r>
          </a:p>
          <a:p>
            <a:pPr algn="just"/>
            <a:r>
              <a:rPr lang="ro-RO" sz="7200" dirty="0" smtClean="0"/>
              <a:t>Disponibilitatea de asumare a unei responsabilități și intenția de a ne pune în serviciul unei instituții din mediul științific, în care ne-am format ca cercetător. </a:t>
            </a:r>
          </a:p>
          <a:p>
            <a:pPr algn="just"/>
            <a:r>
              <a:rPr lang="ro-RO" sz="7200" dirty="0" err="1" smtClean="0"/>
              <a:t>Experienț</a:t>
            </a:r>
            <a:r>
              <a:rPr lang="en-US" sz="7200" dirty="0" smtClean="0"/>
              <a:t>a</a:t>
            </a:r>
            <a:r>
              <a:rPr lang="ro-RO" sz="7200" dirty="0" smtClean="0"/>
              <a:t> </a:t>
            </a:r>
            <a:r>
              <a:rPr lang="ro-RO" sz="7200" dirty="0"/>
              <a:t>managerială în </a:t>
            </a:r>
            <a:r>
              <a:rPr lang="ro-RO" sz="7200" dirty="0" smtClean="0"/>
              <a:t>2014-2018, care </a:t>
            </a:r>
            <a:r>
              <a:rPr lang="ro-RO" sz="7200" dirty="0"/>
              <a:t>s-a regăsit în gestionarea activităților curente derulate în cadrul </a:t>
            </a:r>
            <a:r>
              <a:rPr lang="ro-RO" sz="7200" dirty="0" smtClean="0"/>
              <a:t>Institutului</a:t>
            </a:r>
            <a:r>
              <a:rPr lang="ro-RO" sz="7200" dirty="0"/>
              <a:t>, precum și în coordonarea a patru proiecte de cercetare (granturi) internaționale și naționale ca director de proiect și două ca responsabil de implementare, </a:t>
            </a:r>
            <a:r>
              <a:rPr lang="en-US" sz="7200" dirty="0" err="1" smtClean="0"/>
              <a:t>precum</a:t>
            </a:r>
            <a:r>
              <a:rPr lang="en-US" sz="7200" dirty="0" smtClean="0"/>
              <a:t> </a:t>
            </a:r>
            <a:r>
              <a:rPr lang="ro-RO" sz="7200" dirty="0" smtClean="0"/>
              <a:t>și un </a:t>
            </a:r>
            <a:r>
              <a:rPr lang="ro-RO" sz="7200" dirty="0"/>
              <a:t>Program de </a:t>
            </a:r>
            <a:r>
              <a:rPr lang="ro-RO" sz="7200" dirty="0" smtClean="0"/>
              <a:t>stat.</a:t>
            </a:r>
          </a:p>
          <a:p>
            <a:pPr algn="just"/>
            <a:r>
              <a:rPr lang="ro-RO" sz="7200" dirty="0" smtClean="0"/>
              <a:t>Experiența acumulată în structuri de conducere colectivă (</a:t>
            </a:r>
            <a:r>
              <a:rPr lang="en-US" sz="7200" dirty="0" smtClean="0"/>
              <a:t>ca </a:t>
            </a:r>
            <a:r>
              <a:rPr lang="ro-RO" sz="7200" dirty="0" smtClean="0"/>
              <a:t>secretar științific al Secției de științe AȘM, membru al Adunării generale și al</a:t>
            </a:r>
            <a:r>
              <a:rPr lang="en-US" sz="7200" dirty="0" smtClean="0"/>
              <a:t> </a:t>
            </a:r>
            <a:r>
              <a:rPr lang="en-US" sz="7200" dirty="0" err="1" smtClean="0"/>
              <a:t>Biroului</a:t>
            </a:r>
            <a:r>
              <a:rPr lang="ro-RO" sz="7200" dirty="0" smtClean="0"/>
              <a:t> </a:t>
            </a:r>
            <a:r>
              <a:rPr lang="ro-RO" sz="7200" dirty="0"/>
              <a:t>Secției de științe </a:t>
            </a:r>
            <a:r>
              <a:rPr lang="ro-RO" sz="7200" dirty="0" smtClean="0"/>
              <a:t>AȘM ).</a:t>
            </a:r>
          </a:p>
          <a:p>
            <a:pPr algn="just"/>
            <a:r>
              <a:rPr lang="vi-VN" sz="7200" dirty="0">
                <a:latin typeface="Calibri" panose="020F0502020204030204" pitchFamily="34" charset="0"/>
              </a:rPr>
              <a:t>Competenţe câştigate în domeniul </a:t>
            </a:r>
            <a:r>
              <a:rPr lang="vi-VN" sz="7200" dirty="0" smtClean="0">
                <a:latin typeface="Calibri" panose="020F0502020204030204" pitchFamily="34" charset="0"/>
              </a:rPr>
              <a:t>coordonării </a:t>
            </a:r>
            <a:r>
              <a:rPr lang="vi-VN" sz="7200" dirty="0">
                <a:latin typeface="Calibri" panose="020F0502020204030204" pitchFamily="34" charset="0"/>
              </a:rPr>
              <a:t>activităţilor de cercetare </a:t>
            </a:r>
            <a:r>
              <a:rPr lang="ro-RO" sz="7200" dirty="0" smtClean="0">
                <a:latin typeface="Calibri" panose="020F0502020204030204" pitchFamily="34" charset="0"/>
              </a:rPr>
              <a:t> </a:t>
            </a:r>
            <a:r>
              <a:rPr lang="vi-VN" sz="7200" dirty="0" smtClean="0">
                <a:latin typeface="Calibri" panose="020F0502020204030204" pitchFamily="34" charset="0"/>
              </a:rPr>
              <a:t>ştiinţifică în </a:t>
            </a:r>
            <a:r>
              <a:rPr lang="vi-VN" sz="7200" dirty="0">
                <a:latin typeface="Calibri" panose="020F0502020204030204" pitchFamily="34" charset="0"/>
              </a:rPr>
              <a:t>învăţământul </a:t>
            </a:r>
            <a:r>
              <a:rPr lang="vi-VN" sz="7200" dirty="0" smtClean="0">
                <a:latin typeface="Calibri" panose="020F0502020204030204" pitchFamily="34" charset="0"/>
              </a:rPr>
              <a:t>superior</a:t>
            </a:r>
            <a:r>
              <a:rPr lang="ro-RO" sz="7200" dirty="0" smtClean="0">
                <a:latin typeface="Calibri" panose="020F0502020204030204" pitchFamily="34" charset="0"/>
              </a:rPr>
              <a:t>.</a:t>
            </a:r>
            <a:endParaRPr lang="ro-RO" sz="7200" dirty="0" smtClean="0"/>
          </a:p>
          <a:p>
            <a:pPr algn="just"/>
            <a:r>
              <a:rPr lang="ro-RO" sz="7200" dirty="0" smtClean="0"/>
              <a:t>În </a:t>
            </a:r>
            <a:r>
              <a:rPr lang="ro-RO" sz="7200" dirty="0"/>
              <a:t>temeiul experienței acumulate, vom încerca, solicitând sprijinul și participarea activă </a:t>
            </a:r>
            <a:r>
              <a:rPr lang="ro-RO" sz="7200" dirty="0" smtClean="0"/>
              <a:t>a tuturor angajaților IPC, </a:t>
            </a:r>
            <a:r>
              <a:rPr lang="ro-RO" sz="7200" dirty="0"/>
              <a:t>să contribuim la buna funcționare și </a:t>
            </a:r>
            <a:r>
              <a:rPr lang="ro-RO" sz="7200" dirty="0" smtClean="0"/>
              <a:t>dezvoltare </a:t>
            </a:r>
            <a:r>
              <a:rPr lang="ro-RO" sz="7200" dirty="0"/>
              <a:t>a Institutului în perioada imediat următoare.</a:t>
            </a:r>
            <a:endParaRPr lang="en-US" sz="7200" dirty="0"/>
          </a:p>
          <a:p>
            <a:pPr algn="just"/>
            <a:endParaRPr lang="en-US"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14</a:t>
            </a:fld>
            <a:endParaRPr lang="en-US"/>
          </a:p>
        </p:txBody>
      </p:sp>
      <p:pic>
        <p:nvPicPr>
          <p:cNvPr id="1026" name="Picture 2" descr="Flat design illustration concepts for business analysis and planning, consulting, team work, project management, financial report and strategy . Concepts web banner and printed material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71" t="9156" r="7178" b="14891"/>
          <a:stretch/>
        </p:blipFill>
        <p:spPr bwMode="auto">
          <a:xfrm rot="16200000">
            <a:off x="5686067" y="1933933"/>
            <a:ext cx="4092541" cy="235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962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Autofit/>
          </a:bodyPr>
          <a:lstStyle/>
          <a:p>
            <a:pPr lvl="0"/>
            <a:r>
              <a:rPr lang="ro-RO" sz="2800" dirty="0">
                <a:solidFill>
                  <a:schemeClr val="tx1"/>
                </a:solidFill>
              </a:rPr>
              <a:t>Strategia de bună funcționare și dezvoltare a IPC pentru perioada </a:t>
            </a:r>
            <a:r>
              <a:rPr lang="ro-RO" sz="2800" dirty="0" smtClean="0">
                <a:solidFill>
                  <a:schemeClr val="tx1"/>
                </a:solidFill>
              </a:rPr>
              <a:t>2019-2022</a:t>
            </a:r>
            <a:endParaRPr lang="en-US" sz="2800" dirty="0">
              <a:solidFill>
                <a:schemeClr val="tx1"/>
              </a:solidFill>
            </a:endParaRPr>
          </a:p>
        </p:txBody>
      </p:sp>
      <p:sp>
        <p:nvSpPr>
          <p:cNvPr id="3" name="Substituent conținut 2"/>
          <p:cNvSpPr>
            <a:spLocks noGrp="1"/>
          </p:cNvSpPr>
          <p:nvPr>
            <p:ph idx="1"/>
          </p:nvPr>
        </p:nvSpPr>
        <p:spPr>
          <a:xfrm>
            <a:off x="457200" y="1066800"/>
            <a:ext cx="8458200" cy="2712999"/>
          </a:xfrm>
        </p:spPr>
        <p:txBody>
          <a:bodyPr>
            <a:normAutofit fontScale="70000" lnSpcReduction="20000"/>
          </a:bodyPr>
          <a:lstStyle/>
          <a:p>
            <a:r>
              <a:rPr lang="ro-RO" b="1" dirty="0"/>
              <a:t>Coordonatele care definesc </a:t>
            </a:r>
            <a:r>
              <a:rPr lang="ro-RO" b="1" i="1" dirty="0"/>
              <a:t>Proiectul managerial</a:t>
            </a:r>
            <a:endParaRPr lang="en-US" dirty="0"/>
          </a:p>
          <a:p>
            <a:pPr lvl="0" algn="just"/>
            <a:r>
              <a:rPr lang="en-US" dirty="0" err="1"/>
              <a:t>adaptarea</a:t>
            </a:r>
            <a:r>
              <a:rPr lang="en-US" dirty="0"/>
              <a:t> continua a </a:t>
            </a:r>
            <a:r>
              <a:rPr lang="en-US" dirty="0" err="1"/>
              <a:t>cadrului</a:t>
            </a:r>
            <a:r>
              <a:rPr lang="en-US" dirty="0"/>
              <a:t> institutional, a </a:t>
            </a:r>
            <a:r>
              <a:rPr lang="en-US" dirty="0" err="1"/>
              <a:t>concepției</a:t>
            </a:r>
            <a:r>
              <a:rPr lang="en-US" dirty="0"/>
              <a:t> de </a:t>
            </a:r>
            <a:r>
              <a:rPr lang="en-US" dirty="0" err="1"/>
              <a:t>organizare</a:t>
            </a:r>
            <a:r>
              <a:rPr lang="en-US" dirty="0"/>
              <a:t> </a:t>
            </a:r>
            <a:r>
              <a:rPr lang="en-US" dirty="0" err="1"/>
              <a:t>și</a:t>
            </a:r>
            <a:r>
              <a:rPr lang="en-US" dirty="0"/>
              <a:t> </a:t>
            </a:r>
            <a:r>
              <a:rPr lang="en-US" dirty="0" err="1"/>
              <a:t>modernizare</a:t>
            </a:r>
            <a:r>
              <a:rPr lang="en-US" dirty="0"/>
              <a:t> a </a:t>
            </a:r>
            <a:r>
              <a:rPr lang="en-US" dirty="0" err="1"/>
              <a:t>actului</a:t>
            </a:r>
            <a:r>
              <a:rPr lang="en-US" dirty="0"/>
              <a:t> de </a:t>
            </a:r>
            <a:r>
              <a:rPr lang="en-US" dirty="0" err="1"/>
              <a:t>cercetare</a:t>
            </a:r>
            <a:r>
              <a:rPr lang="en-US" dirty="0"/>
              <a:t> </a:t>
            </a:r>
            <a:r>
              <a:rPr lang="en-US" dirty="0" err="1"/>
              <a:t>în</a:t>
            </a:r>
            <a:r>
              <a:rPr lang="en-US" dirty="0"/>
              <a:t> </a:t>
            </a:r>
            <a:r>
              <a:rPr lang="en-US" dirty="0" err="1"/>
              <a:t>vederea</a:t>
            </a:r>
            <a:r>
              <a:rPr lang="en-US" dirty="0"/>
              <a:t> </a:t>
            </a:r>
            <a:r>
              <a:rPr lang="en-US" dirty="0" err="1"/>
              <a:t>atingerii</a:t>
            </a:r>
            <a:r>
              <a:rPr lang="en-US" dirty="0"/>
              <a:t> </a:t>
            </a:r>
            <a:r>
              <a:rPr lang="en-US" dirty="0" err="1"/>
              <a:t>nivelului</a:t>
            </a:r>
            <a:r>
              <a:rPr lang="en-US" dirty="0"/>
              <a:t> </a:t>
            </a:r>
            <a:r>
              <a:rPr lang="en-US" dirty="0" err="1"/>
              <a:t>calitativ</a:t>
            </a:r>
            <a:r>
              <a:rPr lang="en-US" dirty="0"/>
              <a:t>, de </a:t>
            </a:r>
            <a:r>
              <a:rPr lang="en-US" dirty="0" err="1"/>
              <a:t>performanță</a:t>
            </a:r>
            <a:r>
              <a:rPr lang="en-US" dirty="0"/>
              <a:t> al </a:t>
            </a:r>
            <a:r>
              <a:rPr lang="en-US" dirty="0" err="1"/>
              <a:t>produsului</a:t>
            </a:r>
            <a:r>
              <a:rPr lang="en-US" dirty="0"/>
              <a:t> </a:t>
            </a:r>
            <a:r>
              <a:rPr lang="en-US" dirty="0" err="1"/>
              <a:t>științific</a:t>
            </a:r>
            <a:r>
              <a:rPr lang="en-US" dirty="0"/>
              <a:t> </a:t>
            </a:r>
            <a:r>
              <a:rPr lang="en-US" dirty="0" err="1"/>
              <a:t>realizat</a:t>
            </a:r>
            <a:r>
              <a:rPr lang="en-US" dirty="0"/>
              <a:t>;</a:t>
            </a:r>
          </a:p>
          <a:p>
            <a:pPr lvl="0" algn="just"/>
            <a:r>
              <a:rPr lang="en-US" dirty="0" err="1"/>
              <a:t>fundamentarea</a:t>
            </a:r>
            <a:r>
              <a:rPr lang="en-US" dirty="0"/>
              <a:t> </a:t>
            </a:r>
            <a:r>
              <a:rPr lang="en-US" dirty="0" err="1"/>
              <a:t>proiectelor</a:t>
            </a:r>
            <a:r>
              <a:rPr lang="en-US" dirty="0"/>
              <a:t> de </a:t>
            </a:r>
            <a:r>
              <a:rPr lang="en-US" dirty="0" err="1"/>
              <a:t>cercetare</a:t>
            </a:r>
            <a:r>
              <a:rPr lang="en-US" dirty="0"/>
              <a:t> </a:t>
            </a:r>
            <a:r>
              <a:rPr lang="en-US" dirty="0" err="1"/>
              <a:t>instituționale</a:t>
            </a:r>
            <a:r>
              <a:rPr lang="en-US" dirty="0"/>
              <a:t> </a:t>
            </a:r>
            <a:r>
              <a:rPr lang="en-US" dirty="0" err="1"/>
              <a:t>și</a:t>
            </a:r>
            <a:r>
              <a:rPr lang="en-US" dirty="0"/>
              <a:t> </a:t>
            </a:r>
            <a:r>
              <a:rPr lang="en-US" dirty="0" err="1"/>
              <a:t>individuale</a:t>
            </a:r>
            <a:r>
              <a:rPr lang="en-US" dirty="0"/>
              <a:t> </a:t>
            </a:r>
            <a:r>
              <a:rPr lang="en-US" dirty="0" err="1"/>
              <a:t>pe</a:t>
            </a:r>
            <a:r>
              <a:rPr lang="en-US" dirty="0"/>
              <a:t> </a:t>
            </a:r>
            <a:r>
              <a:rPr lang="en-US" dirty="0" err="1"/>
              <a:t>baza</a:t>
            </a:r>
            <a:r>
              <a:rPr lang="en-US" dirty="0"/>
              <a:t> </a:t>
            </a:r>
            <a:r>
              <a:rPr lang="en-US" dirty="0" err="1"/>
              <a:t>standardelor</a:t>
            </a:r>
            <a:r>
              <a:rPr lang="en-US" dirty="0"/>
              <a:t> </a:t>
            </a:r>
            <a:r>
              <a:rPr lang="en-US" dirty="0" err="1"/>
              <a:t>naționale</a:t>
            </a:r>
            <a:r>
              <a:rPr lang="en-US" dirty="0"/>
              <a:t> </a:t>
            </a:r>
            <a:r>
              <a:rPr lang="en-US" dirty="0" err="1"/>
              <a:t>și</a:t>
            </a:r>
            <a:r>
              <a:rPr lang="en-US" dirty="0"/>
              <a:t> </a:t>
            </a:r>
            <a:r>
              <a:rPr lang="en-US" dirty="0" err="1"/>
              <a:t>internaționale</a:t>
            </a:r>
            <a:r>
              <a:rPr lang="en-US" dirty="0"/>
              <a:t> </a:t>
            </a:r>
            <a:r>
              <a:rPr lang="en-US" dirty="0" err="1"/>
              <a:t>în</a:t>
            </a:r>
            <a:r>
              <a:rPr lang="en-US" dirty="0"/>
              <a:t> </a:t>
            </a:r>
            <a:r>
              <a:rPr lang="en-US" dirty="0" err="1"/>
              <a:t>domeniu</a:t>
            </a:r>
            <a:r>
              <a:rPr lang="en-US" dirty="0"/>
              <a:t>;</a:t>
            </a:r>
          </a:p>
          <a:p>
            <a:pPr lvl="0" algn="just"/>
            <a:r>
              <a:rPr lang="en-US" dirty="0" err="1"/>
              <a:t>corelarea</a:t>
            </a:r>
            <a:r>
              <a:rPr lang="en-US" dirty="0"/>
              <a:t> </a:t>
            </a:r>
            <a:r>
              <a:rPr lang="en-US" dirty="0" err="1"/>
              <a:t>proiectelor</a:t>
            </a:r>
            <a:r>
              <a:rPr lang="en-US" dirty="0"/>
              <a:t> de </a:t>
            </a:r>
            <a:r>
              <a:rPr lang="en-US" dirty="0" err="1"/>
              <a:t>cercetare</a:t>
            </a:r>
            <a:r>
              <a:rPr lang="en-US" dirty="0"/>
              <a:t> cu </a:t>
            </a:r>
            <a:r>
              <a:rPr lang="en-US" dirty="0" err="1"/>
              <a:t>prioritățile</a:t>
            </a:r>
            <a:r>
              <a:rPr lang="en-US" dirty="0"/>
              <a:t> </a:t>
            </a:r>
            <a:r>
              <a:rPr lang="en-US" dirty="0" err="1"/>
              <a:t>și</a:t>
            </a:r>
            <a:r>
              <a:rPr lang="en-US" dirty="0"/>
              <a:t> </a:t>
            </a:r>
            <a:r>
              <a:rPr lang="en-US" dirty="0" err="1"/>
              <a:t>direcțiile</a:t>
            </a:r>
            <a:r>
              <a:rPr lang="en-US" dirty="0"/>
              <a:t> </a:t>
            </a:r>
            <a:r>
              <a:rPr lang="en-US" dirty="0" err="1"/>
              <a:t>strategice</a:t>
            </a:r>
            <a:r>
              <a:rPr lang="en-US" dirty="0"/>
              <a:t>, </a:t>
            </a:r>
            <a:r>
              <a:rPr lang="en-US" dirty="0" err="1"/>
              <a:t>prevăzute</a:t>
            </a:r>
            <a:r>
              <a:rPr lang="en-US" dirty="0"/>
              <a:t> </a:t>
            </a:r>
            <a:r>
              <a:rPr lang="en-US" dirty="0" err="1"/>
              <a:t>în</a:t>
            </a:r>
            <a:r>
              <a:rPr lang="en-US" dirty="0"/>
              <a:t> </a:t>
            </a:r>
            <a:r>
              <a:rPr lang="en-US" dirty="0" err="1"/>
              <a:t>Programul</a:t>
            </a:r>
            <a:r>
              <a:rPr lang="en-US" dirty="0"/>
              <a:t> </a:t>
            </a:r>
            <a:r>
              <a:rPr lang="en-US" dirty="0" err="1"/>
              <a:t>Național</a:t>
            </a:r>
            <a:r>
              <a:rPr lang="en-US" dirty="0"/>
              <a:t> de </a:t>
            </a:r>
            <a:r>
              <a:rPr lang="en-US" dirty="0" err="1"/>
              <a:t>Cercetare</a:t>
            </a:r>
            <a:r>
              <a:rPr lang="en-US" dirty="0"/>
              <a:t> </a:t>
            </a:r>
            <a:r>
              <a:rPr lang="en-US" dirty="0" err="1"/>
              <a:t>și</a:t>
            </a:r>
            <a:r>
              <a:rPr lang="en-US" dirty="0"/>
              <a:t> </a:t>
            </a:r>
            <a:r>
              <a:rPr lang="en-US" dirty="0" err="1"/>
              <a:t>Inovare</a:t>
            </a:r>
            <a:r>
              <a:rPr lang="en-US" dirty="0"/>
              <a:t>.</a:t>
            </a:r>
          </a:p>
          <a:p>
            <a:endParaRPr lang="en-US"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15</a:t>
            </a:fld>
            <a:endParaRPr lang="en-US"/>
          </a:p>
        </p:txBody>
      </p:sp>
      <p:pic>
        <p:nvPicPr>
          <p:cNvPr id="8194" name="Picture 2" descr="Imagini pentru RESEARCH PROJ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048" y="3779799"/>
            <a:ext cx="5715000" cy="307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305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304800" y="228600"/>
            <a:ext cx="6324600" cy="6324600"/>
          </a:xfrm>
        </p:spPr>
        <p:txBody>
          <a:bodyPr>
            <a:noAutofit/>
          </a:bodyPr>
          <a:lstStyle/>
          <a:p>
            <a:pPr algn="just"/>
            <a:r>
              <a:rPr lang="en-US" sz="1950" b="1" dirty="0" err="1"/>
              <a:t>Obiectivul</a:t>
            </a:r>
            <a:r>
              <a:rPr lang="en-US" sz="1950" b="1" dirty="0"/>
              <a:t> fundamental general </a:t>
            </a:r>
            <a:r>
              <a:rPr lang="en-US" sz="1950" dirty="0" err="1"/>
              <a:t>fixat</a:t>
            </a:r>
            <a:r>
              <a:rPr lang="en-US" sz="1950" dirty="0"/>
              <a:t> se </a:t>
            </a:r>
            <a:r>
              <a:rPr lang="en-US" sz="1950" dirty="0" err="1"/>
              <a:t>rezumă</a:t>
            </a:r>
            <a:r>
              <a:rPr lang="en-US" sz="1950" dirty="0"/>
              <a:t> la </a:t>
            </a:r>
            <a:r>
              <a:rPr lang="en-US" sz="1950" dirty="0" err="1"/>
              <a:t>asigurarea</a:t>
            </a:r>
            <a:r>
              <a:rPr lang="en-US" sz="1950" dirty="0"/>
              <a:t> </a:t>
            </a:r>
            <a:r>
              <a:rPr lang="en-US" sz="1950" dirty="0" err="1"/>
              <a:t>calității</a:t>
            </a:r>
            <a:r>
              <a:rPr lang="en-US" sz="1950" dirty="0"/>
              <a:t> </a:t>
            </a:r>
            <a:r>
              <a:rPr lang="en-US" sz="1950" dirty="0" err="1"/>
              <a:t>în</a:t>
            </a:r>
            <a:r>
              <a:rPr lang="en-US" sz="1950" dirty="0"/>
              <a:t> plan </a:t>
            </a:r>
            <a:r>
              <a:rPr lang="en-US" sz="1950" dirty="0" err="1"/>
              <a:t>științific</a:t>
            </a:r>
            <a:r>
              <a:rPr lang="en-US" sz="1950" dirty="0"/>
              <a:t>, </a:t>
            </a:r>
            <a:r>
              <a:rPr lang="en-US" sz="1950" dirty="0" err="1"/>
              <a:t>având</a:t>
            </a:r>
            <a:r>
              <a:rPr lang="en-US" sz="1950" dirty="0"/>
              <a:t> </a:t>
            </a:r>
            <a:r>
              <a:rPr lang="en-US" sz="1950" dirty="0" err="1"/>
              <a:t>ca</a:t>
            </a:r>
            <a:r>
              <a:rPr lang="en-US" sz="1950" dirty="0"/>
              <a:t> </a:t>
            </a:r>
            <a:r>
              <a:rPr lang="en-US" sz="1950" dirty="0" err="1"/>
              <a:t>scop</a:t>
            </a:r>
            <a:r>
              <a:rPr lang="en-US" sz="1950" dirty="0"/>
              <a:t> </a:t>
            </a:r>
            <a:r>
              <a:rPr lang="en-US" sz="1950" dirty="0" err="1"/>
              <a:t>consolidarea</a:t>
            </a:r>
            <a:r>
              <a:rPr lang="en-US" sz="1950" dirty="0"/>
              <a:t> </a:t>
            </a:r>
            <a:r>
              <a:rPr lang="en-US" sz="1950" dirty="0" err="1"/>
              <a:t>Institutului</a:t>
            </a:r>
            <a:r>
              <a:rPr lang="en-US" sz="1950" dirty="0"/>
              <a:t> </a:t>
            </a:r>
            <a:r>
              <a:rPr lang="en-US" sz="1950" dirty="0" err="1"/>
              <a:t>ca</a:t>
            </a:r>
            <a:r>
              <a:rPr lang="en-US" sz="1950" dirty="0"/>
              <a:t> </a:t>
            </a:r>
            <a:r>
              <a:rPr lang="ro-RO" sz="1950" dirty="0"/>
              <a:t>centru de primă importanță a rețelei de cercetare în domeniul culturii materiale și spirituale din Republica Moldova.</a:t>
            </a:r>
            <a:endParaRPr lang="en-US" sz="1950" dirty="0"/>
          </a:p>
          <a:p>
            <a:pPr algn="just"/>
            <a:r>
              <a:rPr lang="ro-RO" sz="1950" b="1" dirty="0"/>
              <a:t>Obiectivele specifice:</a:t>
            </a:r>
            <a:endParaRPr lang="en-US" sz="1950" dirty="0"/>
          </a:p>
          <a:p>
            <a:pPr lvl="0" algn="just"/>
            <a:r>
              <a:rPr lang="ru-RU" sz="1400" dirty="0"/>
              <a:t>Articularea programelor de cercetare ale Institutului pentru anii 2019-2022 în concordanţă cu obiectivele </a:t>
            </a:r>
            <a:r>
              <a:rPr lang="en-US" sz="1400" dirty="0"/>
              <a:t>,,</a:t>
            </a:r>
            <a:r>
              <a:rPr lang="en-US" sz="1400" dirty="0" err="1"/>
              <a:t>Strategiei</a:t>
            </a:r>
            <a:r>
              <a:rPr lang="en-US" sz="1400" dirty="0"/>
              <a:t> de </a:t>
            </a:r>
            <a:r>
              <a:rPr lang="en-US" sz="1400" dirty="0" err="1"/>
              <a:t>dezvoltare</a:t>
            </a:r>
            <a:r>
              <a:rPr lang="en-US" sz="1400" dirty="0"/>
              <a:t> a </a:t>
            </a:r>
            <a:r>
              <a:rPr lang="en-US" sz="1400" dirty="0" err="1"/>
              <a:t>cercetării-inovării</a:t>
            </a:r>
            <a:r>
              <a:rPr lang="en-US" sz="1400" dirty="0"/>
              <a:t> 2020: Moldova </a:t>
            </a:r>
            <a:r>
              <a:rPr lang="en-US" sz="1400" dirty="0" err="1"/>
              <a:t>cunoașterii</a:t>
            </a:r>
            <a:r>
              <a:rPr lang="en-US" sz="1400" dirty="0"/>
              <a:t>” cu </a:t>
            </a:r>
            <a:r>
              <a:rPr lang="en-US" sz="1400" dirty="0" err="1"/>
              <a:t>orientarea</a:t>
            </a:r>
            <a:r>
              <a:rPr lang="en-US" sz="1400" dirty="0"/>
              <a:t> </a:t>
            </a:r>
            <a:r>
              <a:rPr lang="en-US" sz="1400" dirty="0" err="1"/>
              <a:t>pe</a:t>
            </a:r>
            <a:r>
              <a:rPr lang="en-US" sz="1400" dirty="0"/>
              <a:t> </a:t>
            </a:r>
            <a:r>
              <a:rPr lang="en-US" sz="1400" dirty="0" err="1"/>
              <a:t>direcţiile</a:t>
            </a:r>
            <a:r>
              <a:rPr lang="en-US" sz="1400" dirty="0"/>
              <a:t> </a:t>
            </a:r>
            <a:r>
              <a:rPr lang="en-US" sz="1400" dirty="0" err="1"/>
              <a:t>strategice</a:t>
            </a:r>
            <a:r>
              <a:rPr lang="en-US" sz="1400" dirty="0"/>
              <a:t> definite la </a:t>
            </a:r>
            <a:r>
              <a:rPr lang="en-US" sz="1400" dirty="0" err="1"/>
              <a:t>nivel</a:t>
            </a:r>
            <a:r>
              <a:rPr lang="en-US" sz="1400" dirty="0"/>
              <a:t> </a:t>
            </a:r>
            <a:r>
              <a:rPr lang="en-US" sz="1400" dirty="0" err="1"/>
              <a:t>naţional</a:t>
            </a:r>
            <a:r>
              <a:rPr lang="en-US" sz="1400" dirty="0"/>
              <a:t> </a:t>
            </a:r>
            <a:r>
              <a:rPr lang="en-US" sz="1400" dirty="0" err="1"/>
              <a:t>prin</a:t>
            </a:r>
            <a:r>
              <a:rPr lang="en-US" sz="1400" dirty="0"/>
              <a:t> </a:t>
            </a:r>
            <a:r>
              <a:rPr lang="ru-RU" sz="1400" dirty="0"/>
              <a:t>,,</a:t>
            </a:r>
            <a:r>
              <a:rPr lang="ro-RO" sz="1400" dirty="0"/>
              <a:t>Strategia de dezvoltare a culturii Republicii Moldova 2020”, precum şi cu obiectivele din </a:t>
            </a:r>
            <a:r>
              <a:rPr lang="en-US" sz="1400" dirty="0" err="1"/>
              <a:t>programul-cadru</a:t>
            </a:r>
            <a:r>
              <a:rPr lang="en-US" sz="1400" dirty="0"/>
              <a:t> </a:t>
            </a:r>
            <a:r>
              <a:rPr lang="en-US" sz="1400" dirty="0" err="1"/>
              <a:t>european</a:t>
            </a:r>
            <a:r>
              <a:rPr lang="en-US" sz="1400" dirty="0"/>
              <a:t> ,,</a:t>
            </a:r>
            <a:r>
              <a:rPr lang="en-US" sz="1400" dirty="0" err="1"/>
              <a:t>Horizont</a:t>
            </a:r>
            <a:r>
              <a:rPr lang="en-US" sz="1400" dirty="0"/>
              <a:t> 2020”, </a:t>
            </a:r>
            <a:r>
              <a:rPr lang="en-US" sz="1400" dirty="0" err="1"/>
              <a:t>Programul</a:t>
            </a:r>
            <a:r>
              <a:rPr lang="en-US" sz="1400" dirty="0"/>
              <a:t> </a:t>
            </a:r>
            <a:r>
              <a:rPr lang="en-US" sz="1400" dirty="0" err="1"/>
              <a:t>Național</a:t>
            </a:r>
            <a:r>
              <a:rPr lang="en-US" sz="1400" dirty="0"/>
              <a:t> de </a:t>
            </a:r>
            <a:r>
              <a:rPr lang="en-US" sz="1400" dirty="0" err="1"/>
              <a:t>Cercetare</a:t>
            </a:r>
            <a:r>
              <a:rPr lang="en-US" sz="1400" dirty="0"/>
              <a:t> </a:t>
            </a:r>
            <a:r>
              <a:rPr lang="en-US" sz="1400" dirty="0" err="1"/>
              <a:t>și</a:t>
            </a:r>
            <a:r>
              <a:rPr lang="en-US" sz="1400" dirty="0"/>
              <a:t> </a:t>
            </a:r>
            <a:r>
              <a:rPr lang="en-US" sz="1400" dirty="0" err="1"/>
              <a:t>Inovare</a:t>
            </a:r>
            <a:r>
              <a:rPr lang="en-US" sz="1400" dirty="0"/>
              <a:t> </a:t>
            </a:r>
            <a:r>
              <a:rPr lang="en-US" sz="1400" dirty="0" err="1"/>
              <a:t>pentru</a:t>
            </a:r>
            <a:r>
              <a:rPr lang="en-US" sz="1400" dirty="0"/>
              <a:t> </a:t>
            </a:r>
            <a:r>
              <a:rPr lang="en-US" sz="1400" dirty="0" err="1"/>
              <a:t>următorii</a:t>
            </a:r>
            <a:r>
              <a:rPr lang="en-US" sz="1400" dirty="0"/>
              <a:t> </a:t>
            </a:r>
            <a:r>
              <a:rPr lang="en-US" sz="1400" dirty="0" err="1"/>
              <a:t>ani</a:t>
            </a:r>
            <a:r>
              <a:rPr lang="en-US" sz="1400" dirty="0"/>
              <a:t>.</a:t>
            </a:r>
          </a:p>
          <a:p>
            <a:pPr lvl="0" algn="just"/>
            <a:r>
              <a:rPr lang="ru-RU" sz="1400" dirty="0"/>
              <a:t>Dezvoltarea continuă a suportului ştiinţific în vederea valorificării patrimoniului arheologic, etnologic şi artistic al ţării în toată diversitatea lui.</a:t>
            </a:r>
            <a:endParaRPr lang="en-US" sz="1400" dirty="0"/>
          </a:p>
          <a:p>
            <a:pPr lvl="0" algn="just"/>
            <a:r>
              <a:rPr lang="ru-RU" sz="1400" dirty="0"/>
              <a:t>Sporirea capacităţilor de cercetare, inventariere pe baze ştiinţifice avansate şi punere în valoare a patrimoniului cultural naţional şi </a:t>
            </a:r>
            <a:r>
              <a:rPr lang="ru-RU" sz="1400" dirty="0" err="1"/>
              <a:t>local</a:t>
            </a:r>
            <a:r>
              <a:rPr lang="ru-RU" sz="1400" dirty="0" smtClean="0"/>
              <a:t>.</a:t>
            </a:r>
            <a:endParaRPr lang="ro-RO" sz="1400" dirty="0" smtClean="0"/>
          </a:p>
          <a:p>
            <a:pPr algn="just"/>
            <a:r>
              <a:rPr lang="ro-RO" sz="1400" dirty="0" smtClean="0"/>
              <a:t>V</a:t>
            </a:r>
            <a:r>
              <a:rPr lang="en-US" sz="1400" dirty="0" err="1" smtClean="0"/>
              <a:t>alorificarea</a:t>
            </a:r>
            <a:r>
              <a:rPr lang="en-US" sz="1400" dirty="0" smtClean="0"/>
              <a:t> </a:t>
            </a:r>
            <a:r>
              <a:rPr lang="ro-RO" sz="1400" dirty="0" smtClean="0"/>
              <a:t>științifică </a:t>
            </a:r>
            <a:r>
              <a:rPr lang="en-US" sz="1400" dirty="0" err="1" smtClean="0"/>
              <a:t>prin</a:t>
            </a:r>
            <a:r>
              <a:rPr lang="en-US" sz="1400" dirty="0" smtClean="0"/>
              <a:t> </a:t>
            </a:r>
            <a:r>
              <a:rPr lang="en-US" sz="1400" dirty="0" err="1"/>
              <a:t>ediții</a:t>
            </a:r>
            <a:r>
              <a:rPr lang="en-US" sz="1400" dirty="0"/>
              <a:t> restitutive, </a:t>
            </a:r>
            <a:r>
              <a:rPr lang="en-US" sz="1400" dirty="0" err="1" smtClean="0"/>
              <a:t>prin</a:t>
            </a:r>
            <a:r>
              <a:rPr lang="en-US" sz="1400" dirty="0" smtClean="0"/>
              <a:t> </a:t>
            </a:r>
            <a:r>
              <a:rPr lang="en-US" sz="1400" dirty="0" err="1"/>
              <a:t>cercetări</a:t>
            </a:r>
            <a:r>
              <a:rPr lang="en-US" sz="1400" dirty="0"/>
              <a:t> </a:t>
            </a:r>
            <a:r>
              <a:rPr lang="en-US" sz="1400" dirty="0" err="1"/>
              <a:t>monografice</a:t>
            </a:r>
            <a:r>
              <a:rPr lang="en-US" sz="1400" dirty="0"/>
              <a:t> a </a:t>
            </a:r>
            <a:r>
              <a:rPr lang="en-US" sz="1400" dirty="0" err="1"/>
              <a:t>problemelor</a:t>
            </a:r>
            <a:r>
              <a:rPr lang="en-US" sz="1400" dirty="0"/>
              <a:t> </a:t>
            </a:r>
            <a:r>
              <a:rPr lang="en-US" sz="1400" dirty="0" err="1"/>
              <a:t>fundamentale</a:t>
            </a:r>
            <a:r>
              <a:rPr lang="en-US" sz="1400" dirty="0"/>
              <a:t> din </a:t>
            </a:r>
            <a:r>
              <a:rPr lang="en-US" sz="1400" dirty="0" err="1"/>
              <a:t>domeniul</a:t>
            </a:r>
            <a:r>
              <a:rPr lang="en-US" sz="1400" dirty="0"/>
              <a:t> </a:t>
            </a:r>
            <a:r>
              <a:rPr lang="en-US" sz="1400" dirty="0" err="1"/>
              <a:t>științelor</a:t>
            </a:r>
            <a:r>
              <a:rPr lang="en-US" sz="1400" dirty="0"/>
              <a:t> de </a:t>
            </a:r>
            <a:r>
              <a:rPr lang="en-US" sz="1400" dirty="0" err="1"/>
              <a:t>profil</a:t>
            </a:r>
            <a:r>
              <a:rPr lang="en-US" sz="1400" dirty="0"/>
              <a:t> </a:t>
            </a:r>
            <a:r>
              <a:rPr lang="en-US" sz="1400" dirty="0" err="1"/>
              <a:t>umanistic</a:t>
            </a:r>
            <a:r>
              <a:rPr lang="en-US" sz="1400" dirty="0"/>
              <a:t> (</a:t>
            </a:r>
            <a:r>
              <a:rPr lang="en-US" sz="1400" dirty="0" err="1"/>
              <a:t>moștenirea</a:t>
            </a:r>
            <a:r>
              <a:rPr lang="en-US" sz="1400" dirty="0"/>
              <a:t> </a:t>
            </a:r>
            <a:r>
              <a:rPr lang="en-US" sz="1400" dirty="0" err="1"/>
              <a:t>culturală</a:t>
            </a:r>
            <a:r>
              <a:rPr lang="en-US" sz="1400" dirty="0"/>
              <a:t>, </a:t>
            </a:r>
            <a:r>
              <a:rPr lang="ro-RO" sz="1400" dirty="0" smtClean="0"/>
              <a:t>arheologică, </a:t>
            </a:r>
            <a:r>
              <a:rPr lang="en-US" sz="1400" dirty="0" err="1" smtClean="0"/>
              <a:t>etnografică</a:t>
            </a:r>
            <a:r>
              <a:rPr lang="en-US" sz="1400" dirty="0"/>
              <a:t>, </a:t>
            </a:r>
            <a:r>
              <a:rPr lang="en-US" sz="1400" dirty="0" err="1"/>
              <a:t>artistică</a:t>
            </a:r>
            <a:r>
              <a:rPr lang="en-US" sz="1400" dirty="0"/>
              <a:t> </a:t>
            </a:r>
            <a:r>
              <a:rPr lang="en-US" sz="1400" dirty="0" err="1"/>
              <a:t>și</a:t>
            </a:r>
            <a:r>
              <a:rPr lang="en-US" sz="1400" dirty="0"/>
              <a:t> </a:t>
            </a:r>
            <a:r>
              <a:rPr lang="en-US" sz="1400" dirty="0" err="1"/>
              <a:t>procesele</a:t>
            </a:r>
            <a:r>
              <a:rPr lang="en-US" sz="1400" dirty="0"/>
              <a:t> </a:t>
            </a:r>
            <a:r>
              <a:rPr lang="en-US" sz="1400" dirty="0" err="1"/>
              <a:t>culturale</a:t>
            </a:r>
            <a:r>
              <a:rPr lang="en-US" sz="1400" dirty="0"/>
              <a:t>, </a:t>
            </a:r>
            <a:r>
              <a:rPr lang="en-US" sz="1400" dirty="0" err="1"/>
              <a:t>etnice</a:t>
            </a:r>
            <a:r>
              <a:rPr lang="en-US" sz="1400" dirty="0"/>
              <a:t>, </a:t>
            </a:r>
            <a:r>
              <a:rPr lang="en-US" sz="1400" dirty="0" err="1"/>
              <a:t>artistice</a:t>
            </a:r>
            <a:r>
              <a:rPr lang="en-US" sz="1400" dirty="0"/>
              <a:t> </a:t>
            </a:r>
            <a:r>
              <a:rPr lang="en-US" sz="1400" dirty="0" err="1"/>
              <a:t>contemporane</a:t>
            </a:r>
            <a:r>
              <a:rPr lang="en-US" sz="1400" dirty="0"/>
              <a:t> din </a:t>
            </a:r>
            <a:r>
              <a:rPr lang="en-US" sz="1400" dirty="0" err="1"/>
              <a:t>Republica</a:t>
            </a:r>
            <a:r>
              <a:rPr lang="en-US" sz="1400" dirty="0"/>
              <a:t> Moldova </a:t>
            </a:r>
            <a:r>
              <a:rPr lang="en-US" sz="1400" dirty="0" err="1"/>
              <a:t>în</a:t>
            </a:r>
            <a:r>
              <a:rPr lang="en-US" sz="1400" dirty="0"/>
              <a:t> context </a:t>
            </a:r>
            <a:r>
              <a:rPr lang="en-US" sz="1400" dirty="0" err="1"/>
              <a:t>național</a:t>
            </a:r>
            <a:r>
              <a:rPr lang="en-US" sz="1400" dirty="0"/>
              <a:t> </a:t>
            </a:r>
            <a:r>
              <a:rPr lang="en-US" sz="1400" dirty="0" err="1"/>
              <a:t>și</a:t>
            </a:r>
            <a:r>
              <a:rPr lang="en-US" sz="1400" dirty="0"/>
              <a:t> </a:t>
            </a:r>
            <a:r>
              <a:rPr lang="en-US" sz="1400" dirty="0" err="1"/>
              <a:t>european</a:t>
            </a:r>
            <a:r>
              <a:rPr lang="en-US" sz="1400" dirty="0"/>
              <a:t>, </a:t>
            </a:r>
            <a:r>
              <a:rPr lang="en-US" sz="1400" dirty="0" err="1"/>
              <a:t>procesul</a:t>
            </a:r>
            <a:r>
              <a:rPr lang="en-US" sz="1400" dirty="0"/>
              <a:t> </a:t>
            </a:r>
            <a:r>
              <a:rPr lang="en-US" sz="1400" dirty="0" err="1"/>
              <a:t>globalizării</a:t>
            </a:r>
            <a:r>
              <a:rPr lang="en-US" sz="1400" dirty="0"/>
              <a:t> </a:t>
            </a:r>
            <a:r>
              <a:rPr lang="en-US" sz="1400" dirty="0" err="1"/>
              <a:t>culturale</a:t>
            </a:r>
            <a:r>
              <a:rPr lang="en-US" sz="1400" dirty="0"/>
              <a:t> </a:t>
            </a:r>
            <a:r>
              <a:rPr lang="en-US" sz="1400" dirty="0" err="1"/>
              <a:t>și</a:t>
            </a:r>
            <a:r>
              <a:rPr lang="en-US" sz="1400" dirty="0"/>
              <a:t> </a:t>
            </a:r>
            <a:r>
              <a:rPr lang="en-US" sz="1400" dirty="0" err="1"/>
              <a:t>tendințele</a:t>
            </a:r>
            <a:r>
              <a:rPr lang="en-US" sz="1400" dirty="0"/>
              <a:t> </a:t>
            </a:r>
            <a:r>
              <a:rPr lang="en-US" sz="1400" dirty="0" err="1"/>
              <a:t>acesteia</a:t>
            </a:r>
            <a:r>
              <a:rPr lang="en-US" sz="1400" dirty="0"/>
              <a:t> </a:t>
            </a:r>
            <a:r>
              <a:rPr lang="en-US" sz="1400" dirty="0" err="1"/>
              <a:t>în</a:t>
            </a:r>
            <a:r>
              <a:rPr lang="en-US" sz="1400" dirty="0"/>
              <a:t> </a:t>
            </a:r>
            <a:r>
              <a:rPr lang="en-US" sz="1400" dirty="0" err="1"/>
              <a:t>societatea</a:t>
            </a:r>
            <a:r>
              <a:rPr lang="en-US" sz="1400" dirty="0"/>
              <a:t> </a:t>
            </a:r>
            <a:r>
              <a:rPr lang="en-US" sz="1400" dirty="0" err="1"/>
              <a:t>moldovenească</a:t>
            </a:r>
            <a:r>
              <a:rPr lang="en-US" sz="1400" dirty="0"/>
              <a:t> </a:t>
            </a:r>
            <a:r>
              <a:rPr lang="en-US" sz="1400" dirty="0" err="1"/>
              <a:t>contemporană</a:t>
            </a:r>
            <a:r>
              <a:rPr lang="en-US" sz="1400" dirty="0"/>
              <a:t> </a:t>
            </a:r>
            <a:r>
              <a:rPr lang="en-US" sz="1400" dirty="0" err="1"/>
              <a:t>ș.a</a:t>
            </a:r>
            <a:r>
              <a:rPr lang="en-US" sz="1400" dirty="0"/>
              <a:t>.).</a:t>
            </a:r>
            <a:endParaRPr lang="ru-RU" sz="1400" dirty="0"/>
          </a:p>
          <a:p>
            <a:pPr algn="just"/>
            <a:r>
              <a:rPr lang="en-US" sz="1400" dirty="0" err="1"/>
              <a:t>Asigurarea</a:t>
            </a:r>
            <a:r>
              <a:rPr lang="en-US" sz="1400" dirty="0"/>
              <a:t> </a:t>
            </a:r>
            <a:r>
              <a:rPr lang="en-US" sz="1400" dirty="0" err="1"/>
              <a:t>circulaţiei</a:t>
            </a:r>
            <a:r>
              <a:rPr lang="en-US" sz="1400" dirty="0"/>
              <a:t> </a:t>
            </a:r>
            <a:r>
              <a:rPr lang="en-US" sz="1400" dirty="0" err="1"/>
              <a:t>produsului</a:t>
            </a:r>
            <a:r>
              <a:rPr lang="en-US" sz="1400" dirty="0"/>
              <a:t> </a:t>
            </a:r>
            <a:r>
              <a:rPr lang="en-US" sz="1400" dirty="0" err="1"/>
              <a:t>ştiinţific</a:t>
            </a:r>
            <a:r>
              <a:rPr lang="en-US" sz="1400" dirty="0"/>
              <a:t> din </a:t>
            </a:r>
            <a:r>
              <a:rPr lang="en-US" sz="1400" dirty="0" err="1"/>
              <a:t>domeniul</a:t>
            </a:r>
            <a:r>
              <a:rPr lang="en-US" sz="1400" dirty="0"/>
              <a:t> </a:t>
            </a:r>
            <a:r>
              <a:rPr lang="en-US" sz="1400" dirty="0" err="1"/>
              <a:t>patrimoniului</a:t>
            </a:r>
            <a:r>
              <a:rPr lang="en-US" sz="1400" dirty="0"/>
              <a:t> cultural </a:t>
            </a:r>
            <a:r>
              <a:rPr lang="en-US" sz="1400" dirty="0" err="1"/>
              <a:t>naţional</a:t>
            </a:r>
            <a:r>
              <a:rPr lang="en-US" sz="1400" dirty="0"/>
              <a:t> </a:t>
            </a:r>
            <a:r>
              <a:rPr lang="en-US" sz="1400" dirty="0" err="1"/>
              <a:t>în</a:t>
            </a:r>
            <a:r>
              <a:rPr lang="en-US" sz="1400" dirty="0"/>
              <a:t> </a:t>
            </a:r>
            <a:r>
              <a:rPr lang="en-US" sz="1400" dirty="0" err="1"/>
              <a:t>mediul</a:t>
            </a:r>
            <a:r>
              <a:rPr lang="en-US" sz="1400" dirty="0"/>
              <a:t> social.</a:t>
            </a:r>
            <a:endParaRPr lang="ru-RU" sz="1400" dirty="0"/>
          </a:p>
          <a:p>
            <a:pPr marL="0" lvl="0" indent="0" algn="just">
              <a:buNone/>
            </a:pPr>
            <a:r>
              <a:rPr lang="ru-RU" sz="1950" dirty="0" smtClean="0"/>
              <a:t> </a:t>
            </a:r>
            <a:endParaRPr lang="en-US" sz="1950" dirty="0"/>
          </a:p>
          <a:p>
            <a:endParaRPr lang="en-US" sz="2000"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16</a:t>
            </a:fld>
            <a:endParaRPr lang="en-US"/>
          </a:p>
        </p:txBody>
      </p:sp>
      <p:pic>
        <p:nvPicPr>
          <p:cNvPr id="2050" name="Picture 2" descr="Imagini pentru orizont2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800600"/>
            <a:ext cx="2362200" cy="15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198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4688" y="160338"/>
            <a:ext cx="8229600" cy="906462"/>
          </a:xfrm>
        </p:spPr>
        <p:txBody>
          <a:bodyPr>
            <a:normAutofit fontScale="90000"/>
          </a:bodyPr>
          <a:lstStyle/>
          <a:p>
            <a:r>
              <a:rPr lang="ro-RO" sz="3600" dirty="0" smtClean="0"/>
              <a:t/>
            </a:r>
            <a:br>
              <a:rPr lang="ro-RO" sz="3600" dirty="0" smtClean="0"/>
            </a:br>
            <a:r>
              <a:rPr lang="ro-RO" sz="3600" dirty="0" smtClean="0"/>
              <a:t/>
            </a:r>
            <a:br>
              <a:rPr lang="ro-RO" sz="3600" dirty="0" smtClean="0"/>
            </a:br>
            <a:r>
              <a:rPr lang="ro-RO" sz="3100" dirty="0" smtClean="0"/>
              <a:t>Argumente </a:t>
            </a:r>
            <a:r>
              <a:rPr lang="ro-RO" sz="3100" dirty="0"/>
              <a:t>care ne-au determinat să ne înaintăm candidatura</a:t>
            </a:r>
            <a:r>
              <a:rPr lang="en-US" dirty="0"/>
              <a:t/>
            </a:r>
            <a:br>
              <a:rPr lang="en-US" dirty="0"/>
            </a:br>
            <a:r>
              <a:rPr lang="en-US" dirty="0"/>
              <a:t/>
            </a:r>
            <a:br>
              <a:rPr lang="en-US" dirty="0"/>
            </a:br>
            <a:endParaRPr lang="en-US" dirty="0"/>
          </a:p>
        </p:txBody>
      </p:sp>
      <p:sp>
        <p:nvSpPr>
          <p:cNvPr id="3" name="Substituent conținut 2"/>
          <p:cNvSpPr>
            <a:spLocks noGrp="1"/>
          </p:cNvSpPr>
          <p:nvPr>
            <p:ph idx="1"/>
          </p:nvPr>
        </p:nvSpPr>
        <p:spPr>
          <a:xfrm>
            <a:off x="457200" y="1219200"/>
            <a:ext cx="7924800" cy="4876800"/>
          </a:xfrm>
        </p:spPr>
        <p:txBody>
          <a:bodyPr>
            <a:normAutofit fontScale="92500" lnSpcReduction="20000"/>
          </a:bodyPr>
          <a:lstStyle/>
          <a:p>
            <a:pPr lvl="0" algn="just"/>
            <a:r>
              <a:rPr lang="en-US" dirty="0" err="1" smtClean="0"/>
              <a:t>Experiența</a:t>
            </a:r>
            <a:r>
              <a:rPr lang="en-US" dirty="0" smtClean="0"/>
              <a:t> </a:t>
            </a:r>
            <a:r>
              <a:rPr lang="en-US" dirty="0" err="1"/>
              <a:t>profesională</a:t>
            </a:r>
            <a:r>
              <a:rPr lang="en-US" dirty="0"/>
              <a:t> </a:t>
            </a:r>
            <a:r>
              <a:rPr lang="en-US" dirty="0" err="1"/>
              <a:t>obținută</a:t>
            </a:r>
            <a:r>
              <a:rPr lang="en-US" dirty="0"/>
              <a:t> </a:t>
            </a:r>
            <a:r>
              <a:rPr lang="en-US" dirty="0" err="1"/>
              <a:t>pe</a:t>
            </a:r>
            <a:r>
              <a:rPr lang="en-US" dirty="0"/>
              <a:t> </a:t>
            </a:r>
            <a:r>
              <a:rPr lang="en-US" dirty="0" err="1"/>
              <a:t>parcursul</a:t>
            </a:r>
            <a:r>
              <a:rPr lang="en-US" dirty="0"/>
              <a:t> a 27 de </a:t>
            </a:r>
            <a:r>
              <a:rPr lang="en-US" dirty="0" err="1"/>
              <a:t>ani</a:t>
            </a:r>
            <a:r>
              <a:rPr lang="en-US" dirty="0"/>
              <a:t> de </a:t>
            </a:r>
            <a:r>
              <a:rPr lang="en-US" dirty="0" err="1"/>
              <a:t>activitate</a:t>
            </a:r>
            <a:r>
              <a:rPr lang="en-US" dirty="0"/>
              <a:t> </a:t>
            </a:r>
            <a:r>
              <a:rPr lang="en-US" dirty="0" err="1"/>
              <a:t>în</a:t>
            </a:r>
            <a:r>
              <a:rPr lang="en-US" dirty="0"/>
              <a:t> </a:t>
            </a:r>
            <a:r>
              <a:rPr lang="en-US" dirty="0" err="1"/>
              <a:t>cercetare</a:t>
            </a:r>
            <a:r>
              <a:rPr lang="en-US" dirty="0"/>
              <a:t>;</a:t>
            </a:r>
          </a:p>
          <a:p>
            <a:pPr lvl="0" algn="just"/>
            <a:r>
              <a:rPr lang="en-US" dirty="0" err="1"/>
              <a:t>conștientizarea</a:t>
            </a:r>
            <a:r>
              <a:rPr lang="en-US" dirty="0"/>
              <a:t> </a:t>
            </a:r>
            <a:r>
              <a:rPr lang="en-US" dirty="0" err="1"/>
              <a:t>importanței</a:t>
            </a:r>
            <a:r>
              <a:rPr lang="en-US" dirty="0"/>
              <a:t> </a:t>
            </a:r>
            <a:r>
              <a:rPr lang="en-US" dirty="0" err="1"/>
              <a:t>patrimoniului</a:t>
            </a:r>
            <a:r>
              <a:rPr lang="en-US" dirty="0"/>
              <a:t> cultural national ca </a:t>
            </a:r>
            <a:r>
              <a:rPr lang="en-US" dirty="0" err="1"/>
              <a:t>una</a:t>
            </a:r>
            <a:r>
              <a:rPr lang="en-US" dirty="0"/>
              <a:t> din </a:t>
            </a:r>
            <a:r>
              <a:rPr lang="en-US" dirty="0" err="1"/>
              <a:t>prioritățile</a:t>
            </a:r>
            <a:r>
              <a:rPr lang="en-US" dirty="0"/>
              <a:t> </a:t>
            </a:r>
            <a:r>
              <a:rPr lang="en-US" dirty="0" err="1"/>
              <a:t>cercetării</a:t>
            </a:r>
            <a:r>
              <a:rPr lang="en-US" dirty="0"/>
              <a:t> </a:t>
            </a:r>
            <a:r>
              <a:rPr lang="en-US" dirty="0" err="1"/>
              <a:t>în</a:t>
            </a:r>
            <a:r>
              <a:rPr lang="en-US" dirty="0"/>
              <a:t> </a:t>
            </a:r>
            <a:r>
              <a:rPr lang="en-US" dirty="0" err="1"/>
              <a:t>domeniul</a:t>
            </a:r>
            <a:r>
              <a:rPr lang="en-US" dirty="0"/>
              <a:t> </a:t>
            </a:r>
            <a:r>
              <a:rPr lang="en-US" dirty="0" err="1"/>
              <a:t>umanistic</a:t>
            </a:r>
            <a:r>
              <a:rPr lang="en-US" dirty="0"/>
              <a:t>, la care ne </a:t>
            </a:r>
            <a:r>
              <a:rPr lang="en-US" dirty="0" err="1"/>
              <a:t>propunem</a:t>
            </a:r>
            <a:r>
              <a:rPr lang="en-US" dirty="0"/>
              <a:t> </a:t>
            </a:r>
            <a:r>
              <a:rPr lang="en-US" dirty="0" err="1"/>
              <a:t>să</a:t>
            </a:r>
            <a:r>
              <a:rPr lang="en-US" dirty="0"/>
              <a:t> </a:t>
            </a:r>
            <a:r>
              <a:rPr lang="en-US" dirty="0" err="1"/>
              <a:t>contribuim</a:t>
            </a:r>
            <a:r>
              <a:rPr lang="en-US" dirty="0"/>
              <a:t> </a:t>
            </a:r>
            <a:r>
              <a:rPr lang="en-US" dirty="0" err="1"/>
              <a:t>în</a:t>
            </a:r>
            <a:r>
              <a:rPr lang="en-US" dirty="0"/>
              <a:t> </a:t>
            </a:r>
            <a:r>
              <a:rPr lang="en-US" dirty="0" err="1" smtClean="0"/>
              <a:t>continuare</a:t>
            </a:r>
            <a:r>
              <a:rPr lang="en-US" dirty="0" smtClean="0"/>
              <a:t>;</a:t>
            </a:r>
            <a:endParaRPr lang="en-US" dirty="0"/>
          </a:p>
          <a:p>
            <a:pPr lvl="0" algn="just"/>
            <a:r>
              <a:rPr lang="en-US" dirty="0" err="1"/>
              <a:t>loialitate</a:t>
            </a:r>
            <a:r>
              <a:rPr lang="en-US" dirty="0"/>
              <a:t> </a:t>
            </a:r>
            <a:r>
              <a:rPr lang="en-US" dirty="0" err="1"/>
              <a:t>față</a:t>
            </a:r>
            <a:r>
              <a:rPr lang="en-US" dirty="0"/>
              <a:t> de </a:t>
            </a:r>
            <a:r>
              <a:rPr lang="ro-RO" dirty="0" smtClean="0"/>
              <a:t>valorile spirituale promovate de </a:t>
            </a:r>
            <a:r>
              <a:rPr lang="en-US" dirty="0" err="1" smtClean="0"/>
              <a:t>instituție</a:t>
            </a:r>
            <a:r>
              <a:rPr lang="en-US" dirty="0"/>
              <a:t>;</a:t>
            </a:r>
          </a:p>
          <a:p>
            <a:pPr lvl="0" algn="just"/>
            <a:r>
              <a:rPr lang="ro-RO" dirty="0"/>
              <a:t>d</a:t>
            </a:r>
            <a:r>
              <a:rPr lang="ro-RO" dirty="0" smtClean="0"/>
              <a:t>isponibilitatea </a:t>
            </a:r>
            <a:r>
              <a:rPr lang="en-US" dirty="0" smtClean="0"/>
              <a:t>de </a:t>
            </a:r>
            <a:r>
              <a:rPr lang="en-US" dirty="0"/>
              <a:t>a </a:t>
            </a:r>
            <a:r>
              <a:rPr lang="en-US" dirty="0" err="1"/>
              <a:t>relaționa</a:t>
            </a:r>
            <a:r>
              <a:rPr lang="en-US" dirty="0"/>
              <a:t> </a:t>
            </a:r>
            <a:r>
              <a:rPr lang="en-US" dirty="0" err="1"/>
              <a:t>conținutul</a:t>
            </a:r>
            <a:r>
              <a:rPr lang="en-US" dirty="0"/>
              <a:t> </a:t>
            </a:r>
            <a:r>
              <a:rPr lang="en-US" dirty="0" err="1"/>
              <a:t>științific</a:t>
            </a:r>
            <a:r>
              <a:rPr lang="en-US" dirty="0"/>
              <a:t> </a:t>
            </a:r>
            <a:r>
              <a:rPr lang="ro-RO" dirty="0" smtClean="0"/>
              <a:t>și</a:t>
            </a:r>
            <a:r>
              <a:rPr lang="en-US" dirty="0" smtClean="0"/>
              <a:t> </a:t>
            </a:r>
            <a:r>
              <a:rPr lang="en-US" dirty="0" err="1"/>
              <a:t>caracterul</a:t>
            </a:r>
            <a:r>
              <a:rPr lang="en-US" dirty="0"/>
              <a:t> </a:t>
            </a:r>
            <a:r>
              <a:rPr lang="en-US" dirty="0" err="1"/>
              <a:t>aplicativ</a:t>
            </a:r>
            <a:r>
              <a:rPr lang="en-US" dirty="0"/>
              <a:t> al </a:t>
            </a:r>
            <a:r>
              <a:rPr lang="en-US" dirty="0" err="1"/>
              <a:t>activităților</a:t>
            </a:r>
            <a:r>
              <a:rPr lang="en-US" dirty="0"/>
              <a:t> de </a:t>
            </a:r>
            <a:r>
              <a:rPr lang="en-US" dirty="0" err="1" smtClean="0"/>
              <a:t>cercetare</a:t>
            </a:r>
            <a:r>
              <a:rPr lang="ro-RO" dirty="0" smtClean="0"/>
              <a:t> a moștenirii culturale a țării</a:t>
            </a:r>
            <a:r>
              <a:rPr lang="en-US" dirty="0" smtClean="0"/>
              <a:t>.</a:t>
            </a:r>
            <a:endParaRPr lang="en-US" dirty="0"/>
          </a:p>
          <a:p>
            <a:endParaRPr lang="en-US"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AutoShape 2" descr="Imagini pentru victor ghilaÈ"/>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ini pentru victor ghilaÈ"/>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ini pentru victor ghilaÈ"/>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18868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0"/>
            <a:ext cx="8229600" cy="762000"/>
          </a:xfrm>
        </p:spPr>
        <p:txBody>
          <a:bodyPr>
            <a:noAutofit/>
          </a:bodyPr>
          <a:lstStyle/>
          <a:p>
            <a:r>
              <a:rPr lang="en-US" sz="2000" i="1" dirty="0" err="1">
                <a:solidFill>
                  <a:schemeClr val="tx1"/>
                </a:solidFill>
              </a:rPr>
              <a:t>Misiunea</a:t>
            </a:r>
            <a:r>
              <a:rPr lang="en-US" sz="2000" i="1" dirty="0">
                <a:solidFill>
                  <a:schemeClr val="tx1"/>
                </a:solidFill>
              </a:rPr>
              <a:t> IPC </a:t>
            </a:r>
            <a:r>
              <a:rPr lang="en-US" sz="2000" i="1" dirty="0" err="1">
                <a:solidFill>
                  <a:schemeClr val="tx1"/>
                </a:solidFill>
              </a:rPr>
              <a:t>urmează</a:t>
            </a:r>
            <a:r>
              <a:rPr lang="en-US" sz="2000" i="1" dirty="0">
                <a:solidFill>
                  <a:schemeClr val="tx1"/>
                </a:solidFill>
              </a:rPr>
              <a:t> a fi </a:t>
            </a:r>
            <a:r>
              <a:rPr lang="en-US" sz="2000" i="1" dirty="0" err="1">
                <a:solidFill>
                  <a:schemeClr val="tx1"/>
                </a:solidFill>
              </a:rPr>
              <a:t>proiectată</a:t>
            </a:r>
            <a:r>
              <a:rPr lang="en-US" sz="2000" i="1" dirty="0">
                <a:solidFill>
                  <a:schemeClr val="tx1"/>
                </a:solidFill>
              </a:rPr>
              <a:t> </a:t>
            </a:r>
            <a:r>
              <a:rPr lang="en-US" sz="2000" i="1" dirty="0" err="1">
                <a:solidFill>
                  <a:schemeClr val="tx1"/>
                </a:solidFill>
              </a:rPr>
              <a:t>pe</a:t>
            </a:r>
            <a:r>
              <a:rPr lang="en-US" sz="2000" i="1" dirty="0">
                <a:solidFill>
                  <a:schemeClr val="tx1"/>
                </a:solidFill>
              </a:rPr>
              <a:t> </a:t>
            </a:r>
            <a:r>
              <a:rPr lang="en-US" sz="2000" i="1" dirty="0" err="1">
                <a:solidFill>
                  <a:schemeClr val="tx1"/>
                </a:solidFill>
              </a:rPr>
              <a:t>următoarele</a:t>
            </a:r>
            <a:r>
              <a:rPr lang="en-US" sz="2000" i="1" dirty="0">
                <a:solidFill>
                  <a:schemeClr val="tx1"/>
                </a:solidFill>
              </a:rPr>
              <a:t> </a:t>
            </a:r>
            <a:r>
              <a:rPr lang="en-US" sz="2000" i="1" dirty="0" err="1">
                <a:solidFill>
                  <a:schemeClr val="tx1"/>
                </a:solidFill>
              </a:rPr>
              <a:t>coordonate</a:t>
            </a:r>
            <a:r>
              <a:rPr lang="en-US" sz="2000" i="1" dirty="0">
                <a:solidFill>
                  <a:schemeClr val="tx1"/>
                </a:solidFill>
              </a:rPr>
              <a:t> </a:t>
            </a:r>
            <a:r>
              <a:rPr lang="en-US" sz="2000" i="1" dirty="0" err="1" smtClean="0">
                <a:solidFill>
                  <a:schemeClr val="tx1"/>
                </a:solidFill>
              </a:rPr>
              <a:t>definitorii</a:t>
            </a:r>
            <a:endParaRPr lang="en-US" sz="2000" dirty="0">
              <a:solidFill>
                <a:schemeClr val="tx1"/>
              </a:solidFill>
            </a:endParaRPr>
          </a:p>
        </p:txBody>
      </p:sp>
      <p:sp>
        <p:nvSpPr>
          <p:cNvPr id="3" name="Substituent conținut 2"/>
          <p:cNvSpPr>
            <a:spLocks noGrp="1"/>
          </p:cNvSpPr>
          <p:nvPr>
            <p:ph idx="1"/>
          </p:nvPr>
        </p:nvSpPr>
        <p:spPr>
          <a:xfrm>
            <a:off x="152400" y="609600"/>
            <a:ext cx="8839200" cy="6858000"/>
          </a:xfrm>
        </p:spPr>
        <p:txBody>
          <a:bodyPr>
            <a:noAutofit/>
          </a:bodyPr>
          <a:lstStyle/>
          <a:p>
            <a:pPr algn="just"/>
            <a:r>
              <a:rPr lang="en-US" sz="2000" dirty="0"/>
              <a:t> </a:t>
            </a:r>
            <a:r>
              <a:rPr lang="en-US" sz="2200" dirty="0" err="1" smtClean="0"/>
              <a:t>Formare</a:t>
            </a:r>
            <a:r>
              <a:rPr lang="en-US" sz="2200" dirty="0" smtClean="0"/>
              <a:t> </a:t>
            </a:r>
            <a:r>
              <a:rPr lang="ro-RO" sz="2200" dirty="0" err="1"/>
              <a:t>ș</a:t>
            </a:r>
            <a:r>
              <a:rPr lang="en-US" sz="2200" dirty="0" err="1" smtClean="0"/>
              <a:t>i</a:t>
            </a:r>
            <a:r>
              <a:rPr lang="en-US" sz="2200" dirty="0" smtClean="0"/>
              <a:t> </a:t>
            </a:r>
            <a:r>
              <a:rPr lang="en-US" sz="2200" dirty="0" err="1" smtClean="0"/>
              <a:t>perfec</a:t>
            </a:r>
            <a:r>
              <a:rPr lang="ro-RO" sz="2200" dirty="0" smtClean="0"/>
              <a:t>ț</a:t>
            </a:r>
            <a:r>
              <a:rPr lang="en-US" sz="2200" dirty="0" err="1" smtClean="0"/>
              <a:t>ionare</a:t>
            </a:r>
            <a:r>
              <a:rPr lang="en-US" sz="2200" dirty="0" smtClean="0"/>
              <a:t> </a:t>
            </a:r>
            <a:r>
              <a:rPr lang="en-US" sz="2200" dirty="0" err="1"/>
              <a:t>în</a:t>
            </a:r>
            <a:r>
              <a:rPr lang="en-US" sz="2200" dirty="0"/>
              <a:t> </a:t>
            </a:r>
            <a:r>
              <a:rPr lang="en-US" sz="2200" dirty="0" err="1"/>
              <a:t>domeniul</a:t>
            </a:r>
            <a:r>
              <a:rPr lang="en-US" sz="2200" dirty="0"/>
              <a:t> fundamental al </a:t>
            </a:r>
            <a:r>
              <a:rPr lang="en-US" sz="2200" dirty="0" err="1"/>
              <a:t>arheologiei</a:t>
            </a:r>
            <a:r>
              <a:rPr lang="en-US" sz="2200" dirty="0"/>
              <a:t>, </a:t>
            </a:r>
            <a:r>
              <a:rPr lang="en-US" sz="2200" dirty="0" err="1"/>
              <a:t>artelor</a:t>
            </a:r>
            <a:r>
              <a:rPr lang="en-US" sz="2200" dirty="0"/>
              <a:t>, </a:t>
            </a:r>
            <a:r>
              <a:rPr lang="en-US" sz="2200" dirty="0" err="1"/>
              <a:t>etnologiei</a:t>
            </a:r>
            <a:r>
              <a:rPr lang="en-US" sz="2200" dirty="0"/>
              <a:t>, </a:t>
            </a:r>
            <a:r>
              <a:rPr lang="en-US" sz="2200" dirty="0" err="1" smtClean="0"/>
              <a:t>culturologiei</a:t>
            </a:r>
            <a:r>
              <a:rPr lang="ro-RO" sz="2200" dirty="0" smtClean="0"/>
              <a:t>,</a:t>
            </a:r>
            <a:r>
              <a:rPr lang="en-US" sz="2200" dirty="0" smtClean="0"/>
              <a:t> </a:t>
            </a:r>
            <a:r>
              <a:rPr lang="en-US" sz="2200" dirty="0" err="1"/>
              <a:t>concepute</a:t>
            </a:r>
            <a:r>
              <a:rPr lang="en-US" sz="2200" dirty="0"/>
              <a:t> ca un </a:t>
            </a:r>
            <a:r>
              <a:rPr lang="en-US" sz="2200" dirty="0" err="1"/>
              <a:t>nex</a:t>
            </a:r>
            <a:r>
              <a:rPr lang="en-US" sz="2200" dirty="0"/>
              <a:t> </a:t>
            </a:r>
            <a:r>
              <a:rPr lang="en-US" sz="2200" dirty="0" err="1"/>
              <a:t>indestructibil</a:t>
            </a:r>
            <a:r>
              <a:rPr lang="en-US" sz="2200" dirty="0"/>
              <a:t> al </a:t>
            </a:r>
            <a:r>
              <a:rPr lang="en-US" sz="2200" dirty="0" err="1"/>
              <a:t>educaţiei</a:t>
            </a:r>
            <a:r>
              <a:rPr lang="en-US" sz="2200" dirty="0"/>
              <a:t>, </a:t>
            </a:r>
            <a:r>
              <a:rPr lang="en-US" sz="2200" dirty="0" err="1"/>
              <a:t>prin</a:t>
            </a:r>
            <a:r>
              <a:rPr lang="en-US" sz="2200" dirty="0"/>
              <a:t> (a) </a:t>
            </a:r>
            <a:r>
              <a:rPr lang="en-US" sz="2200" dirty="0" err="1"/>
              <a:t>dezvoltarea</a:t>
            </a:r>
            <a:r>
              <a:rPr lang="en-US" sz="2200" dirty="0"/>
              <a:t> </a:t>
            </a:r>
            <a:r>
              <a:rPr lang="en-US" sz="2200" dirty="0" err="1"/>
              <a:t>profesională</a:t>
            </a:r>
            <a:r>
              <a:rPr lang="en-US" sz="2200" dirty="0"/>
              <a:t> a </a:t>
            </a:r>
            <a:r>
              <a:rPr lang="en-US" sz="2200" dirty="0" err="1"/>
              <a:t>capitalului</a:t>
            </a:r>
            <a:r>
              <a:rPr lang="en-US" sz="2200" dirty="0"/>
              <a:t> </a:t>
            </a:r>
            <a:r>
              <a:rPr lang="en-US" sz="2200" dirty="0" err="1"/>
              <a:t>uman</a:t>
            </a:r>
            <a:r>
              <a:rPr lang="en-US" sz="2200" dirty="0"/>
              <a:t>, a </a:t>
            </a:r>
            <a:r>
              <a:rPr lang="en-US" sz="2200" dirty="0" err="1"/>
              <a:t>cercetării</a:t>
            </a:r>
            <a:r>
              <a:rPr lang="en-US" sz="2200" dirty="0"/>
              <a:t> </a:t>
            </a:r>
            <a:r>
              <a:rPr lang="en-US" sz="2200" dirty="0" err="1"/>
              <a:t>ştiinţifice</a:t>
            </a:r>
            <a:r>
              <a:rPr lang="en-US" sz="2200" dirty="0"/>
              <a:t>, (b) </a:t>
            </a:r>
            <a:r>
              <a:rPr lang="en-US" sz="2200" dirty="0" err="1"/>
              <a:t>producerea</a:t>
            </a:r>
            <a:r>
              <a:rPr lang="en-US" sz="2200" dirty="0"/>
              <a:t> </a:t>
            </a:r>
            <a:r>
              <a:rPr lang="en-US" sz="2200" dirty="0" err="1"/>
              <a:t>cunoaşterii</a:t>
            </a:r>
            <a:r>
              <a:rPr lang="en-US" sz="2200" dirty="0"/>
              <a:t> </a:t>
            </a:r>
            <a:r>
              <a:rPr lang="en-US" sz="2200" dirty="0" err="1"/>
              <a:t>şi</a:t>
            </a:r>
            <a:r>
              <a:rPr lang="en-US" sz="2200" dirty="0"/>
              <a:t> a </a:t>
            </a:r>
            <a:r>
              <a:rPr lang="en-US" sz="2200" dirty="0" err="1"/>
              <a:t>inovării</a:t>
            </a:r>
            <a:r>
              <a:rPr lang="en-US" sz="2200" dirty="0"/>
              <a:t>, ca </a:t>
            </a:r>
            <a:r>
              <a:rPr lang="en-US" sz="2200" dirty="0" err="1"/>
              <a:t>una</a:t>
            </a:r>
            <a:r>
              <a:rPr lang="en-US" sz="2200" dirty="0"/>
              <a:t> din </a:t>
            </a:r>
            <a:r>
              <a:rPr lang="en-US" sz="2200" dirty="0" err="1"/>
              <a:t>sarcinile</a:t>
            </a:r>
            <a:r>
              <a:rPr lang="en-US" sz="2200" dirty="0"/>
              <a:t> </a:t>
            </a:r>
            <a:r>
              <a:rPr lang="en-US" sz="2200" dirty="0" err="1"/>
              <a:t>primordiale</a:t>
            </a:r>
            <a:r>
              <a:rPr lang="en-US" sz="2200" dirty="0"/>
              <a:t> ale </a:t>
            </a:r>
            <a:r>
              <a:rPr lang="en-US" sz="2200" dirty="0" err="1"/>
              <a:t>societăţii</a:t>
            </a:r>
            <a:r>
              <a:rPr lang="en-US" sz="2200" dirty="0"/>
              <a:t> </a:t>
            </a:r>
            <a:r>
              <a:rPr lang="en-US" sz="2200" dirty="0" err="1"/>
              <a:t>bazate</a:t>
            </a:r>
            <a:r>
              <a:rPr lang="en-US" sz="2200" dirty="0"/>
              <a:t> </a:t>
            </a:r>
            <a:r>
              <a:rPr lang="en-US" sz="2200" dirty="0" err="1"/>
              <a:t>pe</a:t>
            </a:r>
            <a:r>
              <a:rPr lang="en-US" sz="2200" dirty="0"/>
              <a:t> </a:t>
            </a:r>
            <a:r>
              <a:rPr lang="en-US" sz="2200" dirty="0" err="1"/>
              <a:t>cunoaştere</a:t>
            </a:r>
            <a:r>
              <a:rPr lang="en-US" sz="2200" dirty="0"/>
              <a:t>, (c) </a:t>
            </a:r>
            <a:r>
              <a:rPr lang="en-US" sz="2200" dirty="0" err="1"/>
              <a:t>stimularea</a:t>
            </a:r>
            <a:r>
              <a:rPr lang="en-US" sz="2200" dirty="0"/>
              <a:t> </a:t>
            </a:r>
            <a:r>
              <a:rPr lang="en-US" sz="2200" dirty="0" err="1"/>
              <a:t>unui</a:t>
            </a:r>
            <a:r>
              <a:rPr lang="en-US" sz="2200" dirty="0"/>
              <a:t> </a:t>
            </a:r>
            <a:r>
              <a:rPr lang="en-US" sz="2200" dirty="0" err="1"/>
              <a:t>sistem</a:t>
            </a:r>
            <a:r>
              <a:rPr lang="en-US" sz="2200" dirty="0"/>
              <a:t> </a:t>
            </a:r>
            <a:r>
              <a:rPr lang="en-US" sz="2200" dirty="0" err="1"/>
              <a:t>dinamic</a:t>
            </a:r>
            <a:r>
              <a:rPr lang="en-US" sz="2200" dirty="0"/>
              <a:t>, </a:t>
            </a:r>
            <a:r>
              <a:rPr lang="en-US" sz="2200" dirty="0" err="1"/>
              <a:t>continuu</a:t>
            </a:r>
            <a:r>
              <a:rPr lang="en-US" sz="2200" dirty="0"/>
              <a:t>, </a:t>
            </a:r>
            <a:r>
              <a:rPr lang="en-US" sz="2200" dirty="0" err="1"/>
              <a:t>integrativ</a:t>
            </a:r>
            <a:r>
              <a:rPr lang="en-US" sz="2200" dirty="0"/>
              <a:t> de </a:t>
            </a:r>
            <a:r>
              <a:rPr lang="en-US" sz="2200" dirty="0" err="1"/>
              <a:t>pregătire</a:t>
            </a:r>
            <a:r>
              <a:rPr lang="en-US" sz="2200" dirty="0"/>
              <a:t> a </a:t>
            </a:r>
            <a:r>
              <a:rPr lang="en-US" sz="2200" dirty="0" err="1"/>
              <a:t>potențialului</a:t>
            </a:r>
            <a:r>
              <a:rPr lang="en-US" sz="2200" dirty="0"/>
              <a:t> </a:t>
            </a:r>
            <a:r>
              <a:rPr lang="en-US" sz="2200" dirty="0" err="1"/>
              <a:t>uman</a:t>
            </a:r>
            <a:r>
              <a:rPr lang="en-US" sz="2200" dirty="0"/>
              <a:t> (training-</a:t>
            </a:r>
            <a:r>
              <a:rPr lang="en-US" sz="2200" dirty="0" err="1"/>
              <a:t>uri</a:t>
            </a:r>
            <a:r>
              <a:rPr lang="en-US" sz="2200" dirty="0"/>
              <a:t>, </a:t>
            </a:r>
            <a:r>
              <a:rPr lang="en-US" sz="2200" dirty="0" err="1"/>
              <a:t>cursuri</a:t>
            </a:r>
            <a:r>
              <a:rPr lang="en-US" sz="2200" dirty="0"/>
              <a:t> de </a:t>
            </a:r>
            <a:r>
              <a:rPr lang="en-US" sz="2200" dirty="0" err="1"/>
              <a:t>specializare</a:t>
            </a:r>
            <a:r>
              <a:rPr lang="en-US" sz="2200" dirty="0"/>
              <a:t> </a:t>
            </a:r>
            <a:r>
              <a:rPr lang="en-US" sz="2200" dirty="0" err="1"/>
              <a:t>sau</a:t>
            </a:r>
            <a:r>
              <a:rPr lang="en-US" sz="2200" dirty="0"/>
              <a:t> </a:t>
            </a:r>
            <a:r>
              <a:rPr lang="en-US" sz="2200" dirty="0" err="1"/>
              <a:t>stagii</a:t>
            </a:r>
            <a:r>
              <a:rPr lang="en-US" sz="2200" dirty="0"/>
              <a:t> </a:t>
            </a:r>
            <a:r>
              <a:rPr lang="en-US" sz="2200" dirty="0" err="1"/>
              <a:t>doctorale</a:t>
            </a:r>
            <a:r>
              <a:rPr lang="en-US" sz="2200" dirty="0"/>
              <a:t>, </a:t>
            </a:r>
            <a:r>
              <a:rPr lang="en-US" sz="2200" dirty="0" err="1"/>
              <a:t>postdoctorale</a:t>
            </a:r>
            <a:r>
              <a:rPr lang="en-US" sz="2200" dirty="0" smtClean="0"/>
              <a:t>)</a:t>
            </a:r>
            <a:r>
              <a:rPr lang="ro-RO" sz="2200" dirty="0" smtClean="0"/>
              <a:t>,</a:t>
            </a:r>
            <a:r>
              <a:rPr lang="en-US" sz="2200" dirty="0" smtClean="0"/>
              <a:t> </a:t>
            </a:r>
            <a:r>
              <a:rPr lang="en-US" sz="2200" dirty="0" err="1"/>
              <a:t>dedicat</a:t>
            </a:r>
            <a:r>
              <a:rPr lang="en-US" sz="2200" dirty="0"/>
              <a:t> </a:t>
            </a:r>
            <a:r>
              <a:rPr lang="en-US" sz="2200" dirty="0" err="1"/>
              <a:t>științei</a:t>
            </a:r>
            <a:r>
              <a:rPr lang="en-US" sz="2200" dirty="0"/>
              <a:t>, </a:t>
            </a:r>
            <a:r>
              <a:rPr lang="en-US" sz="2200" dirty="0" err="1"/>
              <a:t>culturii</a:t>
            </a:r>
            <a:r>
              <a:rPr lang="en-US" sz="2200" dirty="0"/>
              <a:t> </a:t>
            </a:r>
            <a:r>
              <a:rPr lang="en-US" sz="2200" dirty="0" err="1"/>
              <a:t>naționale</a:t>
            </a:r>
            <a:r>
              <a:rPr lang="en-US" sz="2200" dirty="0"/>
              <a:t>, </a:t>
            </a:r>
            <a:r>
              <a:rPr lang="en-US" sz="2200" dirty="0" err="1" smtClean="0"/>
              <a:t>societății</a:t>
            </a:r>
            <a:r>
              <a:rPr lang="en-US" sz="2200" dirty="0" smtClean="0"/>
              <a:t>;</a:t>
            </a:r>
            <a:endParaRPr lang="en-US" sz="2200" dirty="0"/>
          </a:p>
          <a:p>
            <a:pPr lvl="0" algn="just"/>
            <a:r>
              <a:rPr lang="en-US" sz="2200" dirty="0" err="1"/>
              <a:t>cercetare</a:t>
            </a:r>
            <a:r>
              <a:rPr lang="en-US" sz="2200" dirty="0"/>
              <a:t> </a:t>
            </a:r>
            <a:r>
              <a:rPr lang="en-US" sz="2200" dirty="0" err="1"/>
              <a:t>științifică</a:t>
            </a:r>
            <a:r>
              <a:rPr lang="en-US" sz="2200" dirty="0"/>
              <a:t> </a:t>
            </a:r>
            <a:r>
              <a:rPr lang="en-US" sz="2200" dirty="0" err="1"/>
              <a:t>în</a:t>
            </a:r>
            <a:r>
              <a:rPr lang="en-US" sz="2200" dirty="0"/>
              <a:t> </a:t>
            </a:r>
            <a:r>
              <a:rPr lang="en-US" sz="2200" dirty="0" err="1"/>
              <a:t>domeniul</a:t>
            </a:r>
            <a:r>
              <a:rPr lang="en-US" sz="2200" dirty="0"/>
              <a:t> de </a:t>
            </a:r>
            <a:r>
              <a:rPr lang="en-US" sz="2200" dirty="0" err="1"/>
              <a:t>referință</a:t>
            </a:r>
            <a:r>
              <a:rPr lang="en-US" sz="2200" dirty="0"/>
              <a:t> </a:t>
            </a:r>
            <a:r>
              <a:rPr lang="en-US" sz="2200" dirty="0" err="1"/>
              <a:t>și</a:t>
            </a:r>
            <a:r>
              <a:rPr lang="en-US" sz="2200" dirty="0"/>
              <a:t> </a:t>
            </a:r>
            <a:r>
              <a:rPr lang="en-US" sz="2200" dirty="0" err="1"/>
              <a:t>valorificarea</a:t>
            </a:r>
            <a:r>
              <a:rPr lang="en-US" sz="2200" dirty="0"/>
              <a:t> </a:t>
            </a:r>
            <a:r>
              <a:rPr lang="en-US" sz="2200" dirty="0" err="1"/>
              <a:t>rezultatelor</a:t>
            </a:r>
            <a:r>
              <a:rPr lang="en-US" sz="2200" dirty="0"/>
              <a:t> </a:t>
            </a:r>
            <a:r>
              <a:rPr lang="en-US" sz="2200" dirty="0" err="1"/>
              <a:t>în</a:t>
            </a:r>
            <a:r>
              <a:rPr lang="en-US" sz="2200" dirty="0"/>
              <a:t> </a:t>
            </a:r>
            <a:r>
              <a:rPr lang="en-US" sz="2200" dirty="0" err="1"/>
              <a:t>programe</a:t>
            </a:r>
            <a:r>
              <a:rPr lang="en-US" sz="2200" dirty="0"/>
              <a:t> </a:t>
            </a:r>
            <a:r>
              <a:rPr lang="en-US" sz="2200" dirty="0" err="1"/>
              <a:t>naționale</a:t>
            </a:r>
            <a:r>
              <a:rPr lang="en-US" sz="2200" dirty="0"/>
              <a:t> </a:t>
            </a:r>
            <a:r>
              <a:rPr lang="en-US" sz="2200" dirty="0" err="1"/>
              <a:t>și</a:t>
            </a:r>
            <a:r>
              <a:rPr lang="en-US" sz="2200" dirty="0"/>
              <a:t> </a:t>
            </a:r>
            <a:r>
              <a:rPr lang="en-US" sz="2200" dirty="0" err="1"/>
              <a:t>europene</a:t>
            </a:r>
            <a:r>
              <a:rPr lang="en-US" sz="2200" dirty="0"/>
              <a:t> de </a:t>
            </a:r>
            <a:r>
              <a:rPr lang="en-US" sz="2200" dirty="0" err="1"/>
              <a:t>cercetare-dezvoltare</a:t>
            </a:r>
            <a:r>
              <a:rPr lang="en-US" sz="2200" dirty="0"/>
              <a:t> </a:t>
            </a:r>
            <a:r>
              <a:rPr lang="en-US" sz="2200" dirty="0" err="1"/>
              <a:t>sau</a:t>
            </a:r>
            <a:r>
              <a:rPr lang="en-US" sz="2200" dirty="0"/>
              <a:t> </a:t>
            </a:r>
            <a:r>
              <a:rPr lang="en-US" sz="2200" dirty="0" err="1"/>
              <a:t>în</a:t>
            </a:r>
            <a:r>
              <a:rPr lang="en-US" sz="2200" dirty="0"/>
              <a:t> </a:t>
            </a:r>
            <a:r>
              <a:rPr lang="en-US" sz="2200" dirty="0" err="1"/>
              <a:t>cadrul</a:t>
            </a:r>
            <a:r>
              <a:rPr lang="en-US" sz="2200" dirty="0"/>
              <a:t> </a:t>
            </a:r>
            <a:r>
              <a:rPr lang="en-US" sz="2200" dirty="0" err="1"/>
              <a:t>acțiunilor</a:t>
            </a:r>
            <a:r>
              <a:rPr lang="en-US" sz="2200" dirty="0"/>
              <a:t> de </a:t>
            </a:r>
            <a:r>
              <a:rPr lang="en-US" sz="2200" dirty="0" err="1"/>
              <a:t>parteneriat</a:t>
            </a:r>
            <a:r>
              <a:rPr lang="en-US" sz="2200" dirty="0"/>
              <a:t>;</a:t>
            </a:r>
          </a:p>
          <a:p>
            <a:pPr lvl="0" algn="just"/>
            <a:r>
              <a:rPr lang="en-US" sz="2200" dirty="0" err="1"/>
              <a:t>aprofundarea</a:t>
            </a:r>
            <a:r>
              <a:rPr lang="en-US" sz="2200" dirty="0"/>
              <a:t> </a:t>
            </a:r>
            <a:r>
              <a:rPr lang="en-US" sz="2200" dirty="0" err="1"/>
              <a:t>dialogului</a:t>
            </a:r>
            <a:r>
              <a:rPr lang="en-US" sz="2200" dirty="0"/>
              <a:t> cu </a:t>
            </a:r>
            <a:r>
              <a:rPr lang="en-US" sz="2200" dirty="0" err="1"/>
              <a:t>mediul</a:t>
            </a:r>
            <a:r>
              <a:rPr lang="en-US" sz="2200" dirty="0"/>
              <a:t> </a:t>
            </a:r>
            <a:r>
              <a:rPr lang="en-US" sz="2200" dirty="0" err="1"/>
              <a:t>universitar</a:t>
            </a:r>
            <a:r>
              <a:rPr lang="en-US" sz="2200" dirty="0"/>
              <a:t>, </a:t>
            </a:r>
            <a:r>
              <a:rPr lang="en-US" sz="2200" dirty="0" err="1"/>
              <a:t>uniunile</a:t>
            </a:r>
            <a:r>
              <a:rPr lang="en-US" sz="2200" dirty="0"/>
              <a:t> de </a:t>
            </a:r>
            <a:r>
              <a:rPr lang="en-US" sz="2200" dirty="0" err="1"/>
              <a:t>creaţie</a:t>
            </a:r>
            <a:r>
              <a:rPr lang="en-US" sz="2200" dirty="0"/>
              <a:t> </a:t>
            </a:r>
            <a:r>
              <a:rPr lang="en-US" sz="2200" dirty="0" err="1"/>
              <a:t>și</a:t>
            </a:r>
            <a:r>
              <a:rPr lang="en-US" sz="2200" dirty="0"/>
              <a:t> </a:t>
            </a:r>
            <a:r>
              <a:rPr lang="en-US" sz="2200" dirty="0" err="1"/>
              <a:t>societatea</a:t>
            </a:r>
            <a:r>
              <a:rPr lang="en-US" sz="2200" dirty="0"/>
              <a:t> </a:t>
            </a:r>
            <a:r>
              <a:rPr lang="en-US" sz="2200" dirty="0" err="1"/>
              <a:t>civilă</a:t>
            </a:r>
            <a:r>
              <a:rPr lang="en-US" sz="2200" dirty="0"/>
              <a:t>, </a:t>
            </a:r>
            <a:r>
              <a:rPr lang="en-US" sz="2200" dirty="0" err="1"/>
              <a:t>schimbul</a:t>
            </a:r>
            <a:r>
              <a:rPr lang="en-US" sz="2200" dirty="0"/>
              <a:t> de </a:t>
            </a:r>
            <a:r>
              <a:rPr lang="en-US" sz="2200" dirty="0" err="1"/>
              <a:t>opinii</a:t>
            </a:r>
            <a:r>
              <a:rPr lang="en-US" sz="2200" dirty="0"/>
              <a:t> </a:t>
            </a:r>
            <a:r>
              <a:rPr lang="en-US" sz="2200" dirty="0" err="1"/>
              <a:t>pe</a:t>
            </a:r>
            <a:r>
              <a:rPr lang="en-US" sz="2200" dirty="0"/>
              <a:t> </a:t>
            </a:r>
            <a:r>
              <a:rPr lang="en-US" sz="2200" dirty="0" err="1"/>
              <a:t>problematici</a:t>
            </a:r>
            <a:r>
              <a:rPr lang="en-US" sz="2200" dirty="0"/>
              <a:t> </a:t>
            </a:r>
            <a:r>
              <a:rPr lang="en-US" sz="2200" dirty="0" err="1"/>
              <a:t>circumscrise</a:t>
            </a:r>
            <a:r>
              <a:rPr lang="en-US" sz="2200" dirty="0"/>
              <a:t> </a:t>
            </a:r>
            <a:r>
              <a:rPr lang="en-US" sz="2200" dirty="0" err="1"/>
              <a:t>domeniului</a:t>
            </a:r>
            <a:r>
              <a:rPr lang="en-US" sz="2200" dirty="0"/>
              <a:t> cu </a:t>
            </a:r>
            <a:r>
              <a:rPr lang="en-US" sz="2200" dirty="0" err="1"/>
              <a:t>parteneri</a:t>
            </a:r>
            <a:r>
              <a:rPr lang="en-US" sz="2200" dirty="0"/>
              <a:t> </a:t>
            </a:r>
            <a:r>
              <a:rPr lang="en-US" sz="2200" dirty="0" err="1"/>
              <a:t>interni</a:t>
            </a:r>
            <a:r>
              <a:rPr lang="en-US" sz="2200" dirty="0"/>
              <a:t> </a:t>
            </a:r>
            <a:r>
              <a:rPr lang="en-US" sz="2200" dirty="0" err="1"/>
              <a:t>și</a:t>
            </a:r>
            <a:r>
              <a:rPr lang="en-US" sz="2200" dirty="0"/>
              <a:t> </a:t>
            </a:r>
            <a:r>
              <a:rPr lang="en-US" sz="2200" dirty="0" err="1"/>
              <a:t>externi</a:t>
            </a:r>
            <a:r>
              <a:rPr lang="en-US" sz="2200" dirty="0"/>
              <a:t>;</a:t>
            </a:r>
          </a:p>
          <a:p>
            <a:pPr lvl="0" algn="just"/>
            <a:r>
              <a:rPr lang="en-US" sz="2200" dirty="0" err="1" smtClean="0"/>
              <a:t>colaborare</a:t>
            </a:r>
            <a:r>
              <a:rPr lang="en-US" sz="2200" dirty="0" smtClean="0"/>
              <a:t> </a:t>
            </a:r>
            <a:r>
              <a:rPr lang="en-US" sz="2200" dirty="0"/>
              <a:t>cu </a:t>
            </a:r>
            <a:r>
              <a:rPr lang="en-US" sz="2200" dirty="0" err="1"/>
              <a:t>autorităţile</a:t>
            </a:r>
            <a:r>
              <a:rPr lang="en-US" sz="2200" dirty="0"/>
              <a:t> </a:t>
            </a:r>
            <a:r>
              <a:rPr lang="en-US" sz="2200" dirty="0" err="1"/>
              <a:t>statului</a:t>
            </a:r>
            <a:r>
              <a:rPr lang="en-US" sz="2200" dirty="0"/>
              <a:t> </a:t>
            </a:r>
            <a:r>
              <a:rPr lang="en-US" sz="2200" dirty="0" err="1"/>
              <a:t>prin</a:t>
            </a:r>
            <a:r>
              <a:rPr lang="en-US" sz="2200" dirty="0"/>
              <a:t> </a:t>
            </a:r>
            <a:r>
              <a:rPr lang="en-US" sz="2200" dirty="0" err="1"/>
              <a:t>elaborarea</a:t>
            </a:r>
            <a:r>
              <a:rPr lang="en-US" sz="2200" dirty="0"/>
              <a:t> de </a:t>
            </a:r>
            <a:r>
              <a:rPr lang="en-US" sz="2200" dirty="0" err="1"/>
              <a:t>studii</a:t>
            </a:r>
            <a:r>
              <a:rPr lang="en-US" sz="2200" dirty="0"/>
              <a:t>, </a:t>
            </a:r>
            <a:r>
              <a:rPr lang="en-US" sz="2200" dirty="0" err="1"/>
              <a:t>analize</a:t>
            </a:r>
            <a:r>
              <a:rPr lang="en-US" sz="2200" dirty="0"/>
              <a:t>, </a:t>
            </a:r>
            <a:r>
              <a:rPr lang="en-US" sz="2200" dirty="0" err="1"/>
              <a:t>evaluări</a:t>
            </a:r>
            <a:r>
              <a:rPr lang="en-US" sz="2200" dirty="0"/>
              <a:t> </a:t>
            </a:r>
            <a:r>
              <a:rPr lang="en-US" sz="2200" dirty="0" err="1"/>
              <a:t>pentru</a:t>
            </a:r>
            <a:r>
              <a:rPr lang="en-US" sz="2200" dirty="0"/>
              <a:t> </a:t>
            </a:r>
            <a:r>
              <a:rPr lang="en-US" sz="2200" dirty="0" err="1"/>
              <a:t>Președinție</a:t>
            </a:r>
            <a:r>
              <a:rPr lang="en-US" sz="2200" dirty="0"/>
              <a:t>, </a:t>
            </a:r>
            <a:r>
              <a:rPr lang="en-US" sz="2200" dirty="0" err="1"/>
              <a:t>Parlament</a:t>
            </a:r>
            <a:r>
              <a:rPr lang="en-US" sz="2200" dirty="0"/>
              <a:t>, </a:t>
            </a:r>
            <a:r>
              <a:rPr lang="en-US" sz="2200" dirty="0" err="1"/>
              <a:t>Guvern</a:t>
            </a:r>
            <a:r>
              <a:rPr lang="en-US" sz="2200" dirty="0"/>
              <a:t> </a:t>
            </a:r>
            <a:r>
              <a:rPr lang="en-US" sz="2200" dirty="0" err="1"/>
              <a:t>și</a:t>
            </a:r>
            <a:r>
              <a:rPr lang="en-US" sz="2200" dirty="0"/>
              <a:t> </a:t>
            </a:r>
            <a:r>
              <a:rPr lang="en-US" sz="2200" dirty="0" err="1"/>
              <a:t>alte</a:t>
            </a:r>
            <a:r>
              <a:rPr lang="en-US" sz="2200" dirty="0"/>
              <a:t> </a:t>
            </a:r>
            <a:r>
              <a:rPr lang="en-US" sz="2200" dirty="0" err="1"/>
              <a:t>instituții</a:t>
            </a:r>
            <a:r>
              <a:rPr lang="en-US" sz="2200" dirty="0"/>
              <a:t> </a:t>
            </a:r>
            <a:r>
              <a:rPr lang="en-US" sz="2200" dirty="0" err="1"/>
              <a:t>publice</a:t>
            </a:r>
            <a:r>
              <a:rPr lang="en-US" sz="2200" dirty="0"/>
              <a:t> </a:t>
            </a:r>
            <a:r>
              <a:rPr lang="en-US" sz="2200" dirty="0" err="1"/>
              <a:t>naționale</a:t>
            </a:r>
            <a:r>
              <a:rPr lang="en-US" sz="2200" dirty="0"/>
              <a:t>.</a:t>
            </a:r>
          </a:p>
          <a:p>
            <a:endParaRPr lang="en-US" sz="2200"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1483061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81000" y="228600"/>
            <a:ext cx="8229600" cy="762000"/>
          </a:xfrm>
        </p:spPr>
        <p:txBody>
          <a:bodyPr>
            <a:normAutofit fontScale="90000"/>
          </a:bodyPr>
          <a:lstStyle/>
          <a:p>
            <a:r>
              <a:rPr lang="en-US" sz="2400" dirty="0">
                <a:solidFill>
                  <a:schemeClr val="tx1"/>
                </a:solidFill>
              </a:rPr>
              <a:t>IV. </a:t>
            </a:r>
            <a:r>
              <a:rPr lang="en-US" sz="2400" dirty="0" err="1">
                <a:solidFill>
                  <a:schemeClr val="tx1"/>
                </a:solidFill>
              </a:rPr>
              <a:t>Viziunea</a:t>
            </a:r>
            <a:r>
              <a:rPr lang="en-US" sz="2400" dirty="0">
                <a:solidFill>
                  <a:schemeClr val="tx1"/>
                </a:solidFill>
              </a:rPr>
              <a:t> </a:t>
            </a:r>
            <a:r>
              <a:rPr lang="en-US" sz="2400" dirty="0" err="1">
                <a:solidFill>
                  <a:schemeClr val="tx1"/>
                </a:solidFill>
              </a:rPr>
              <a:t>privind</a:t>
            </a:r>
            <a:r>
              <a:rPr lang="en-US" sz="2400" dirty="0">
                <a:solidFill>
                  <a:schemeClr val="tx1"/>
                </a:solidFill>
              </a:rPr>
              <a:t> </a:t>
            </a:r>
            <a:r>
              <a:rPr lang="en-US" sz="2400" dirty="0" err="1">
                <a:solidFill>
                  <a:schemeClr val="tx1"/>
                </a:solidFill>
              </a:rPr>
              <a:t>rolul</a:t>
            </a:r>
            <a:r>
              <a:rPr lang="en-US" sz="2400" dirty="0">
                <a:solidFill>
                  <a:schemeClr val="tx1"/>
                </a:solidFill>
              </a:rPr>
              <a:t> </a:t>
            </a:r>
            <a:r>
              <a:rPr lang="en-US" sz="2400" dirty="0" err="1">
                <a:solidFill>
                  <a:schemeClr val="tx1"/>
                </a:solidFill>
              </a:rPr>
              <a:t>Institutului</a:t>
            </a:r>
            <a:r>
              <a:rPr lang="en-US" sz="2400" dirty="0">
                <a:solidFill>
                  <a:schemeClr val="tx1"/>
                </a:solidFill>
              </a:rPr>
              <a:t> </a:t>
            </a:r>
            <a:r>
              <a:rPr lang="en-US" sz="2400" dirty="0" err="1">
                <a:solidFill>
                  <a:schemeClr val="tx1"/>
                </a:solidFill>
              </a:rPr>
              <a:t>Patrimoniului</a:t>
            </a:r>
            <a:r>
              <a:rPr lang="en-US" sz="2400" dirty="0">
                <a:solidFill>
                  <a:schemeClr val="tx1"/>
                </a:solidFill>
              </a:rPr>
              <a:t> Cultural                       </a:t>
            </a:r>
            <a:r>
              <a:rPr lang="en-US" sz="2400" dirty="0" err="1">
                <a:solidFill>
                  <a:schemeClr val="tx1"/>
                </a:solidFill>
              </a:rPr>
              <a:t>în</a:t>
            </a:r>
            <a:r>
              <a:rPr lang="en-US" sz="2400" dirty="0">
                <a:solidFill>
                  <a:schemeClr val="tx1"/>
                </a:solidFill>
              </a:rPr>
              <a:t> </a:t>
            </a:r>
            <a:r>
              <a:rPr lang="en-US" sz="2400" dirty="0" err="1">
                <a:solidFill>
                  <a:schemeClr val="tx1"/>
                </a:solidFill>
              </a:rPr>
              <a:t>sistemul</a:t>
            </a:r>
            <a:r>
              <a:rPr lang="en-US" sz="2400" dirty="0">
                <a:solidFill>
                  <a:schemeClr val="tx1"/>
                </a:solidFill>
              </a:rPr>
              <a:t> </a:t>
            </a:r>
            <a:r>
              <a:rPr lang="en-US" sz="2400" dirty="0" err="1" smtClean="0">
                <a:solidFill>
                  <a:schemeClr val="tx1"/>
                </a:solidFill>
              </a:rPr>
              <a:t>na</a:t>
            </a:r>
            <a:r>
              <a:rPr lang="ro-RO" sz="2400" dirty="0" smtClean="0">
                <a:solidFill>
                  <a:schemeClr val="tx1"/>
                </a:solidFill>
              </a:rPr>
              <a:t>ț</a:t>
            </a:r>
            <a:r>
              <a:rPr lang="en-US" sz="2400" dirty="0" err="1" smtClean="0">
                <a:solidFill>
                  <a:schemeClr val="tx1"/>
                </a:solidFill>
              </a:rPr>
              <a:t>ional</a:t>
            </a:r>
            <a:r>
              <a:rPr lang="en-US" sz="2400" dirty="0" smtClean="0">
                <a:solidFill>
                  <a:schemeClr val="tx1"/>
                </a:solidFill>
              </a:rPr>
              <a:t> </a:t>
            </a:r>
            <a:r>
              <a:rPr lang="en-US" sz="2400" dirty="0">
                <a:solidFill>
                  <a:schemeClr val="tx1"/>
                </a:solidFill>
              </a:rPr>
              <a:t>de </a:t>
            </a:r>
            <a:r>
              <a:rPr lang="en-US" sz="2400" dirty="0" err="1">
                <a:solidFill>
                  <a:schemeClr val="tx1"/>
                </a:solidFill>
              </a:rPr>
              <a:t>cercetare</a:t>
            </a:r>
            <a:r>
              <a:rPr lang="en-US" sz="2400" dirty="0">
                <a:solidFill>
                  <a:schemeClr val="tx1"/>
                </a:solidFill>
              </a:rPr>
              <a:t> </a:t>
            </a:r>
            <a:r>
              <a:rPr lang="en-US" sz="2400" dirty="0" err="1">
                <a:solidFill>
                  <a:schemeClr val="tx1"/>
                </a:solidFill>
              </a:rPr>
              <a:t>și</a:t>
            </a:r>
            <a:r>
              <a:rPr lang="en-US" sz="2400" dirty="0">
                <a:solidFill>
                  <a:schemeClr val="tx1"/>
                </a:solidFill>
              </a:rPr>
              <a:t> </a:t>
            </a:r>
            <a:r>
              <a:rPr lang="en-US" sz="2400" dirty="0" err="1">
                <a:solidFill>
                  <a:schemeClr val="tx1"/>
                </a:solidFill>
              </a:rPr>
              <a:t>în</a:t>
            </a:r>
            <a:r>
              <a:rPr lang="en-US" sz="2400" dirty="0">
                <a:solidFill>
                  <a:schemeClr val="tx1"/>
                </a:solidFill>
              </a:rPr>
              <a:t> </a:t>
            </a:r>
            <a:r>
              <a:rPr lang="en-US" sz="2400" dirty="0" err="1">
                <a:solidFill>
                  <a:schemeClr val="tx1"/>
                </a:solidFill>
              </a:rPr>
              <a:t>societate</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3" name="Substituent conținut 2"/>
          <p:cNvSpPr>
            <a:spLocks noGrp="1"/>
          </p:cNvSpPr>
          <p:nvPr>
            <p:ph idx="1"/>
          </p:nvPr>
        </p:nvSpPr>
        <p:spPr>
          <a:xfrm>
            <a:off x="152400" y="838200"/>
            <a:ext cx="6781800" cy="5638800"/>
          </a:xfrm>
        </p:spPr>
        <p:txBody>
          <a:bodyPr>
            <a:noAutofit/>
          </a:bodyPr>
          <a:lstStyle/>
          <a:p>
            <a:pPr marL="0" lvl="0" indent="0" algn="just">
              <a:spcBef>
                <a:spcPts val="0"/>
              </a:spcBef>
            </a:pPr>
            <a:r>
              <a:rPr lang="ro-RO" sz="2300" dirty="0" smtClean="0"/>
              <a:t>Producerea</a:t>
            </a:r>
            <a:r>
              <a:rPr lang="ro-RO" sz="2300" dirty="0"/>
              <a:t>, transmiterea, diseminarea şi utilizarea de cunoştințe, care se desfășoară după patrulaterul algoritmic al cunoaşterii: </a:t>
            </a:r>
            <a:r>
              <a:rPr lang="ro-RO" sz="2300" b="1" dirty="0"/>
              <a:t>cercetare, dezvoltare, inovare, transfer către beneficiar;</a:t>
            </a:r>
            <a:endParaRPr lang="en-US" sz="2300" dirty="0"/>
          </a:p>
          <a:p>
            <a:pPr marL="0" lvl="0" indent="0" algn="just">
              <a:spcBef>
                <a:spcPts val="0"/>
              </a:spcBef>
            </a:pPr>
            <a:r>
              <a:rPr lang="ro-RO" sz="2300" dirty="0"/>
              <a:t>dezvoltarea unor concepții, care definesc rolul științelor arheologice, etnologice, culturologice şi a artelor în contextul noilor realități, formularea soluțiilor și a căilor de acțiune pentru modernizarea actului științific de cercetare-dezvoltare;</a:t>
            </a:r>
            <a:endParaRPr lang="en-US" sz="2300" dirty="0"/>
          </a:p>
          <a:p>
            <a:pPr marL="0" lvl="0" indent="0" algn="just">
              <a:spcBef>
                <a:spcPts val="0"/>
              </a:spcBef>
            </a:pPr>
            <a:r>
              <a:rPr lang="ro-RO" sz="2300" dirty="0"/>
              <a:t>crearea,  stimularea, îmbogățirea cunoașterii, focalizate pe domeniile de referință, în spațiul flexibilității, transparenței, performanței profesionale, adaptabilității la piața cunoștințelor din domeniu, parteneriatul, cooperarea, comunicarea cu societatea  civilă, elemente care asigură suportul societății informaționale.</a:t>
            </a:r>
            <a:endParaRPr lang="en-US" sz="2300" dirty="0"/>
          </a:p>
          <a:p>
            <a:pPr marL="0" indent="0">
              <a:spcBef>
                <a:spcPts val="0"/>
              </a:spcBef>
            </a:pPr>
            <a:endParaRPr lang="en-US" sz="2400"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19</a:t>
            </a:fld>
            <a:endParaRPr lang="en-US"/>
          </a:p>
        </p:txBody>
      </p:sp>
      <p:pic>
        <p:nvPicPr>
          <p:cNvPr id="1026" name="Picture 2" descr="Imagini pentru cercetare, dezvoltare, inov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752600"/>
            <a:ext cx="2452688" cy="164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966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ro-MD" sz="3200" dirty="0" smtClean="0">
                <a:solidFill>
                  <a:schemeClr val="tx1"/>
                </a:solidFill>
              </a:rPr>
              <a:t>Bilanț: </a:t>
            </a:r>
            <a:r>
              <a:rPr lang="ru-RU" sz="3200" dirty="0">
                <a:solidFill>
                  <a:schemeClr val="tx1"/>
                </a:solidFill>
              </a:rPr>
              <a:t>28 octombrie </a:t>
            </a:r>
            <a:r>
              <a:rPr lang="ru-RU" sz="3200" dirty="0" smtClean="0">
                <a:solidFill>
                  <a:schemeClr val="tx1"/>
                </a:solidFill>
              </a:rPr>
              <a:t>2014</a:t>
            </a:r>
            <a:r>
              <a:rPr lang="ro-MD" sz="3200" dirty="0" smtClean="0">
                <a:solidFill>
                  <a:schemeClr val="tx1"/>
                </a:solidFill>
              </a:rPr>
              <a:t>-27 octombrie 2018</a:t>
            </a:r>
            <a:endParaRPr lang="en-US" sz="3200" dirty="0">
              <a:solidFill>
                <a:schemeClr val="tx1"/>
              </a:solidFill>
            </a:endParaRPr>
          </a:p>
        </p:txBody>
      </p:sp>
      <p:sp>
        <p:nvSpPr>
          <p:cNvPr id="3" name="Substituent conținut 2"/>
          <p:cNvSpPr>
            <a:spLocks noGrp="1"/>
          </p:cNvSpPr>
          <p:nvPr>
            <p:ph idx="1"/>
          </p:nvPr>
        </p:nvSpPr>
        <p:spPr>
          <a:xfrm>
            <a:off x="381000" y="1066800"/>
            <a:ext cx="8305800" cy="5715000"/>
          </a:xfrm>
        </p:spPr>
        <p:txBody>
          <a:bodyPr>
            <a:noAutofit/>
          </a:bodyPr>
          <a:lstStyle/>
          <a:p>
            <a:pPr marL="0" indent="0" algn="just">
              <a:buNone/>
            </a:pPr>
            <a:r>
              <a:rPr lang="ro-RO" sz="2400" dirty="0" smtClean="0">
                <a:latin typeface="Arial" pitchFamily="34" charset="0"/>
                <a:cs typeface="Arial" pitchFamily="34" charset="0"/>
              </a:rPr>
              <a:t>Au </a:t>
            </a:r>
            <a:r>
              <a:rPr lang="ro-RO" sz="2400" dirty="0">
                <a:latin typeface="Arial" pitchFamily="34" charset="0"/>
                <a:cs typeface="Arial" pitchFamily="34" charset="0"/>
              </a:rPr>
              <a:t>fost elaborate documentele specifice funcției de conducere: </a:t>
            </a:r>
            <a:endParaRPr lang="ro-RO" sz="2400" dirty="0" smtClean="0">
              <a:latin typeface="Arial" pitchFamily="34" charset="0"/>
              <a:cs typeface="Arial" pitchFamily="34" charset="0"/>
            </a:endParaRPr>
          </a:p>
          <a:p>
            <a:pPr algn="just"/>
            <a:r>
              <a:rPr lang="ro-RO" sz="2400" dirty="0" smtClean="0">
                <a:latin typeface="Arial" pitchFamily="34" charset="0"/>
                <a:cs typeface="Arial" pitchFamily="34" charset="0"/>
              </a:rPr>
              <a:t>Regulamentul </a:t>
            </a:r>
            <a:r>
              <a:rPr lang="ro-RO" sz="2400" dirty="0">
                <a:latin typeface="Arial" pitchFamily="34" charset="0"/>
                <a:cs typeface="Arial" pitchFamily="34" charset="0"/>
              </a:rPr>
              <a:t>Consiliului științific al </a:t>
            </a:r>
            <a:r>
              <a:rPr lang="ro-RO" sz="2400" dirty="0" smtClean="0">
                <a:latin typeface="Arial" pitchFamily="34" charset="0"/>
                <a:cs typeface="Arial" pitchFamily="34" charset="0"/>
              </a:rPr>
              <a:t>Institutului; </a:t>
            </a:r>
          </a:p>
          <a:p>
            <a:pPr algn="just"/>
            <a:r>
              <a:rPr lang="ro-RO" sz="2400" dirty="0" smtClean="0">
                <a:latin typeface="Arial" pitchFamily="34" charset="0"/>
                <a:cs typeface="Arial" pitchFamily="34" charset="0"/>
              </a:rPr>
              <a:t>Planurile </a:t>
            </a:r>
            <a:r>
              <a:rPr lang="ro-RO" sz="2400" dirty="0">
                <a:latin typeface="Arial" pitchFamily="34" charset="0"/>
                <a:cs typeface="Arial" pitchFamily="34" charset="0"/>
              </a:rPr>
              <a:t>anuale de activitate ale Consiliului </a:t>
            </a:r>
            <a:r>
              <a:rPr lang="ro-RO" sz="2400" dirty="0" smtClean="0">
                <a:latin typeface="Arial" pitchFamily="34" charset="0"/>
                <a:cs typeface="Arial" pitchFamily="34" charset="0"/>
              </a:rPr>
              <a:t>științific; </a:t>
            </a:r>
          </a:p>
          <a:p>
            <a:pPr algn="just"/>
            <a:r>
              <a:rPr lang="ro-RO" sz="2400" dirty="0" smtClean="0">
                <a:latin typeface="Arial" pitchFamily="34" charset="0"/>
                <a:cs typeface="Arial" pitchFamily="34" charset="0"/>
              </a:rPr>
              <a:t>Fișele </a:t>
            </a:r>
            <a:r>
              <a:rPr lang="ro-RO" sz="2400" dirty="0">
                <a:latin typeface="Arial" pitchFamily="34" charset="0"/>
                <a:cs typeface="Arial" pitchFamily="34" charset="0"/>
              </a:rPr>
              <a:t>individualizate ale </a:t>
            </a:r>
            <a:r>
              <a:rPr lang="ro-RO" sz="2400" dirty="0" smtClean="0">
                <a:latin typeface="Arial" pitchFamily="34" charset="0"/>
                <a:cs typeface="Arial" pitchFamily="34" charset="0"/>
              </a:rPr>
              <a:t>posturilor; </a:t>
            </a:r>
          </a:p>
          <a:p>
            <a:pPr algn="just"/>
            <a:r>
              <a:rPr lang="ro-RO" sz="2400" dirty="0" smtClean="0">
                <a:latin typeface="Arial" pitchFamily="34" charset="0"/>
                <a:cs typeface="Arial" pitchFamily="34" charset="0"/>
              </a:rPr>
              <a:t>Metodologia </a:t>
            </a:r>
            <a:r>
              <a:rPr lang="ro-RO" sz="2400" dirty="0">
                <a:latin typeface="Arial" pitchFamily="34" charset="0"/>
                <a:cs typeface="Arial" pitchFamily="34" charset="0"/>
              </a:rPr>
              <a:t>de apreciere a performanței cercetătorilor în baza indicatorilor de produs și </a:t>
            </a:r>
            <a:r>
              <a:rPr lang="ro-RO" sz="2400" dirty="0" smtClean="0">
                <a:latin typeface="Arial" pitchFamily="34" charset="0"/>
                <a:cs typeface="Arial" pitchFamily="34" charset="0"/>
              </a:rPr>
              <a:t>rezultat;</a:t>
            </a:r>
          </a:p>
          <a:p>
            <a:pPr algn="just"/>
            <a:r>
              <a:rPr lang="ro-RO" sz="2400" dirty="0" smtClean="0">
                <a:latin typeface="Arial" pitchFamily="34" charset="0"/>
                <a:cs typeface="Arial" pitchFamily="34" charset="0"/>
              </a:rPr>
              <a:t>Planurile </a:t>
            </a:r>
            <a:r>
              <a:rPr lang="ro-RO" sz="2400" dirty="0">
                <a:latin typeface="Arial" pitchFamily="34" charset="0"/>
                <a:cs typeface="Arial" pitchFamily="34" charset="0"/>
              </a:rPr>
              <a:t>individuale de activitate ale cercetătorilor </a:t>
            </a:r>
            <a:r>
              <a:rPr lang="ro-RO" sz="2400" dirty="0" smtClean="0">
                <a:latin typeface="Arial" pitchFamily="34" charset="0"/>
                <a:cs typeface="Arial" pitchFamily="34" charset="0"/>
              </a:rPr>
              <a:t>perfecționate; </a:t>
            </a:r>
          </a:p>
          <a:p>
            <a:pPr algn="just"/>
            <a:r>
              <a:rPr lang="ro-RO" sz="2400" dirty="0" smtClean="0">
                <a:latin typeface="Arial" pitchFamily="34" charset="0"/>
                <a:cs typeface="Arial" pitchFamily="34" charset="0"/>
              </a:rPr>
              <a:t>Acorduri </a:t>
            </a:r>
            <a:r>
              <a:rPr lang="ro-RO" sz="2400" dirty="0">
                <a:latin typeface="Arial" pitchFamily="34" charset="0"/>
                <a:cs typeface="Arial" pitchFamily="34" charset="0"/>
              </a:rPr>
              <a:t>de parteneriat cu instituții de cercetare, universitare, așezăminte de cultură din țară și </a:t>
            </a:r>
            <a:r>
              <a:rPr lang="ro-RO" sz="2400" dirty="0" smtClean="0">
                <a:latin typeface="Arial" pitchFamily="34" charset="0"/>
                <a:cs typeface="Arial" pitchFamily="34" charset="0"/>
              </a:rPr>
              <a:t>străinătate;</a:t>
            </a:r>
          </a:p>
          <a:p>
            <a:pPr marL="0" indent="0" algn="just">
              <a:buNone/>
            </a:pPr>
            <a:r>
              <a:rPr lang="ro-RO" sz="2400" dirty="0" smtClean="0">
                <a:latin typeface="Arial" pitchFamily="34" charset="0"/>
                <a:cs typeface="Arial" pitchFamily="34" charset="0"/>
              </a:rPr>
              <a:t>Au </a:t>
            </a:r>
            <a:r>
              <a:rPr lang="ro-RO" sz="2400" dirty="0">
                <a:latin typeface="Arial" pitchFamily="34" charset="0"/>
                <a:cs typeface="Arial" pitchFamily="34" charset="0"/>
              </a:rPr>
              <a:t>fost întreprinse activități de monitorizare și </a:t>
            </a:r>
            <a:r>
              <a:rPr lang="ro-RO" sz="2400" dirty="0" smtClean="0">
                <a:latin typeface="Arial" pitchFamily="34" charset="0"/>
                <a:cs typeface="Arial" pitchFamily="34" charset="0"/>
              </a:rPr>
              <a:t>control; </a:t>
            </a:r>
            <a:r>
              <a:rPr lang="ro-RO" sz="2400" dirty="0">
                <a:latin typeface="Arial" pitchFamily="34" charset="0"/>
                <a:cs typeface="Arial" pitchFamily="34" charset="0"/>
              </a:rPr>
              <a:t>au fost luate decizii interne pentru funcționarea în condiții de normalitate a Institutului</a:t>
            </a:r>
            <a:r>
              <a:rPr lang="ro-RO"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4" name="Substituent număr diapozitiv 3"/>
          <p:cNvSpPr>
            <a:spLocks noGrp="1"/>
          </p:cNvSpPr>
          <p:nvPr>
            <p:ph type="sldNum" sz="quarter" idx="12"/>
          </p:nvPr>
        </p:nvSpPr>
        <p:spPr/>
        <p:txBody>
          <a:bodyPr/>
          <a:lstStyle/>
          <a:p>
            <a:fld id="{B6F15528-21DE-4FAA-801E-634DDDAF4B2B}" type="slidenum">
              <a:rPr lang="en-US" b="1" smtClean="0">
                <a:solidFill>
                  <a:schemeClr val="tx1"/>
                </a:solidFill>
              </a:rPr>
              <a:pPr/>
              <a:t>2</a:t>
            </a:fld>
            <a:endParaRPr lang="en-US" b="1" dirty="0">
              <a:solidFill>
                <a:schemeClr val="tx1"/>
              </a:solidFill>
            </a:endParaRPr>
          </a:p>
        </p:txBody>
      </p:sp>
    </p:spTree>
    <p:extLst>
      <p:ext uri="{BB962C8B-B14F-4D97-AF65-F5344CB8AC3E}">
        <p14:creationId xmlns:p14="http://schemas.microsoft.com/office/powerpoint/2010/main" val="9372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număr diapozitiv 3"/>
          <p:cNvSpPr>
            <a:spLocks noGrp="1"/>
          </p:cNvSpPr>
          <p:nvPr>
            <p:ph type="sldNum" sz="quarter" idx="12"/>
          </p:nvPr>
        </p:nvSpPr>
        <p:spPr/>
        <p:txBody>
          <a:bodyPr/>
          <a:lstStyle/>
          <a:p>
            <a:fld id="{B6F15528-21DE-4FAA-801E-634DDDAF4B2B}" type="slidenum">
              <a:rPr lang="en-US" smtClean="0"/>
              <a:pPr/>
              <a:t>20</a:t>
            </a:fld>
            <a:endParaRPr lang="en-US"/>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34978" cy="6858000"/>
          </a:xfrm>
          <a:prstGeom prst="rect">
            <a:avLst/>
          </a:prstGeom>
        </p:spPr>
      </p:pic>
      <p:sp>
        <p:nvSpPr>
          <p:cNvPr id="7" name="Titlu 1"/>
          <p:cNvSpPr txBox="1">
            <a:spLocks/>
          </p:cNvSpPr>
          <p:nvPr/>
        </p:nvSpPr>
        <p:spPr>
          <a:xfrm>
            <a:off x="6705600" y="0"/>
            <a:ext cx="2424752" cy="762000"/>
          </a:xfrm>
          <a:prstGeom prst="rect">
            <a:avLst/>
          </a:prstGeom>
          <a:effectLst/>
        </p:spPr>
        <p:txBody>
          <a:bodyPr vert="horz" lIns="91440" tIns="45720" rIns="91440" bIns="45720" rtlCol="0" anchor="ctr">
            <a:normAutofit fontScale="97500"/>
          </a:bodyPr>
          <a:lstStyle>
            <a:lvl1pPr algn="ctr" defTabSz="914400" rtl="0" eaLnBrk="1" latinLnBrk="0" hangingPunct="1">
              <a:spcBef>
                <a:spcPct val="0"/>
              </a:spcBef>
              <a:buNone/>
              <a:defRPr sz="4400" b="1" kern="120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6200000" scaled="1"/>
                  <a:tileRect/>
                </a:gradFill>
                <a:effectLst/>
                <a:latin typeface="+mj-lt"/>
                <a:ea typeface="+mj-ea"/>
                <a:cs typeface="+mj-cs"/>
              </a:defRPr>
            </a:lvl1pPr>
          </a:lstStyle>
          <a:p>
            <a:r>
              <a:rPr lang="ro-RO" sz="2400" dirty="0" smtClean="0">
                <a:solidFill>
                  <a:schemeClr val="tx1"/>
                </a:solidFill>
              </a:rPr>
              <a:t>IV. Starea actuală</a:t>
            </a:r>
            <a:endParaRPr lang="en-US" sz="2400" dirty="0">
              <a:solidFill>
                <a:schemeClr val="tx1"/>
              </a:solidFill>
            </a:endParaRPr>
          </a:p>
        </p:txBody>
      </p:sp>
      <p:sp>
        <p:nvSpPr>
          <p:cNvPr id="8" name="Substituent conținut 7"/>
          <p:cNvSpPr>
            <a:spLocks noGrp="1"/>
          </p:cNvSpPr>
          <p:nvPr>
            <p:ph idx="1"/>
          </p:nvPr>
        </p:nvSpPr>
        <p:spPr/>
        <p:txBody>
          <a:bodyPr/>
          <a:lstStyle/>
          <a:p>
            <a:endParaRPr lang="en-US"/>
          </a:p>
        </p:txBody>
      </p:sp>
      <p:sp>
        <p:nvSpPr>
          <p:cNvPr id="9" name="Substituent conținut 2"/>
          <p:cNvSpPr txBox="1">
            <a:spLocks/>
          </p:cNvSpPr>
          <p:nvPr/>
        </p:nvSpPr>
        <p:spPr>
          <a:xfrm>
            <a:off x="6894336" y="609600"/>
            <a:ext cx="2249664"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ro-RO" sz="2000" dirty="0" smtClean="0"/>
              <a:t>Institutul Patrimoniului Cultural și-a reconfirmat în ultimii ani poziția de instituție științifică viabilă, fiind recunoscută ca un centru avansat de cercetare</a:t>
            </a:r>
          </a:p>
          <a:p>
            <a:pPr marL="0" indent="0" algn="r">
              <a:buFont typeface="Arial" pitchFamily="34" charset="0"/>
              <a:buNone/>
            </a:pPr>
            <a:r>
              <a:rPr lang="ro-RO" sz="2000" dirty="0" smtClean="0"/>
              <a:t>din țară</a:t>
            </a:r>
          </a:p>
          <a:p>
            <a:pPr marL="0" indent="0" algn="r">
              <a:buFont typeface="Arial" pitchFamily="34" charset="0"/>
              <a:buNone/>
            </a:pPr>
            <a:r>
              <a:rPr lang="ro-RO" sz="2000" dirty="0" smtClean="0"/>
              <a:t> </a:t>
            </a:r>
            <a:endParaRPr lang="en-US" sz="2000" dirty="0"/>
          </a:p>
        </p:txBody>
      </p:sp>
    </p:spTree>
    <p:extLst>
      <p:ext uri="{BB962C8B-B14F-4D97-AF65-F5344CB8AC3E}">
        <p14:creationId xmlns:p14="http://schemas.microsoft.com/office/powerpoint/2010/main" val="2716051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381000"/>
            <a:ext cx="8458200" cy="6477000"/>
          </a:xfrm>
        </p:spPr>
        <p:txBody>
          <a:bodyPr>
            <a:normAutofit fontScale="77500" lnSpcReduction="20000"/>
          </a:bodyPr>
          <a:lstStyle/>
          <a:p>
            <a:pPr algn="just"/>
            <a:r>
              <a:rPr lang="ro-RO" sz="3400" dirty="0"/>
              <a:t>Institutul își păstrează statutul, obținut în urma evaluării (acreditării) de către CNAA în anul 2013, de instituție de cercetare avansată (calificare în </a:t>
            </a:r>
            <a:r>
              <a:rPr lang="ro-RO" sz="3400" b="1" i="1" dirty="0"/>
              <a:t>categoria B</a:t>
            </a:r>
            <a:r>
              <a:rPr lang="ro-RO" sz="3400" dirty="0"/>
              <a:t> – </a:t>
            </a:r>
            <a:r>
              <a:rPr lang="ro-RO" sz="3400" b="1" dirty="0"/>
              <a:t>bine</a:t>
            </a:r>
            <a:r>
              <a:rPr lang="ro-RO" sz="3400" dirty="0"/>
              <a:t>). </a:t>
            </a:r>
            <a:endParaRPr lang="ro-RO" sz="3400" dirty="0" smtClean="0"/>
          </a:p>
          <a:p>
            <a:endParaRPr lang="ro-MD" dirty="0" smtClean="0"/>
          </a:p>
          <a:p>
            <a:endParaRPr lang="ro-MD" dirty="0"/>
          </a:p>
          <a:p>
            <a:endParaRPr lang="ro-MD" dirty="0" smtClean="0"/>
          </a:p>
          <a:p>
            <a:endParaRPr lang="ro-MD" dirty="0"/>
          </a:p>
          <a:p>
            <a:endParaRPr lang="en-US" dirty="0"/>
          </a:p>
          <a:p>
            <a:endParaRPr lang="ro-MD" dirty="0" smtClean="0"/>
          </a:p>
          <a:p>
            <a:pPr algn="just"/>
            <a:r>
              <a:rPr lang="ru-RU" sz="3400" dirty="0" err="1" smtClean="0"/>
              <a:t>Evaluarea</a:t>
            </a:r>
            <a:r>
              <a:rPr lang="ro-RO" sz="3400" dirty="0" smtClean="0"/>
              <a:t> </a:t>
            </a:r>
            <a:r>
              <a:rPr lang="en-US" sz="3400" dirty="0" smtClean="0"/>
              <a:t>extern</a:t>
            </a:r>
            <a:r>
              <a:rPr lang="ro-RO" sz="3400" dirty="0" smtClean="0"/>
              <a:t>ă</a:t>
            </a:r>
            <a:r>
              <a:rPr lang="en-US" sz="3400" dirty="0" smtClean="0"/>
              <a:t> (</a:t>
            </a:r>
            <a:r>
              <a:rPr lang="en-US" sz="3400" dirty="0" err="1" smtClean="0"/>
              <a:t>interna</a:t>
            </a:r>
            <a:r>
              <a:rPr lang="ro-RO" sz="3400" dirty="0" smtClean="0"/>
              <a:t>ț</a:t>
            </a:r>
            <a:r>
              <a:rPr lang="en-US" sz="3400" dirty="0" err="1" smtClean="0"/>
              <a:t>ional</a:t>
            </a:r>
            <a:r>
              <a:rPr lang="ro-RO" sz="3400" dirty="0"/>
              <a:t>ă</a:t>
            </a:r>
            <a:r>
              <a:rPr lang="en-US" sz="3400" dirty="0" smtClean="0"/>
              <a:t>)</a:t>
            </a:r>
            <a:r>
              <a:rPr lang="ro-RO" sz="3400" dirty="0" smtClean="0"/>
              <a:t>,</a:t>
            </a:r>
            <a:r>
              <a:rPr lang="en-US" sz="3400" dirty="0" smtClean="0"/>
              <a:t> </a:t>
            </a:r>
            <a:r>
              <a:rPr lang="ru-RU" sz="3400" dirty="0" err="1" smtClean="0"/>
              <a:t>realizată</a:t>
            </a:r>
            <a:r>
              <a:rPr lang="ru-RU" sz="3400" dirty="0" smtClean="0"/>
              <a:t> </a:t>
            </a:r>
            <a:r>
              <a:rPr lang="ru-RU" sz="3400" dirty="0" err="1" smtClean="0"/>
              <a:t>de</a:t>
            </a:r>
            <a:r>
              <a:rPr lang="ru-RU" sz="3400" dirty="0" smtClean="0"/>
              <a:t> </a:t>
            </a:r>
            <a:r>
              <a:rPr lang="ru-RU" sz="3400" dirty="0"/>
              <a:t>către</a:t>
            </a:r>
            <a:r>
              <a:rPr lang="ru-RU" sz="3400" i="1" dirty="0"/>
              <a:t> </a:t>
            </a:r>
            <a:r>
              <a:rPr lang="ru-RU" sz="3400" b="1" dirty="0"/>
              <a:t>„Centrul de clasare a centrelor mondiale de cercetare” – </a:t>
            </a:r>
            <a:r>
              <a:rPr lang="ru-RU" sz="3400" b="1" i="1" dirty="0"/>
              <a:t>Ranching Web of Research Centers</a:t>
            </a:r>
            <a:r>
              <a:rPr lang="ru-RU" sz="3400" dirty="0"/>
              <a:t>,</a:t>
            </a:r>
            <a:r>
              <a:rPr lang="ru-RU" sz="3400" i="1" dirty="0"/>
              <a:t> </a:t>
            </a:r>
            <a:r>
              <a:rPr lang="ru-RU" sz="3400" i="1" dirty="0" err="1" smtClean="0"/>
              <a:t>și</a:t>
            </a:r>
            <a:r>
              <a:rPr lang="ru-RU" sz="3400" i="1" dirty="0" smtClean="0"/>
              <a:t> </a:t>
            </a:r>
            <a:r>
              <a:rPr lang="ru-RU" sz="3400" i="1" dirty="0"/>
              <a:t>analizele interne reprezintă o radiografie credibilă a </a:t>
            </a:r>
            <a:r>
              <a:rPr lang="ru-RU" sz="3400" i="1" dirty="0" err="1" smtClean="0"/>
              <a:t>stării</a:t>
            </a:r>
            <a:r>
              <a:rPr lang="ru-RU" sz="3400" i="1" dirty="0" smtClean="0"/>
              <a:t> </a:t>
            </a:r>
            <a:r>
              <a:rPr lang="ru-RU" sz="3400" i="1" dirty="0" err="1"/>
              <a:t>actuale</a:t>
            </a:r>
            <a:r>
              <a:rPr lang="ru-RU" sz="3400" i="1" dirty="0"/>
              <a:t> </a:t>
            </a:r>
            <a:r>
              <a:rPr lang="ro-RO" sz="3400" i="1" dirty="0" smtClean="0"/>
              <a:t>a Institutului, coroborându-i</a:t>
            </a:r>
            <a:r>
              <a:rPr lang="ru-RU" sz="3400" i="1" dirty="0" smtClean="0"/>
              <a:t> </a:t>
            </a:r>
            <a:r>
              <a:rPr lang="ru-RU" sz="3400" i="1" dirty="0" err="1" smtClean="0"/>
              <a:t>bun</a:t>
            </a:r>
            <a:r>
              <a:rPr lang="ro-RO" sz="3400" i="1" dirty="0" smtClean="0"/>
              <a:t>a</a:t>
            </a:r>
            <a:r>
              <a:rPr lang="ru-RU" sz="3400" i="1" dirty="0" smtClean="0"/>
              <a:t> </a:t>
            </a:r>
            <a:r>
              <a:rPr lang="ru-RU" sz="3400" i="1" dirty="0" err="1" smtClean="0"/>
              <a:t>pozițion</a:t>
            </a:r>
            <a:r>
              <a:rPr lang="ro-RO" sz="3400" i="1" dirty="0" smtClean="0"/>
              <a:t>are</a:t>
            </a:r>
            <a:r>
              <a:rPr lang="ru-RU" sz="3400" i="1" dirty="0" smtClean="0"/>
              <a:t> </a:t>
            </a:r>
            <a:r>
              <a:rPr lang="ru-RU" sz="3400" i="1" dirty="0"/>
              <a:t>pentru a răspunde provocărilor curente și viitoare, fără a </a:t>
            </a:r>
            <a:r>
              <a:rPr lang="ro-MD" sz="3400" i="1" dirty="0"/>
              <a:t> </a:t>
            </a:r>
            <a:r>
              <a:rPr lang="ro-RO" sz="3400" i="1" dirty="0"/>
              <a:t>renunța la angajarea noastră în procesul de îmbunătățire continuă a performanței. </a:t>
            </a:r>
            <a:endParaRPr lang="en-US" sz="3400" dirty="0"/>
          </a:p>
          <a:p>
            <a:endParaRPr lang="en-US"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21</a:t>
            </a:fld>
            <a:endParaRPr lang="en-US"/>
          </a:p>
        </p:txBody>
      </p:sp>
      <p:pic>
        <p:nvPicPr>
          <p:cNvPr id="8" name="Imagine 7" descr="http://research.webometrics.info/sites/default/files/RESEARCH%20CENTERS.png"/>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5638800" cy="1600200"/>
          </a:xfrm>
          <a:prstGeom prst="rect">
            <a:avLst/>
          </a:prstGeom>
          <a:noFill/>
          <a:ln>
            <a:noFill/>
          </a:ln>
        </p:spPr>
      </p:pic>
    </p:spTree>
    <p:extLst>
      <p:ext uri="{BB962C8B-B14F-4D97-AF65-F5344CB8AC3E}">
        <p14:creationId xmlns:p14="http://schemas.microsoft.com/office/powerpoint/2010/main" val="1235584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dirty="0"/>
              <a:t>Principalele puncte tari</a:t>
            </a:r>
            <a:r>
              <a:rPr lang="en-US" dirty="0"/>
              <a:t/>
            </a:r>
            <a:br>
              <a:rPr lang="en-US" dirty="0"/>
            </a:br>
            <a:endParaRPr lang="en-US" dirty="0"/>
          </a:p>
        </p:txBody>
      </p:sp>
      <p:sp>
        <p:nvSpPr>
          <p:cNvPr id="3" name="Substituent conținut 2"/>
          <p:cNvSpPr>
            <a:spLocks noGrp="1"/>
          </p:cNvSpPr>
          <p:nvPr>
            <p:ph idx="1"/>
          </p:nvPr>
        </p:nvSpPr>
        <p:spPr>
          <a:xfrm>
            <a:off x="152400" y="609600"/>
            <a:ext cx="8839200" cy="5867400"/>
          </a:xfrm>
        </p:spPr>
        <p:txBody>
          <a:bodyPr>
            <a:noAutofit/>
          </a:bodyPr>
          <a:lstStyle/>
          <a:p>
            <a:pPr lvl="0" algn="just"/>
            <a:r>
              <a:rPr lang="ro-RO" sz="2000" dirty="0" smtClean="0"/>
              <a:t>Clasificarea </a:t>
            </a:r>
            <a:r>
              <a:rPr lang="ro-RO" sz="2000" dirty="0"/>
              <a:t>Institutului în categoria unităților de cercetare științifică avansată;</a:t>
            </a:r>
            <a:endParaRPr lang="en-US" sz="2000" dirty="0"/>
          </a:p>
          <a:p>
            <a:pPr lvl="0" algn="just"/>
            <a:r>
              <a:rPr lang="ro-RO" sz="2000" dirty="0"/>
              <a:t>buna reputație de care se bucură Institutul în rândul mediului universitar, muzeistic din republică, precum și în rândul partenerilor externi, cu care </a:t>
            </a:r>
            <a:r>
              <a:rPr lang="ro-RO" sz="2000" dirty="0" smtClean="0"/>
              <a:t>are </a:t>
            </a:r>
            <a:r>
              <a:rPr lang="ro-RO" sz="2000" dirty="0"/>
              <a:t>relații de colaborare;</a:t>
            </a:r>
            <a:endParaRPr lang="en-US" sz="2000" dirty="0"/>
          </a:p>
          <a:p>
            <a:pPr lvl="0" algn="just"/>
            <a:r>
              <a:rPr lang="ro-RO" sz="2000" dirty="0"/>
              <a:t>capacitatea demonstrată de organizare și administrare în condițiile unui buget de austeritate;</a:t>
            </a:r>
            <a:endParaRPr lang="en-US" sz="2000" dirty="0"/>
          </a:p>
          <a:p>
            <a:pPr lvl="0" algn="just"/>
            <a:r>
              <a:rPr lang="ro-RO" sz="2000" dirty="0"/>
              <a:t>potențialul uman experimentat cu titlu științific, având un procentaj ridicat (cca 60 la sută);</a:t>
            </a:r>
            <a:endParaRPr lang="en-US" sz="2000" dirty="0"/>
          </a:p>
          <a:p>
            <a:pPr lvl="0" algn="just"/>
            <a:r>
              <a:rPr lang="ro-RO" sz="2000" dirty="0"/>
              <a:t>vizibilitatea internațională a cercetării prin publicații în revistele editate, indexate în baze de date internaționale;</a:t>
            </a:r>
            <a:endParaRPr lang="en-US" sz="2000" dirty="0"/>
          </a:p>
          <a:p>
            <a:pPr lvl="0" algn="just"/>
            <a:r>
              <a:rPr lang="ro-RO" sz="2000" dirty="0"/>
              <a:t>invitația și prezența cercetătorilor la numeroase foruri științifice în țară și peste hotare;</a:t>
            </a:r>
            <a:endParaRPr lang="en-US" sz="2000" dirty="0"/>
          </a:p>
          <a:p>
            <a:pPr lvl="0" algn="just"/>
            <a:r>
              <a:rPr lang="ro-RO" sz="2000" dirty="0"/>
              <a:t>preocuparea reală pentru stimularea și motivarea cercetării prin oferte de suport financiar;</a:t>
            </a:r>
            <a:endParaRPr lang="en-US" sz="2000" dirty="0"/>
          </a:p>
          <a:p>
            <a:pPr lvl="0" algn="just"/>
            <a:r>
              <a:rPr lang="ro-RO" sz="2000" dirty="0"/>
              <a:t>implicarea sporită pe plan internațional, regional și național prin colaborări și parteneriate cu instituții de cercetare, universități, muzee, uniuni de creație etc. în obiective cu tematică științifică, culturală, educațională și </a:t>
            </a:r>
            <a:r>
              <a:rPr lang="ro-RO" sz="2000" dirty="0" smtClean="0"/>
              <a:t>socială</a:t>
            </a:r>
            <a:r>
              <a:rPr lang="ro-RO" sz="2000" dirty="0"/>
              <a:t>.</a:t>
            </a:r>
            <a:endParaRPr lang="en-US" sz="2000"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776628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dirty="0"/>
              <a:t>Principalele puncte slabe</a:t>
            </a:r>
            <a:r>
              <a:rPr lang="en-US" dirty="0"/>
              <a:t/>
            </a:r>
            <a:br>
              <a:rPr lang="en-US" dirty="0"/>
            </a:br>
            <a:endParaRPr lang="en-US" dirty="0"/>
          </a:p>
        </p:txBody>
      </p:sp>
      <p:sp>
        <p:nvSpPr>
          <p:cNvPr id="3" name="Substituent conținut 2"/>
          <p:cNvSpPr>
            <a:spLocks noGrp="1"/>
          </p:cNvSpPr>
          <p:nvPr>
            <p:ph idx="1"/>
          </p:nvPr>
        </p:nvSpPr>
        <p:spPr/>
        <p:txBody>
          <a:bodyPr>
            <a:normAutofit fontScale="62500" lnSpcReduction="20000"/>
          </a:bodyPr>
          <a:lstStyle/>
          <a:p>
            <a:pPr lvl="0" algn="just"/>
            <a:r>
              <a:rPr lang="ro-RO" dirty="0" smtClean="0"/>
              <a:t>Baza </a:t>
            </a:r>
            <a:r>
              <a:rPr lang="ro-RO" dirty="0"/>
              <a:t>materială (logistică, tehnică) și infrastructura de cercetare de nivel scăzut;</a:t>
            </a:r>
            <a:endParaRPr lang="en-US" dirty="0"/>
          </a:p>
          <a:p>
            <a:pPr lvl="0" algn="just"/>
            <a:r>
              <a:rPr lang="ro-RO" dirty="0"/>
              <a:t>motivație scăzută de participare la concursuri naționale și internaționale de finanțare a proiectelor de cercetare;</a:t>
            </a:r>
            <a:endParaRPr lang="en-US" dirty="0"/>
          </a:p>
          <a:p>
            <a:pPr lvl="0" algn="just"/>
            <a:r>
              <a:rPr lang="ro-RO" dirty="0"/>
              <a:t>rata scăzută a tinerilor în rândul corpului de cercetători;</a:t>
            </a:r>
            <a:endParaRPr lang="en-US" dirty="0"/>
          </a:p>
          <a:p>
            <a:pPr lvl="0" algn="just"/>
            <a:r>
              <a:rPr lang="ro-RO" dirty="0"/>
              <a:t>rata de abandon ridicată a tinerilor angajați în cercetare, condiționată de </a:t>
            </a:r>
            <a:r>
              <a:rPr lang="ro-RO" dirty="0" err="1"/>
              <a:t>de</a:t>
            </a:r>
            <a:r>
              <a:rPr lang="ro-RO" dirty="0"/>
              <a:t> oferta modestă a unui salariu atractiv; </a:t>
            </a:r>
            <a:endParaRPr lang="en-US" dirty="0"/>
          </a:p>
          <a:p>
            <a:pPr lvl="0" algn="just"/>
            <a:r>
              <a:rPr lang="ro-RO" dirty="0"/>
              <a:t>cunoașterea limitată a standardelor existente în spațiul european de cercetare de către membrii comunității academice instituționale;</a:t>
            </a:r>
            <a:endParaRPr lang="en-US" dirty="0"/>
          </a:p>
          <a:p>
            <a:pPr lvl="0" algn="just"/>
            <a:r>
              <a:rPr lang="ro-RO" dirty="0"/>
              <a:t>mobilitatea redusă a cercetătorilor în centre științifice și universitare din țară și străinătate; </a:t>
            </a:r>
            <a:endParaRPr lang="en-US" dirty="0"/>
          </a:p>
          <a:p>
            <a:pPr lvl="0" algn="just"/>
            <a:r>
              <a:rPr lang="ro-RO" dirty="0"/>
              <a:t>eforturi insuficiente pentru formarea culturii cercetării științifice cu adaptarea la cerințele societății;</a:t>
            </a:r>
            <a:endParaRPr lang="en-US" dirty="0"/>
          </a:p>
          <a:p>
            <a:pPr lvl="0" algn="just"/>
            <a:r>
              <a:rPr lang="ro-RO" dirty="0"/>
              <a:t>lipsa cronică a mijloacelor financiare pentru deplasările pe teren ale </a:t>
            </a:r>
            <a:r>
              <a:rPr lang="ro-RO" dirty="0" smtClean="0"/>
              <a:t>cercetătorilor; </a:t>
            </a:r>
            <a:endParaRPr lang="en-US" dirty="0"/>
          </a:p>
          <a:p>
            <a:pPr lvl="0" algn="just"/>
            <a:r>
              <a:rPr lang="ro-RO" dirty="0"/>
              <a:t>cota redusă a numărului de teze susținute de </a:t>
            </a:r>
            <a:r>
              <a:rPr lang="ro-RO" dirty="0" smtClean="0"/>
              <a:t>studenții-doctoranzi </a:t>
            </a:r>
            <a:r>
              <a:rPr lang="ro-RO" dirty="0"/>
              <a:t>în termenul prevăzut de stagiul postuniversitar, ciclul III</a:t>
            </a:r>
            <a:r>
              <a:rPr lang="ro-RO" dirty="0" smtClean="0"/>
              <a:t>.</a:t>
            </a:r>
            <a:endParaRPr lang="en-US"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4153751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23365" y="7937"/>
            <a:ext cx="6324600" cy="762000"/>
          </a:xfrm>
        </p:spPr>
        <p:txBody>
          <a:bodyPr>
            <a:normAutofit/>
          </a:bodyPr>
          <a:lstStyle/>
          <a:p>
            <a:r>
              <a:rPr lang="en-US" dirty="0">
                <a:solidFill>
                  <a:schemeClr val="tx1"/>
                </a:solidFill>
              </a:rPr>
              <a:t>V. </a:t>
            </a:r>
            <a:r>
              <a:rPr lang="en-US" dirty="0" err="1">
                <a:solidFill>
                  <a:schemeClr val="tx1"/>
                </a:solidFill>
              </a:rPr>
              <a:t>Direcţii</a:t>
            </a:r>
            <a:r>
              <a:rPr lang="en-US" dirty="0">
                <a:solidFill>
                  <a:schemeClr val="tx1"/>
                </a:solidFill>
              </a:rPr>
              <a:t> de </a:t>
            </a:r>
            <a:r>
              <a:rPr lang="en-US" dirty="0" err="1" smtClean="0">
                <a:solidFill>
                  <a:schemeClr val="tx1"/>
                </a:solidFill>
              </a:rPr>
              <a:t>acţiune</a:t>
            </a:r>
            <a:endParaRPr lang="en-US" dirty="0">
              <a:solidFill>
                <a:schemeClr val="tx1"/>
              </a:solidFill>
            </a:endParaRPr>
          </a:p>
        </p:txBody>
      </p:sp>
      <p:sp>
        <p:nvSpPr>
          <p:cNvPr id="3" name="Substituent conținut 2"/>
          <p:cNvSpPr>
            <a:spLocks noGrp="1"/>
          </p:cNvSpPr>
          <p:nvPr>
            <p:ph idx="1"/>
          </p:nvPr>
        </p:nvSpPr>
        <p:spPr>
          <a:xfrm>
            <a:off x="155575" y="609600"/>
            <a:ext cx="6562820" cy="6019800"/>
          </a:xfrm>
        </p:spPr>
        <p:txBody>
          <a:bodyPr>
            <a:noAutofit/>
          </a:bodyPr>
          <a:lstStyle/>
          <a:p>
            <a:pPr marL="0" indent="0" algn="just">
              <a:buNone/>
            </a:pPr>
            <a:r>
              <a:rPr lang="en-US" sz="1950" b="1" dirty="0"/>
              <a:t> </a:t>
            </a:r>
            <a:r>
              <a:rPr lang="en-US" sz="1950" dirty="0" err="1" smtClean="0"/>
              <a:t>Pentru</a:t>
            </a:r>
            <a:r>
              <a:rPr lang="en-US" sz="1950" dirty="0" smtClean="0"/>
              <a:t> </a:t>
            </a:r>
            <a:r>
              <a:rPr lang="en-US" sz="1950" dirty="0" err="1"/>
              <a:t>realizarea</a:t>
            </a:r>
            <a:r>
              <a:rPr lang="en-US" sz="1950" dirty="0"/>
              <a:t> </a:t>
            </a:r>
            <a:r>
              <a:rPr lang="en-US" sz="1950" dirty="0" err="1"/>
              <a:t>obiectivelor</a:t>
            </a:r>
            <a:r>
              <a:rPr lang="en-US" sz="1950" dirty="0"/>
              <a:t> </a:t>
            </a:r>
            <a:r>
              <a:rPr lang="en-US" sz="1950" dirty="0" err="1"/>
              <a:t>trasate</a:t>
            </a:r>
            <a:r>
              <a:rPr lang="en-US" sz="1950" dirty="0"/>
              <a:t>, </a:t>
            </a:r>
            <a:r>
              <a:rPr lang="en-US" sz="1950" dirty="0" err="1"/>
              <a:t>în</a:t>
            </a:r>
            <a:r>
              <a:rPr lang="en-US" sz="1950" dirty="0"/>
              <a:t> </a:t>
            </a:r>
            <a:r>
              <a:rPr lang="en-US" sz="1950" dirty="0" err="1"/>
              <a:t>cazul</a:t>
            </a:r>
            <a:r>
              <a:rPr lang="en-US" sz="1950" dirty="0"/>
              <a:t> </a:t>
            </a:r>
            <a:r>
              <a:rPr lang="en-US" sz="1950" dirty="0" err="1"/>
              <a:t>în</a:t>
            </a:r>
            <a:r>
              <a:rPr lang="en-US" sz="1950" dirty="0"/>
              <a:t> care </a:t>
            </a:r>
            <a:r>
              <a:rPr lang="en-US" sz="1950" dirty="0" err="1"/>
              <a:t>voi</a:t>
            </a:r>
            <a:r>
              <a:rPr lang="en-US" sz="1950" dirty="0"/>
              <a:t> fi ales </a:t>
            </a:r>
            <a:r>
              <a:rPr lang="en-US" sz="1950" dirty="0" err="1"/>
              <a:t>în</a:t>
            </a:r>
            <a:r>
              <a:rPr lang="en-US" sz="1950" dirty="0"/>
              <a:t> </a:t>
            </a:r>
            <a:r>
              <a:rPr lang="en-US" sz="1950" dirty="0" err="1"/>
              <a:t>funcţia</a:t>
            </a:r>
            <a:r>
              <a:rPr lang="en-US" sz="1950" dirty="0"/>
              <a:t> de director al </a:t>
            </a:r>
            <a:r>
              <a:rPr lang="en-US" sz="1950" dirty="0" err="1"/>
              <a:t>Institutului</a:t>
            </a:r>
            <a:r>
              <a:rPr lang="en-US" sz="1950" dirty="0"/>
              <a:t>, </a:t>
            </a:r>
            <a:r>
              <a:rPr lang="en-US" sz="1950" dirty="0" err="1"/>
              <a:t>vor</a:t>
            </a:r>
            <a:r>
              <a:rPr lang="en-US" sz="1950" dirty="0"/>
              <a:t> fi </a:t>
            </a:r>
            <a:r>
              <a:rPr lang="en-US" sz="1950" dirty="0" err="1"/>
              <a:t>propuse</a:t>
            </a:r>
            <a:r>
              <a:rPr lang="en-US" sz="1950" dirty="0"/>
              <a:t> </a:t>
            </a:r>
            <a:r>
              <a:rPr lang="en-US" sz="1950" dirty="0" err="1"/>
              <a:t>şi</a:t>
            </a:r>
            <a:r>
              <a:rPr lang="en-US" sz="1950" dirty="0"/>
              <a:t> </a:t>
            </a:r>
            <a:r>
              <a:rPr lang="en-US" sz="1950" dirty="0" err="1"/>
              <a:t>vor</a:t>
            </a:r>
            <a:r>
              <a:rPr lang="en-US" sz="1950" dirty="0"/>
              <a:t> fi </a:t>
            </a:r>
            <a:r>
              <a:rPr lang="en-US" sz="1950" dirty="0" err="1"/>
              <a:t>întreprinse</a:t>
            </a:r>
            <a:r>
              <a:rPr lang="en-US" sz="1950" dirty="0"/>
              <a:t> </a:t>
            </a:r>
            <a:r>
              <a:rPr lang="en-US" sz="1950" dirty="0" err="1"/>
              <a:t>următoarele</a:t>
            </a:r>
            <a:r>
              <a:rPr lang="en-US" sz="1950" dirty="0"/>
              <a:t> </a:t>
            </a:r>
            <a:r>
              <a:rPr lang="en-US" sz="1950" dirty="0" err="1"/>
              <a:t>acţiuni</a:t>
            </a:r>
            <a:r>
              <a:rPr lang="en-US" sz="1950" dirty="0"/>
              <a:t>:</a:t>
            </a:r>
          </a:p>
          <a:p>
            <a:pPr marL="0" indent="0" algn="just">
              <a:buNone/>
            </a:pPr>
            <a:r>
              <a:rPr lang="en-US" sz="1950" dirty="0"/>
              <a:t>a. </a:t>
            </a:r>
            <a:r>
              <a:rPr lang="en-US" sz="1950" dirty="0" err="1"/>
              <a:t>Reconfigurarea</a:t>
            </a:r>
            <a:r>
              <a:rPr lang="en-US" sz="1950" dirty="0"/>
              <a:t> </a:t>
            </a:r>
            <a:r>
              <a:rPr lang="en-US" sz="1950" dirty="0" err="1"/>
              <a:t>modului</a:t>
            </a:r>
            <a:r>
              <a:rPr lang="en-US" sz="1950" dirty="0"/>
              <a:t> de </a:t>
            </a:r>
            <a:r>
              <a:rPr lang="en-US" sz="1950" dirty="0" err="1"/>
              <a:t>organizare</a:t>
            </a:r>
            <a:r>
              <a:rPr lang="en-US" sz="1950" dirty="0"/>
              <a:t> a </a:t>
            </a:r>
            <a:r>
              <a:rPr lang="en-US" sz="1950" dirty="0" err="1"/>
              <a:t>actului</a:t>
            </a:r>
            <a:r>
              <a:rPr lang="en-US" sz="1950" dirty="0"/>
              <a:t> de </a:t>
            </a:r>
            <a:r>
              <a:rPr lang="en-US" sz="1950" dirty="0" err="1"/>
              <a:t>cercetare</a:t>
            </a:r>
            <a:r>
              <a:rPr lang="en-US" sz="1950" dirty="0"/>
              <a:t> </a:t>
            </a:r>
            <a:r>
              <a:rPr lang="en-US" sz="1950" dirty="0" err="1"/>
              <a:t>ştiinţifică</a:t>
            </a:r>
            <a:r>
              <a:rPr lang="en-US" sz="1950" dirty="0"/>
              <a:t> </a:t>
            </a:r>
            <a:r>
              <a:rPr lang="en-US" sz="1950" dirty="0" err="1"/>
              <a:t>prin</a:t>
            </a:r>
            <a:r>
              <a:rPr lang="en-US" sz="1950" dirty="0"/>
              <a:t> </a:t>
            </a:r>
            <a:r>
              <a:rPr lang="en-US" sz="1950" dirty="0" err="1"/>
              <a:t>implementarea</a:t>
            </a:r>
            <a:r>
              <a:rPr lang="en-US" sz="1950" dirty="0"/>
              <a:t> </a:t>
            </a:r>
            <a:r>
              <a:rPr lang="en-US" sz="1950" dirty="0" err="1"/>
              <a:t>sistemului</a:t>
            </a:r>
            <a:r>
              <a:rPr lang="en-US" sz="1950" dirty="0"/>
              <a:t> de </a:t>
            </a:r>
            <a:r>
              <a:rPr lang="en-US" sz="1950" dirty="0" err="1"/>
              <a:t>planificare</a:t>
            </a:r>
            <a:r>
              <a:rPr lang="en-US" sz="1950" dirty="0"/>
              <a:t> </a:t>
            </a:r>
            <a:r>
              <a:rPr lang="en-US" sz="1950" dirty="0" err="1"/>
              <a:t>integrată</a:t>
            </a:r>
            <a:r>
              <a:rPr lang="en-US" sz="1950" dirty="0"/>
              <a:t>, care </a:t>
            </a:r>
            <a:r>
              <a:rPr lang="en-US" sz="1950" dirty="0" err="1"/>
              <a:t>vizează</a:t>
            </a:r>
            <a:r>
              <a:rPr lang="en-US" sz="1950" dirty="0"/>
              <a:t> </a:t>
            </a:r>
            <a:r>
              <a:rPr lang="en-US" sz="1950" dirty="0" err="1"/>
              <a:t>convergența</a:t>
            </a:r>
            <a:r>
              <a:rPr lang="en-US" sz="1950" dirty="0"/>
              <a:t> </a:t>
            </a:r>
            <a:r>
              <a:rPr lang="en-US" sz="1950" dirty="0" err="1"/>
              <a:t>obiectivelor</a:t>
            </a:r>
            <a:r>
              <a:rPr lang="en-US" sz="1950" dirty="0"/>
              <a:t> cu </a:t>
            </a:r>
            <a:r>
              <a:rPr lang="en-US" sz="1950" dirty="0" err="1"/>
              <a:t>resursele</a:t>
            </a:r>
            <a:r>
              <a:rPr lang="en-US" sz="1950" dirty="0"/>
              <a:t> </a:t>
            </a:r>
            <a:r>
              <a:rPr lang="en-US" sz="1950" dirty="0" err="1"/>
              <a:t>alocate</a:t>
            </a:r>
            <a:r>
              <a:rPr lang="en-US" sz="1950" dirty="0"/>
              <a:t>, </a:t>
            </a:r>
            <a:r>
              <a:rPr lang="en-US" sz="1950" dirty="0" err="1"/>
              <a:t>în</a:t>
            </a:r>
            <a:r>
              <a:rPr lang="en-US" sz="1950" dirty="0"/>
              <a:t> </a:t>
            </a:r>
            <a:r>
              <a:rPr lang="en-US" sz="1950" dirty="0" err="1"/>
              <a:t>raport</a:t>
            </a:r>
            <a:r>
              <a:rPr lang="en-US" sz="1950" dirty="0"/>
              <a:t> cu </a:t>
            </a:r>
            <a:r>
              <a:rPr lang="en-US" sz="1950" dirty="0" err="1"/>
              <a:t>prioritățile</a:t>
            </a:r>
            <a:r>
              <a:rPr lang="en-US" sz="1950" dirty="0"/>
              <a:t> </a:t>
            </a:r>
            <a:r>
              <a:rPr lang="en-US" sz="1950" dirty="0" err="1"/>
              <a:t>și</a:t>
            </a:r>
            <a:r>
              <a:rPr lang="en-US" sz="1950" dirty="0"/>
              <a:t> </a:t>
            </a:r>
            <a:r>
              <a:rPr lang="en-US" sz="1950" dirty="0" err="1"/>
              <a:t>direcțiile</a:t>
            </a:r>
            <a:r>
              <a:rPr lang="en-US" sz="1950" dirty="0"/>
              <a:t> </a:t>
            </a:r>
            <a:r>
              <a:rPr lang="en-US" sz="1950" dirty="0" smtClean="0"/>
              <a:t>de </a:t>
            </a:r>
            <a:r>
              <a:rPr lang="en-US" sz="1950" dirty="0" err="1"/>
              <a:t>activitate</a:t>
            </a:r>
            <a:r>
              <a:rPr lang="en-US" sz="1950" dirty="0"/>
              <a:t> </a:t>
            </a:r>
            <a:r>
              <a:rPr lang="en-US" sz="1950" dirty="0" err="1"/>
              <a:t>ştiinţifică</a:t>
            </a:r>
            <a:r>
              <a:rPr lang="en-US" sz="1950" dirty="0"/>
              <a:t> ale </a:t>
            </a:r>
            <a:r>
              <a:rPr lang="en-US" sz="1950" dirty="0" err="1"/>
              <a:t>institutului</a:t>
            </a:r>
            <a:r>
              <a:rPr lang="en-US" sz="1950" dirty="0"/>
              <a:t>. </a:t>
            </a:r>
          </a:p>
          <a:p>
            <a:pPr marL="0" indent="0" algn="just">
              <a:buNone/>
            </a:pPr>
            <a:r>
              <a:rPr lang="en-US" sz="1950" dirty="0"/>
              <a:t>b. </a:t>
            </a:r>
            <a:r>
              <a:rPr lang="ro-RO" sz="1950" dirty="0" smtClean="0"/>
              <a:t>Moderniza</a:t>
            </a:r>
            <a:r>
              <a:rPr lang="en-US" sz="1950" dirty="0" smtClean="0"/>
              <a:t>rea </a:t>
            </a:r>
            <a:r>
              <a:rPr lang="en-US" sz="1950" dirty="0" err="1"/>
              <a:t>metodologiei</a:t>
            </a:r>
            <a:r>
              <a:rPr lang="en-US" sz="1950" dirty="0"/>
              <a:t> de </a:t>
            </a:r>
            <a:r>
              <a:rPr lang="en-US" sz="1950" dirty="0" err="1"/>
              <a:t>evaluare</a:t>
            </a:r>
            <a:r>
              <a:rPr lang="en-US" sz="1950" dirty="0"/>
              <a:t> a </a:t>
            </a:r>
            <a:r>
              <a:rPr lang="en-US" sz="1950" dirty="0" err="1" smtClean="0"/>
              <a:t>actului</a:t>
            </a:r>
            <a:r>
              <a:rPr lang="en-US" sz="1950" dirty="0" smtClean="0"/>
              <a:t> </a:t>
            </a:r>
            <a:r>
              <a:rPr lang="en-US" sz="1950" dirty="0"/>
              <a:t>de </a:t>
            </a:r>
            <a:r>
              <a:rPr lang="en-US" sz="1950" dirty="0" err="1"/>
              <a:t>cercetare</a:t>
            </a:r>
            <a:r>
              <a:rPr lang="en-US" sz="1950" dirty="0"/>
              <a:t> </a:t>
            </a:r>
            <a:r>
              <a:rPr lang="en-US" sz="1950" dirty="0" err="1"/>
              <a:t>ştiinţifică</a:t>
            </a:r>
            <a:r>
              <a:rPr lang="en-US" sz="1950" dirty="0"/>
              <a:t> </a:t>
            </a:r>
            <a:r>
              <a:rPr lang="en-US" sz="1950" dirty="0" err="1"/>
              <a:t>în</a:t>
            </a:r>
            <a:r>
              <a:rPr lang="en-US" sz="1950" dirty="0"/>
              <a:t> </a:t>
            </a:r>
            <a:r>
              <a:rPr lang="en-US" sz="1950" dirty="0" err="1"/>
              <a:t>baza</a:t>
            </a:r>
            <a:r>
              <a:rPr lang="en-US" sz="1950" dirty="0"/>
              <a:t> </a:t>
            </a:r>
            <a:r>
              <a:rPr lang="en-US" sz="1950" dirty="0" err="1"/>
              <a:t>indicatorilor</a:t>
            </a:r>
            <a:r>
              <a:rPr lang="en-US" sz="1950" dirty="0"/>
              <a:t> </a:t>
            </a:r>
            <a:r>
              <a:rPr lang="en-US" sz="1950" dirty="0" err="1"/>
              <a:t>scientometrici</a:t>
            </a:r>
            <a:r>
              <a:rPr lang="en-US" sz="1950" dirty="0"/>
              <a:t> (de </a:t>
            </a:r>
            <a:r>
              <a:rPr lang="en-US" sz="1950" dirty="0" err="1"/>
              <a:t>produs</a:t>
            </a:r>
            <a:r>
              <a:rPr lang="en-US" sz="1950" dirty="0"/>
              <a:t>, </a:t>
            </a:r>
            <a:r>
              <a:rPr lang="en-US" sz="1950" dirty="0" err="1"/>
              <a:t>rezultat</a:t>
            </a:r>
            <a:r>
              <a:rPr lang="en-US" sz="1950" dirty="0"/>
              <a:t> </a:t>
            </a:r>
            <a:r>
              <a:rPr lang="en-US" sz="1950" dirty="0" err="1"/>
              <a:t>şi</a:t>
            </a:r>
            <a:r>
              <a:rPr lang="en-US" sz="1950" dirty="0"/>
              <a:t> </a:t>
            </a:r>
            <a:r>
              <a:rPr lang="en-US" sz="1950" dirty="0" err="1"/>
              <a:t>eficienţă</a:t>
            </a:r>
            <a:r>
              <a:rPr lang="en-US" sz="1950" dirty="0" smtClean="0"/>
              <a:t>)</a:t>
            </a:r>
            <a:r>
              <a:rPr lang="ro-RO" sz="1950" dirty="0" smtClean="0"/>
              <a:t>. Trecerea la evidența calitativ-valorică a produsului științific</a:t>
            </a:r>
            <a:r>
              <a:rPr lang="en-US" sz="1950" dirty="0" smtClean="0"/>
              <a:t> </a:t>
            </a:r>
            <a:r>
              <a:rPr lang="ro-RO" sz="1950" dirty="0" smtClean="0"/>
              <a:t>(</a:t>
            </a:r>
            <a:r>
              <a:rPr lang="en-US" sz="1950" dirty="0" err="1" smtClean="0"/>
              <a:t>cit</a:t>
            </a:r>
            <a:r>
              <a:rPr lang="ro-RO" sz="1950" dirty="0" smtClean="0"/>
              <a:t>area</a:t>
            </a:r>
            <a:r>
              <a:rPr lang="en-US" sz="1950" dirty="0" smtClean="0"/>
              <a:t>, </a:t>
            </a:r>
            <a:r>
              <a:rPr lang="en-US" sz="1950" dirty="0" err="1" smtClean="0"/>
              <a:t>impactul</a:t>
            </a:r>
            <a:r>
              <a:rPr lang="ro-RO" sz="1950" dirty="0" smtClean="0"/>
              <a:t>, relevanța</a:t>
            </a:r>
            <a:r>
              <a:rPr lang="en-US" sz="1950" dirty="0" smtClean="0"/>
              <a:t> social</a:t>
            </a:r>
            <a:r>
              <a:rPr lang="ro-RO" sz="1950" dirty="0" smtClean="0"/>
              <a:t>ă)</a:t>
            </a:r>
            <a:r>
              <a:rPr lang="en-US" sz="1950" dirty="0" smtClean="0"/>
              <a:t>. </a:t>
            </a:r>
            <a:endParaRPr lang="en-US" sz="1950" dirty="0"/>
          </a:p>
          <a:p>
            <a:pPr marL="0" indent="0" algn="just">
              <a:buNone/>
            </a:pPr>
            <a:r>
              <a:rPr lang="ro-RO" sz="1950" dirty="0"/>
              <a:t>c</a:t>
            </a:r>
            <a:r>
              <a:rPr lang="en-US" sz="1950" dirty="0" smtClean="0"/>
              <a:t>. </a:t>
            </a:r>
            <a:r>
              <a:rPr lang="en-US" sz="1950" dirty="0" err="1"/>
              <a:t>Continuarea</a:t>
            </a:r>
            <a:r>
              <a:rPr lang="en-US" sz="1950" dirty="0"/>
              <a:t> </a:t>
            </a:r>
            <a:r>
              <a:rPr lang="en-US" sz="1950" dirty="0" err="1"/>
              <a:t>valorificării</a:t>
            </a:r>
            <a:r>
              <a:rPr lang="en-US" sz="1950" dirty="0"/>
              <a:t> </a:t>
            </a:r>
            <a:r>
              <a:rPr lang="en-US" sz="1950" dirty="0" err="1"/>
              <a:t>ştiinţifice</a:t>
            </a:r>
            <a:r>
              <a:rPr lang="en-US" sz="1950" dirty="0"/>
              <a:t> a </a:t>
            </a:r>
            <a:r>
              <a:rPr lang="en-US" sz="1950" dirty="0" err="1"/>
              <a:t>patrimoniului</a:t>
            </a:r>
            <a:r>
              <a:rPr lang="en-US" sz="1950" dirty="0"/>
              <a:t> cultural </a:t>
            </a:r>
            <a:r>
              <a:rPr lang="en-US" sz="1950" dirty="0" err="1"/>
              <a:t>naţional</a:t>
            </a:r>
            <a:r>
              <a:rPr lang="en-US" sz="1950" dirty="0"/>
              <a:t> </a:t>
            </a:r>
            <a:r>
              <a:rPr lang="en-US" sz="1950" dirty="0" err="1"/>
              <a:t>prin</a:t>
            </a:r>
            <a:r>
              <a:rPr lang="en-US" sz="1950" dirty="0"/>
              <a:t> elaborate </a:t>
            </a:r>
            <a:r>
              <a:rPr lang="en-US" sz="1950" dirty="0" err="1"/>
              <a:t>tematice</a:t>
            </a:r>
            <a:r>
              <a:rPr lang="en-US" sz="1950" dirty="0"/>
              <a:t> (</a:t>
            </a:r>
            <a:r>
              <a:rPr lang="en-US" sz="1950" dirty="0" err="1"/>
              <a:t>Istoria</a:t>
            </a:r>
            <a:r>
              <a:rPr lang="en-US" sz="1950" dirty="0"/>
              <a:t> </a:t>
            </a:r>
            <a:r>
              <a:rPr lang="en-US" sz="1950" dirty="0" err="1"/>
              <a:t>artelor</a:t>
            </a:r>
            <a:r>
              <a:rPr lang="en-US" sz="1950" dirty="0"/>
              <a:t> (</a:t>
            </a:r>
            <a:r>
              <a:rPr lang="en-US" sz="1950" dirty="0" err="1"/>
              <a:t>pe</a:t>
            </a:r>
            <a:r>
              <a:rPr lang="en-US" sz="1950" dirty="0"/>
              <a:t> </a:t>
            </a:r>
            <a:r>
              <a:rPr lang="en-US" sz="1950" dirty="0" err="1"/>
              <a:t>domenii</a:t>
            </a:r>
            <a:r>
              <a:rPr lang="en-US" sz="1950" dirty="0"/>
              <a:t>), </a:t>
            </a:r>
            <a:r>
              <a:rPr lang="en-US" sz="1950" dirty="0" err="1"/>
              <a:t>Albume</a:t>
            </a:r>
            <a:r>
              <a:rPr lang="en-US" sz="1950" dirty="0"/>
              <a:t> de </a:t>
            </a:r>
            <a:r>
              <a:rPr lang="en-US" sz="1950" dirty="0" err="1"/>
              <a:t>patrimoniu</a:t>
            </a:r>
            <a:r>
              <a:rPr lang="en-US" sz="1950" dirty="0"/>
              <a:t> cultural </a:t>
            </a:r>
            <a:r>
              <a:rPr lang="en-US" sz="1950" dirty="0" err="1"/>
              <a:t>naţional</a:t>
            </a:r>
            <a:r>
              <a:rPr lang="en-US" sz="1950" dirty="0"/>
              <a:t>, </a:t>
            </a:r>
            <a:r>
              <a:rPr lang="en-US" sz="1950" dirty="0" err="1"/>
              <a:t>Registre</a:t>
            </a:r>
            <a:r>
              <a:rPr lang="en-US" sz="1950" dirty="0"/>
              <a:t> ale </a:t>
            </a:r>
            <a:r>
              <a:rPr lang="en-US" sz="1950" dirty="0" err="1"/>
              <a:t>patrimoniului</a:t>
            </a:r>
            <a:r>
              <a:rPr lang="en-US" sz="1950" dirty="0"/>
              <a:t> cultural al </a:t>
            </a:r>
            <a:r>
              <a:rPr lang="en-US" sz="1950" dirty="0" err="1"/>
              <a:t>ţării</a:t>
            </a:r>
            <a:r>
              <a:rPr lang="en-US" sz="1950" dirty="0"/>
              <a:t> (</a:t>
            </a:r>
            <a:r>
              <a:rPr lang="en-US" sz="1950" dirty="0" err="1"/>
              <a:t>situri</a:t>
            </a:r>
            <a:r>
              <a:rPr lang="en-US" sz="1950" dirty="0"/>
              <a:t> </a:t>
            </a:r>
            <a:r>
              <a:rPr lang="en-US" sz="1950" dirty="0" err="1"/>
              <a:t>arheologice</a:t>
            </a:r>
            <a:r>
              <a:rPr lang="en-US" sz="1950" dirty="0"/>
              <a:t>, </a:t>
            </a:r>
            <a:r>
              <a:rPr lang="en-US" sz="1950" dirty="0" err="1"/>
              <a:t>monumente</a:t>
            </a:r>
            <a:r>
              <a:rPr lang="en-US" sz="1950" dirty="0"/>
              <a:t> </a:t>
            </a:r>
            <a:r>
              <a:rPr lang="en-US" sz="1950" dirty="0" err="1"/>
              <a:t>istorice</a:t>
            </a:r>
            <a:r>
              <a:rPr lang="en-US" sz="1950" dirty="0"/>
              <a:t>, de for public, </a:t>
            </a:r>
            <a:r>
              <a:rPr lang="en-US" sz="1950" dirty="0" err="1"/>
              <a:t>comemorative</a:t>
            </a:r>
            <a:r>
              <a:rPr lang="en-US" sz="1950" dirty="0"/>
              <a:t> etc</a:t>
            </a:r>
            <a:r>
              <a:rPr lang="en-US" sz="1950" dirty="0" smtClean="0"/>
              <a:t>.).</a:t>
            </a:r>
            <a:endParaRPr lang="en-US" sz="1950"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24</a:t>
            </a:fld>
            <a:endParaRPr lang="en-US"/>
          </a:p>
        </p:txBody>
      </p:sp>
      <p:pic>
        <p:nvPicPr>
          <p:cNvPr id="5122" name="Picture 2" descr="Imagini pentru methodology of evalu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283" y="346880"/>
            <a:ext cx="2351108" cy="22860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ini pentru research 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Imagini pentru research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004" y="3793330"/>
            <a:ext cx="2381250" cy="149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897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0" y="160338"/>
            <a:ext cx="6477000" cy="6545262"/>
          </a:xfrm>
        </p:spPr>
        <p:txBody>
          <a:bodyPr>
            <a:noAutofit/>
          </a:bodyPr>
          <a:lstStyle/>
          <a:p>
            <a:pPr algn="just"/>
            <a:r>
              <a:rPr lang="ro-RO" sz="2400" dirty="0"/>
              <a:t>d</a:t>
            </a:r>
            <a:r>
              <a:rPr lang="en-US" sz="2400" dirty="0" smtClean="0"/>
              <a:t>. </a:t>
            </a:r>
            <a:r>
              <a:rPr lang="en-US" sz="2400" dirty="0" err="1"/>
              <a:t>Implementarea</a:t>
            </a:r>
            <a:r>
              <a:rPr lang="en-US" sz="2400" dirty="0"/>
              <a:t> </a:t>
            </a:r>
            <a:r>
              <a:rPr lang="en-US" sz="2400" dirty="0" err="1"/>
              <a:t>unor</a:t>
            </a:r>
            <a:r>
              <a:rPr lang="en-US" sz="2400" dirty="0"/>
              <a:t> </a:t>
            </a:r>
            <a:r>
              <a:rPr lang="en-US" sz="2400" dirty="0" err="1"/>
              <a:t>principii</a:t>
            </a:r>
            <a:r>
              <a:rPr lang="en-US" sz="2400" dirty="0"/>
              <a:t> </a:t>
            </a:r>
            <a:r>
              <a:rPr lang="en-US" sz="2400" dirty="0" err="1"/>
              <a:t>noi</a:t>
            </a:r>
            <a:r>
              <a:rPr lang="en-US" sz="2400" dirty="0"/>
              <a:t> </a:t>
            </a:r>
            <a:r>
              <a:rPr lang="en-US" sz="2400" dirty="0" err="1"/>
              <a:t>în</a:t>
            </a:r>
            <a:r>
              <a:rPr lang="en-US" sz="2400" dirty="0"/>
              <a:t> </a:t>
            </a:r>
            <a:r>
              <a:rPr lang="en-US" sz="2400" dirty="0" err="1" smtClean="0"/>
              <a:t>managem</a:t>
            </a:r>
            <a:r>
              <a:rPr lang="ro-RO" sz="2400" dirty="0" smtClean="0"/>
              <a:t>e</a:t>
            </a:r>
            <a:r>
              <a:rPr lang="en-US" sz="2400" dirty="0" err="1" smtClean="0"/>
              <a:t>ntul</a:t>
            </a:r>
            <a:r>
              <a:rPr lang="en-US" sz="2400" dirty="0" smtClean="0"/>
              <a:t> </a:t>
            </a:r>
            <a:r>
              <a:rPr lang="en-US" sz="2400" dirty="0" err="1"/>
              <a:t>Institutului</a:t>
            </a:r>
            <a:r>
              <a:rPr lang="en-US" sz="2400" dirty="0"/>
              <a:t>, </a:t>
            </a:r>
            <a:r>
              <a:rPr lang="en-US" sz="2400" dirty="0" err="1"/>
              <a:t>având</a:t>
            </a:r>
            <a:r>
              <a:rPr lang="en-US" sz="2400" dirty="0"/>
              <a:t> </a:t>
            </a:r>
            <a:r>
              <a:rPr lang="en-US" sz="2400" dirty="0" err="1"/>
              <a:t>în</a:t>
            </a:r>
            <a:r>
              <a:rPr lang="en-US" sz="2400" dirty="0"/>
              <a:t> </a:t>
            </a:r>
            <a:r>
              <a:rPr lang="en-US" sz="2400" dirty="0" err="1"/>
              <a:t>vedere</a:t>
            </a:r>
            <a:r>
              <a:rPr lang="en-US" sz="2400" dirty="0"/>
              <a:t> </a:t>
            </a:r>
            <a:r>
              <a:rPr lang="en-US" sz="2400" dirty="0" err="1" smtClean="0"/>
              <a:t>managem</a:t>
            </a:r>
            <a:r>
              <a:rPr lang="ro-RO" sz="2400" dirty="0" smtClean="0"/>
              <a:t>e</a:t>
            </a:r>
            <a:r>
              <a:rPr lang="en-US" sz="2400" dirty="0" err="1" smtClean="0"/>
              <a:t>ntul</a:t>
            </a:r>
            <a:r>
              <a:rPr lang="en-US" sz="2400" dirty="0" smtClean="0"/>
              <a:t> </a:t>
            </a:r>
            <a:r>
              <a:rPr lang="en-US" sz="2400" dirty="0" err="1"/>
              <a:t>proiectelor</a:t>
            </a:r>
            <a:r>
              <a:rPr lang="en-US" sz="2400" dirty="0"/>
              <a:t> </a:t>
            </a:r>
            <a:r>
              <a:rPr lang="en-US" sz="2400" dirty="0" err="1"/>
              <a:t>internaționale</a:t>
            </a:r>
            <a:r>
              <a:rPr lang="en-US" sz="2400" dirty="0"/>
              <a:t> de </a:t>
            </a:r>
            <a:r>
              <a:rPr lang="en-US" sz="2400" dirty="0" err="1"/>
              <a:t>cercetare</a:t>
            </a:r>
            <a:r>
              <a:rPr lang="en-US" sz="2400" dirty="0"/>
              <a:t>, ale </a:t>
            </a:r>
            <a:r>
              <a:rPr lang="en-US" sz="2400" dirty="0" err="1"/>
              <a:t>proiectelor</a:t>
            </a:r>
            <a:r>
              <a:rPr lang="en-US" sz="2400" dirty="0"/>
              <a:t> </a:t>
            </a:r>
            <a:r>
              <a:rPr lang="en-US" sz="2400" dirty="0" err="1"/>
              <a:t>naționale</a:t>
            </a:r>
            <a:r>
              <a:rPr lang="en-US" sz="2400" dirty="0"/>
              <a:t> de </a:t>
            </a:r>
            <a:r>
              <a:rPr lang="en-US" sz="2400" dirty="0" err="1"/>
              <a:t>cercetare</a:t>
            </a:r>
            <a:r>
              <a:rPr lang="en-US" sz="2400" dirty="0"/>
              <a:t>, </a:t>
            </a:r>
            <a:r>
              <a:rPr lang="en-US" sz="2400" dirty="0" err="1"/>
              <a:t>publicațiilor</a:t>
            </a:r>
            <a:r>
              <a:rPr lang="en-US" sz="2400" dirty="0"/>
              <a:t> </a:t>
            </a:r>
            <a:r>
              <a:rPr lang="en-US" sz="2400" dirty="0" err="1"/>
              <a:t>științifice</a:t>
            </a:r>
            <a:r>
              <a:rPr lang="en-US" sz="2400" dirty="0"/>
              <a:t> </a:t>
            </a:r>
            <a:r>
              <a:rPr lang="en-US" sz="2400" dirty="0" err="1"/>
              <a:t>și</a:t>
            </a:r>
            <a:r>
              <a:rPr lang="en-US" sz="2400" dirty="0"/>
              <a:t> ale </a:t>
            </a:r>
            <a:r>
              <a:rPr lang="en-US" sz="2400" dirty="0" err="1"/>
              <a:t>vizibilizării</a:t>
            </a:r>
            <a:r>
              <a:rPr lang="en-US" sz="2400" dirty="0"/>
              <a:t> </a:t>
            </a:r>
            <a:r>
              <a:rPr lang="en-US" sz="2400" dirty="0" err="1"/>
              <a:t>rezultatelor</a:t>
            </a:r>
            <a:r>
              <a:rPr lang="en-US" sz="2400" dirty="0"/>
              <a:t> </a:t>
            </a:r>
            <a:r>
              <a:rPr lang="en-US" sz="2400" dirty="0" err="1"/>
              <a:t>obținute</a:t>
            </a:r>
            <a:r>
              <a:rPr lang="en-US" sz="2400" dirty="0"/>
              <a:t> cu accent </a:t>
            </a:r>
            <a:r>
              <a:rPr lang="en-US" sz="2400" dirty="0" err="1"/>
              <a:t>pe</a:t>
            </a:r>
            <a:r>
              <a:rPr lang="en-US" sz="2400" dirty="0"/>
              <a:t> </a:t>
            </a:r>
            <a:r>
              <a:rPr lang="en-US" sz="2400" dirty="0" err="1"/>
              <a:t>eficientizarea</a:t>
            </a:r>
            <a:r>
              <a:rPr lang="en-US" sz="2400" dirty="0"/>
              <a:t>, </a:t>
            </a:r>
            <a:r>
              <a:rPr lang="en-US" sz="2400" dirty="0" err="1"/>
              <a:t>dinamizarea</a:t>
            </a:r>
            <a:r>
              <a:rPr lang="en-US" sz="2400" dirty="0"/>
              <a:t> </a:t>
            </a:r>
            <a:r>
              <a:rPr lang="en-US" sz="2400" dirty="0" err="1"/>
              <a:t>procesului</a:t>
            </a:r>
            <a:r>
              <a:rPr lang="en-US" sz="2400" dirty="0"/>
              <a:t> de </a:t>
            </a:r>
            <a:r>
              <a:rPr lang="en-US" sz="2400" dirty="0" err="1"/>
              <a:t>cercetare</a:t>
            </a:r>
            <a:r>
              <a:rPr lang="en-US" sz="2400" dirty="0"/>
              <a:t> </a:t>
            </a:r>
            <a:r>
              <a:rPr lang="en-US" sz="2400" dirty="0" err="1"/>
              <a:t>și</a:t>
            </a:r>
            <a:r>
              <a:rPr lang="en-US" sz="2400" dirty="0"/>
              <a:t> </a:t>
            </a:r>
            <a:r>
              <a:rPr lang="en-US" sz="2400" dirty="0" err="1"/>
              <a:t>popularizarea</a:t>
            </a:r>
            <a:r>
              <a:rPr lang="en-US" sz="2400" dirty="0"/>
              <a:t> (</a:t>
            </a:r>
            <a:r>
              <a:rPr lang="en-US" sz="2400" dirty="0" err="1"/>
              <a:t>internă</a:t>
            </a:r>
            <a:r>
              <a:rPr lang="en-US" sz="2400" dirty="0"/>
              <a:t> </a:t>
            </a:r>
            <a:r>
              <a:rPr lang="en-US" sz="2400" dirty="0" err="1"/>
              <a:t>și</a:t>
            </a:r>
            <a:r>
              <a:rPr lang="en-US" sz="2400" dirty="0"/>
              <a:t> </a:t>
            </a:r>
            <a:r>
              <a:rPr lang="en-US" sz="2400" dirty="0" err="1"/>
              <a:t>externă</a:t>
            </a:r>
            <a:r>
              <a:rPr lang="en-US" sz="2400" dirty="0"/>
              <a:t>) a </a:t>
            </a:r>
            <a:r>
              <a:rPr lang="en-US" sz="2400" dirty="0" err="1"/>
              <a:t>produslui</a:t>
            </a:r>
            <a:r>
              <a:rPr lang="en-US" sz="2400" dirty="0"/>
              <a:t> </a:t>
            </a:r>
            <a:r>
              <a:rPr lang="en-US" sz="2400" dirty="0" err="1"/>
              <a:t>științific</a:t>
            </a:r>
            <a:r>
              <a:rPr lang="en-US" sz="2400" dirty="0"/>
              <a:t>.</a:t>
            </a:r>
          </a:p>
          <a:p>
            <a:pPr algn="just"/>
            <a:r>
              <a:rPr lang="ro-RO" sz="2400" dirty="0"/>
              <a:t>e</a:t>
            </a:r>
            <a:r>
              <a:rPr lang="en-US" sz="2400" dirty="0" smtClean="0"/>
              <a:t>. </a:t>
            </a:r>
            <a:r>
              <a:rPr lang="ro-RO" sz="2400" dirty="0"/>
              <a:t>Încurajarea iniţiativei și motivarea cercetătorilor în desfăşurarea şi elaborarea demersului ştiinţific după modelul centrelor europene de cercetare.</a:t>
            </a:r>
            <a:endParaRPr lang="en-US" sz="2400" dirty="0"/>
          </a:p>
          <a:p>
            <a:pPr algn="just"/>
            <a:r>
              <a:rPr lang="ro-RO" sz="2400" dirty="0" err="1"/>
              <a:t>f</a:t>
            </a:r>
            <a:r>
              <a:rPr lang="en-US" sz="2400" dirty="0" smtClean="0"/>
              <a:t>. </a:t>
            </a:r>
            <a:r>
              <a:rPr lang="en-US" sz="2400" dirty="0" err="1"/>
              <a:t>Atragerea</a:t>
            </a:r>
            <a:r>
              <a:rPr lang="en-US" sz="2400" dirty="0"/>
              <a:t> </a:t>
            </a:r>
            <a:r>
              <a:rPr lang="en-US" sz="2400" dirty="0" err="1"/>
              <a:t>şi</a:t>
            </a:r>
            <a:r>
              <a:rPr lang="en-US" sz="2400" dirty="0"/>
              <a:t> </a:t>
            </a:r>
            <a:r>
              <a:rPr lang="en-US" sz="2400" dirty="0" err="1"/>
              <a:t>susţinerea</a:t>
            </a:r>
            <a:r>
              <a:rPr lang="en-US" sz="2400" dirty="0"/>
              <a:t> </a:t>
            </a:r>
            <a:r>
              <a:rPr lang="ro-RO" sz="2400" dirty="0" smtClean="0"/>
              <a:t> pentru cariera științifică a celor mai performanți </a:t>
            </a:r>
            <a:r>
              <a:rPr lang="en-US" sz="2400" dirty="0" err="1" smtClean="0"/>
              <a:t>tineri</a:t>
            </a:r>
            <a:r>
              <a:rPr lang="ro-RO" sz="2400" dirty="0" smtClean="0"/>
              <a:t>.</a:t>
            </a:r>
            <a:endParaRPr lang="en-US" sz="2400"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25</a:t>
            </a:fld>
            <a:endParaRPr lang="en-US" dirty="0"/>
          </a:p>
        </p:txBody>
      </p:sp>
      <p:sp>
        <p:nvSpPr>
          <p:cNvPr id="5" name="AutoShape 2" descr="Imagini pentru formation of cad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ini pentru formation of cad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ini pentru formation of cad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formation cadre dirige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2479" y="465138"/>
            <a:ext cx="2763366" cy="128957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ine similar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018" y="2514600"/>
            <a:ext cx="2520287" cy="189021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ini pentru initia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430" y="4572000"/>
            <a:ext cx="2416638" cy="160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67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457200" y="228600"/>
            <a:ext cx="6248400" cy="6324600"/>
          </a:xfrm>
        </p:spPr>
        <p:txBody>
          <a:bodyPr>
            <a:normAutofit fontScale="70000" lnSpcReduction="20000"/>
          </a:bodyPr>
          <a:lstStyle/>
          <a:p>
            <a:pPr algn="just"/>
            <a:r>
              <a:rPr lang="ro-RO" dirty="0"/>
              <a:t>g</a:t>
            </a:r>
            <a:r>
              <a:rPr lang="en-US" dirty="0" smtClean="0"/>
              <a:t>. </a:t>
            </a:r>
            <a:r>
              <a:rPr lang="en-US" dirty="0"/>
              <a:t>I</a:t>
            </a:r>
            <a:r>
              <a:rPr lang="ro-RO" dirty="0"/>
              <a:t>dentificarea modalităţilor de armonizare, de conjugare a principiilor formulei structurale a Institutului – static şi flexibil, aplicarea acestuia din urmă fiind determinată de punerea în aplicare a proiectelor de cercetare ca formă </a:t>
            </a:r>
            <a:r>
              <a:rPr lang="ro-RO" dirty="0" smtClean="0"/>
              <a:t>principală </a:t>
            </a:r>
            <a:r>
              <a:rPr lang="ro-RO" dirty="0"/>
              <a:t>de organizare a </a:t>
            </a:r>
            <a:r>
              <a:rPr lang="ro-RO" dirty="0" smtClean="0"/>
              <a:t>investigaţiei ştiinţifice.</a:t>
            </a:r>
            <a:endParaRPr lang="ro-MD" dirty="0" smtClean="0"/>
          </a:p>
          <a:p>
            <a:pPr algn="just"/>
            <a:r>
              <a:rPr lang="ro-RO" dirty="0"/>
              <a:t>h</a:t>
            </a:r>
            <a:r>
              <a:rPr lang="en-US" dirty="0" smtClean="0"/>
              <a:t>. </a:t>
            </a:r>
            <a:r>
              <a:rPr lang="ro-RO" dirty="0"/>
              <a:t>Atragerea surselor financiare extrabugetare, prin implicarea unor sponsori din sectorul privat, a partenerilor din străinătate şi locali (persoane fizice şi juridice), care dispun de astfel de resurse. Identificarea şi asocierea cu sponsori care au ca misiune </a:t>
            </a:r>
            <a:r>
              <a:rPr lang="ro-RO" dirty="0" err="1"/>
              <a:t>susţinerea</a:t>
            </a:r>
            <a:r>
              <a:rPr lang="ro-RO" dirty="0"/>
              <a:t> </a:t>
            </a:r>
            <a:r>
              <a:rPr lang="ro-RO" dirty="0" err="1" smtClean="0"/>
              <a:t>ştiinţelor</a:t>
            </a:r>
            <a:r>
              <a:rPr lang="ro-RO" dirty="0" smtClean="0"/>
              <a:t> </a:t>
            </a:r>
            <a:r>
              <a:rPr lang="ro-RO" dirty="0"/>
              <a:t>umanistice.</a:t>
            </a:r>
            <a:endParaRPr lang="en-US" dirty="0"/>
          </a:p>
          <a:p>
            <a:pPr algn="just"/>
            <a:r>
              <a:rPr lang="ro-RO" dirty="0"/>
              <a:t>i</a:t>
            </a:r>
            <a:r>
              <a:rPr lang="ro-RO" dirty="0" smtClean="0"/>
              <a:t>. </a:t>
            </a:r>
            <a:r>
              <a:rPr lang="ro-RO" dirty="0"/>
              <a:t>Modernizarea infrastructurii ştiinţifice prin noi achiziţii şi dotări, necesare cercetării de performanţă (spaţii de muncă, birotică, papetărie, hârtie, articole din hârtie, instrumente de scris, consumabile pentru imprimante cu jet </a:t>
            </a:r>
            <a:r>
              <a:rPr lang="ro-RO" dirty="0" smtClean="0"/>
              <a:t>dee </a:t>
            </a:r>
            <a:r>
              <a:rPr lang="ro-RO" dirty="0"/>
              <a:t>cerneală, laser, multifuncţionale). </a:t>
            </a:r>
            <a:r>
              <a:rPr lang="ro-RO" dirty="0" err="1" smtClean="0"/>
              <a:t>Identificareaa</a:t>
            </a:r>
            <a:r>
              <a:rPr lang="ro-RO" dirty="0" smtClean="0"/>
              <a:t> posibilităților de reabilitare </a:t>
            </a:r>
            <a:r>
              <a:rPr lang="ro-RO" dirty="0"/>
              <a:t>și </a:t>
            </a:r>
            <a:r>
              <a:rPr lang="ro-RO" dirty="0" smtClean="0"/>
              <a:t>revenire a </a:t>
            </a:r>
            <a:r>
              <a:rPr lang="ro-RO" dirty="0"/>
              <a:t>Institutului în sediul</a:t>
            </a:r>
            <a:r>
              <a:rPr lang="en-US" dirty="0"/>
              <a:t> din str. </a:t>
            </a:r>
            <a:r>
              <a:rPr lang="en-US" dirty="0" err="1"/>
              <a:t>Mitropolitul</a:t>
            </a:r>
            <a:r>
              <a:rPr lang="en-US" dirty="0"/>
              <a:t> </a:t>
            </a:r>
            <a:r>
              <a:rPr lang="en-US" dirty="0" err="1"/>
              <a:t>Gavriil</a:t>
            </a:r>
            <a:r>
              <a:rPr lang="en-US" dirty="0"/>
              <a:t> </a:t>
            </a:r>
            <a:r>
              <a:rPr lang="en-US" dirty="0" err="1"/>
              <a:t>Bănulescu</a:t>
            </a:r>
            <a:r>
              <a:rPr lang="en-US" dirty="0"/>
              <a:t>-Bodoni, nr. 35.</a:t>
            </a:r>
            <a:r>
              <a:rPr lang="en-US" b="1" dirty="0"/>
              <a:t> </a:t>
            </a:r>
            <a:endParaRPr lang="en-US"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26</a:t>
            </a:fld>
            <a:endParaRPr lang="en-US"/>
          </a:p>
        </p:txBody>
      </p:sp>
      <p:pic>
        <p:nvPicPr>
          <p:cNvPr id="5" name="Picture 2" descr="Imagini pentru call for propos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219200"/>
            <a:ext cx="2374773" cy="806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428" y="4343400"/>
            <a:ext cx="2600325" cy="1016159"/>
          </a:xfrm>
          <a:prstGeom prst="rect">
            <a:avLst/>
          </a:prstGeom>
        </p:spPr>
      </p:pic>
    </p:spTree>
    <p:extLst>
      <p:ext uri="{BB962C8B-B14F-4D97-AF65-F5344CB8AC3E}">
        <p14:creationId xmlns:p14="http://schemas.microsoft.com/office/powerpoint/2010/main" val="746626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MD"/>
          </a:p>
        </p:txBody>
      </p:sp>
      <p:sp>
        <p:nvSpPr>
          <p:cNvPr id="3" name="Substituent conținut 2"/>
          <p:cNvSpPr>
            <a:spLocks noGrp="1"/>
          </p:cNvSpPr>
          <p:nvPr>
            <p:ph idx="1"/>
          </p:nvPr>
        </p:nvSpPr>
        <p:spPr/>
        <p:txBody>
          <a:bodyPr>
            <a:noAutofit/>
          </a:bodyPr>
          <a:lstStyle/>
          <a:p>
            <a:pPr marL="0" indent="0" algn="just">
              <a:buNone/>
            </a:pPr>
            <a:r>
              <a:rPr lang="ro-RO" b="1" dirty="0" smtClean="0"/>
              <a:t>        Prezentul </a:t>
            </a:r>
            <a:r>
              <a:rPr lang="ro-RO" b="1" dirty="0"/>
              <a:t>proiect managerial reprezintă </a:t>
            </a:r>
            <a:r>
              <a:rPr lang="ro-RO" b="1" dirty="0" smtClean="0"/>
              <a:t>      o </a:t>
            </a:r>
            <a:r>
              <a:rPr lang="ro-RO" b="1" dirty="0"/>
              <a:t>propunere inițială, o intenție supusă dezbaterii și completării de către comunitatea științifică a Institutului Patrimoniului Cultural. Considerăm că acest proiect poate fi realizat doar printr-o implicare activă și sprijinul întregului colectiv, prin asigurarea unui climat de muncă colegial și performant.</a:t>
            </a:r>
            <a:endParaRPr lang="ru-RU" dirty="0"/>
          </a:p>
          <a:p>
            <a:pPr marL="0" indent="0" algn="ctr">
              <a:buNone/>
            </a:pPr>
            <a:endParaRPr lang="ro-MD" sz="6600" b="1" dirty="0" smtClean="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911923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533400" y="152400"/>
            <a:ext cx="8229600" cy="762000"/>
          </a:xfrm>
        </p:spPr>
        <p:txBody>
          <a:bodyPr/>
          <a:lstStyle/>
          <a:p>
            <a:r>
              <a:rPr lang="ro-RO" dirty="0" smtClean="0">
                <a:solidFill>
                  <a:schemeClr val="tx1"/>
                </a:solidFill>
                <a:latin typeface="Arial" pitchFamily="34" charset="0"/>
                <a:cs typeface="Arial" pitchFamily="34" charset="0"/>
              </a:rPr>
              <a:t>REZULTATE:</a:t>
            </a:r>
            <a:endParaRPr lang="en-US" dirty="0">
              <a:solidFill>
                <a:schemeClr val="tx1"/>
              </a:solidFill>
            </a:endParaRPr>
          </a:p>
        </p:txBody>
      </p:sp>
      <p:sp>
        <p:nvSpPr>
          <p:cNvPr id="3" name="Substituent conținut 2"/>
          <p:cNvSpPr>
            <a:spLocks noGrp="1"/>
          </p:cNvSpPr>
          <p:nvPr>
            <p:ph idx="1"/>
          </p:nvPr>
        </p:nvSpPr>
        <p:spPr>
          <a:xfrm>
            <a:off x="609600" y="838200"/>
            <a:ext cx="8229600" cy="4876800"/>
          </a:xfrm>
        </p:spPr>
        <p:txBody>
          <a:bodyPr>
            <a:normAutofit/>
          </a:bodyPr>
          <a:lstStyle/>
          <a:p>
            <a:r>
              <a:rPr lang="ro-RO" sz="2800" dirty="0" smtClean="0">
                <a:latin typeface="Arial" pitchFamily="34" charset="0"/>
                <a:cs typeface="Arial" pitchFamily="34" charset="0"/>
              </a:rPr>
              <a:t>S-au </a:t>
            </a:r>
            <a:r>
              <a:rPr lang="ro-RO" sz="2800" dirty="0">
                <a:latin typeface="Arial" pitchFamily="34" charset="0"/>
                <a:cs typeface="Arial" pitchFamily="34" charset="0"/>
              </a:rPr>
              <a:t>îmbunătățit indicatorii de performanță ai Institutului, fapt constatat în ședința </a:t>
            </a:r>
            <a:r>
              <a:rPr lang="ro-RO" sz="2800" dirty="0" smtClean="0">
                <a:latin typeface="Arial" pitchFamily="34" charset="0"/>
                <a:cs typeface="Arial" pitchFamily="34" charset="0"/>
              </a:rPr>
              <a:t>CNAA.</a:t>
            </a:r>
          </a:p>
          <a:p>
            <a:r>
              <a:rPr lang="ro-RO" sz="2800" dirty="0">
                <a:latin typeface="Arial" pitchFamily="34" charset="0"/>
                <a:cs typeface="Arial" pitchFamily="34" charset="0"/>
              </a:rPr>
              <a:t>A crescut numărul publicațiilor per </a:t>
            </a:r>
            <a:r>
              <a:rPr lang="ro-RO" sz="2800" dirty="0" smtClean="0">
                <a:latin typeface="Arial" pitchFamily="34" charset="0"/>
                <a:cs typeface="Arial" pitchFamily="34" charset="0"/>
              </a:rPr>
              <a:t>cercetător</a:t>
            </a:r>
            <a:endParaRPr lang="en-US" sz="2800" dirty="0">
              <a:latin typeface="Arial" pitchFamily="34" charset="0"/>
              <a:cs typeface="Arial" pitchFamily="34" charset="0"/>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3</a:t>
            </a:fld>
            <a:endParaRPr lang="en-US"/>
          </a:p>
        </p:txBody>
      </p:sp>
      <p:graphicFrame>
        <p:nvGraphicFramePr>
          <p:cNvPr id="5" name="Diagramă 4"/>
          <p:cNvGraphicFramePr/>
          <p:nvPr>
            <p:extLst>
              <p:ext uri="{D42A27DB-BD31-4B8C-83A1-F6EECF244321}">
                <p14:modId xmlns:p14="http://schemas.microsoft.com/office/powerpoint/2010/main" val="2585017680"/>
              </p:ext>
            </p:extLst>
          </p:nvPr>
        </p:nvGraphicFramePr>
        <p:xfrm>
          <a:off x="457200" y="2133600"/>
          <a:ext cx="82296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300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52400" y="228600"/>
            <a:ext cx="4953000" cy="6400800"/>
          </a:xfrm>
        </p:spPr>
        <p:txBody>
          <a:bodyPr>
            <a:normAutofit fontScale="92500"/>
          </a:bodyPr>
          <a:lstStyle/>
          <a:p>
            <a:r>
              <a:rPr lang="ro-RO" dirty="0"/>
              <a:t>Anual a sporit </a:t>
            </a:r>
            <a:r>
              <a:rPr lang="ro-RO" b="1" dirty="0"/>
              <a:t>numărul de studii publicate </a:t>
            </a:r>
            <a:r>
              <a:rPr lang="ro-RO" dirty="0"/>
              <a:t>de cercetătorii Institutului: </a:t>
            </a:r>
            <a:endParaRPr lang="ro-RO" dirty="0" smtClean="0"/>
          </a:p>
          <a:p>
            <a:r>
              <a:rPr lang="ro-RO" b="1" dirty="0" smtClean="0"/>
              <a:t>Numărul </a:t>
            </a:r>
            <a:r>
              <a:rPr lang="ro-RO" b="1" dirty="0"/>
              <a:t>articolelor </a:t>
            </a:r>
            <a:r>
              <a:rPr lang="ro-RO" dirty="0"/>
              <a:t>științifice </a:t>
            </a:r>
            <a:r>
              <a:rPr lang="ro-RO" dirty="0" smtClean="0"/>
              <a:t>publicate </a:t>
            </a:r>
            <a:r>
              <a:rPr lang="ro-RO" dirty="0"/>
              <a:t>în străinătate, la fel, a crescut simțitor de la an la an, în medie cu cca </a:t>
            </a:r>
            <a:r>
              <a:rPr lang="ro-RO" b="1" dirty="0" smtClean="0"/>
              <a:t>7,3</a:t>
            </a:r>
            <a:r>
              <a:rPr lang="ro-RO" dirty="0" smtClean="0"/>
              <a:t> </a:t>
            </a:r>
            <a:r>
              <a:rPr lang="ro-RO" dirty="0"/>
              <a:t>la sută. </a:t>
            </a:r>
            <a:endParaRPr lang="ro-RO" dirty="0" smtClean="0"/>
          </a:p>
          <a:p>
            <a:r>
              <a:rPr lang="ro-RO" b="1" dirty="0" smtClean="0"/>
              <a:t>Monografii </a:t>
            </a:r>
            <a:r>
              <a:rPr lang="ro-RO" b="1" dirty="0"/>
              <a:t>publicate </a:t>
            </a:r>
            <a:r>
              <a:rPr lang="ro-RO" dirty="0"/>
              <a:t>în țară și peste hotare (România, Germania, Rusia) – spor </a:t>
            </a:r>
            <a:r>
              <a:rPr lang="ro-RO" dirty="0" smtClean="0"/>
              <a:t>constant. </a:t>
            </a:r>
            <a:r>
              <a:rPr lang="en-US" dirty="0" err="1" smtClean="0"/>
              <a:t>Rezultate</a:t>
            </a:r>
            <a:r>
              <a:rPr lang="en-US" dirty="0" smtClean="0"/>
              <a:t> </a:t>
            </a:r>
            <a:r>
              <a:rPr lang="en-US" dirty="0" err="1" smtClean="0"/>
              <a:t>bune</a:t>
            </a:r>
            <a:r>
              <a:rPr lang="ro-RO" dirty="0" smtClean="0"/>
              <a:t> </a:t>
            </a:r>
            <a:r>
              <a:rPr lang="ro-RO" dirty="0"/>
              <a:t>așteptăm și în anul acesta.</a:t>
            </a:r>
            <a:endParaRPr lang="en-US" dirty="0"/>
          </a:p>
          <a:p>
            <a:endParaRPr lang="en-US"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4</a:t>
            </a:fld>
            <a:endParaRPr lang="en-US"/>
          </a:p>
        </p:txBody>
      </p:sp>
      <p:graphicFrame>
        <p:nvGraphicFramePr>
          <p:cNvPr id="5" name="Diagramă 4"/>
          <p:cNvGraphicFramePr/>
          <p:nvPr>
            <p:extLst>
              <p:ext uri="{D42A27DB-BD31-4B8C-83A1-F6EECF244321}">
                <p14:modId xmlns:p14="http://schemas.microsoft.com/office/powerpoint/2010/main" val="1112272400"/>
              </p:ext>
            </p:extLst>
          </p:nvPr>
        </p:nvGraphicFramePr>
        <p:xfrm>
          <a:off x="4876800" y="476250"/>
          <a:ext cx="42672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ă 5"/>
          <p:cNvGraphicFramePr/>
          <p:nvPr>
            <p:extLst>
              <p:ext uri="{D42A27DB-BD31-4B8C-83A1-F6EECF244321}">
                <p14:modId xmlns:p14="http://schemas.microsoft.com/office/powerpoint/2010/main" val="4165373398"/>
              </p:ext>
            </p:extLst>
          </p:nvPr>
        </p:nvGraphicFramePr>
        <p:xfrm>
          <a:off x="4953000" y="2971800"/>
          <a:ext cx="41910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tăText 6"/>
          <p:cNvSpPr txBox="1"/>
          <p:nvPr/>
        </p:nvSpPr>
        <p:spPr>
          <a:xfrm>
            <a:off x="5105400" y="3124200"/>
            <a:ext cx="3810000" cy="381000"/>
          </a:xfrm>
          <a:prstGeom prst="rect">
            <a:avLst/>
          </a:prstGeom>
          <a:noFill/>
        </p:spPr>
        <p:txBody>
          <a:bodyPr wrap="square" rtlCol="0">
            <a:spAutoFit/>
          </a:bodyPr>
          <a:lstStyle/>
          <a:p>
            <a:r>
              <a:rPr lang="ro-RO" b="1" dirty="0"/>
              <a:t>Monografii publicate</a:t>
            </a:r>
            <a:endParaRPr lang="en-US" dirty="0"/>
          </a:p>
        </p:txBody>
      </p:sp>
      <p:sp>
        <p:nvSpPr>
          <p:cNvPr id="8" name="CasetăText 7"/>
          <p:cNvSpPr txBox="1"/>
          <p:nvPr/>
        </p:nvSpPr>
        <p:spPr>
          <a:xfrm>
            <a:off x="5105400" y="114300"/>
            <a:ext cx="3810000" cy="381000"/>
          </a:xfrm>
          <a:prstGeom prst="rect">
            <a:avLst/>
          </a:prstGeom>
          <a:noFill/>
        </p:spPr>
        <p:txBody>
          <a:bodyPr wrap="square" rtlCol="0">
            <a:spAutoFit/>
          </a:bodyPr>
          <a:lstStyle/>
          <a:p>
            <a:r>
              <a:rPr lang="ro-RO" b="1" dirty="0" smtClean="0"/>
              <a:t>Studii </a:t>
            </a:r>
            <a:r>
              <a:rPr lang="ro-RO" b="1" dirty="0"/>
              <a:t>publicate</a:t>
            </a:r>
            <a:endParaRPr lang="en-US" dirty="0"/>
          </a:p>
        </p:txBody>
      </p:sp>
    </p:spTree>
    <p:extLst>
      <p:ext uri="{BB962C8B-B14F-4D97-AF65-F5344CB8AC3E}">
        <p14:creationId xmlns:p14="http://schemas.microsoft.com/office/powerpoint/2010/main" val="3400909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457200" y="1219200"/>
            <a:ext cx="4953000" cy="5638800"/>
          </a:xfrm>
        </p:spPr>
        <p:txBody>
          <a:bodyPr>
            <a:normAutofit lnSpcReduction="10000"/>
          </a:bodyPr>
          <a:lstStyle/>
          <a:p>
            <a:pPr algn="just"/>
            <a:r>
              <a:rPr lang="ro-RO" dirty="0"/>
              <a:t>Am reușit să schimbăm statutul Conferinței științifice anuale a </a:t>
            </a:r>
            <a:r>
              <a:rPr lang="ro-RO" dirty="0" smtClean="0"/>
              <a:t>IPC, </a:t>
            </a:r>
            <a:r>
              <a:rPr lang="ro-RO" dirty="0"/>
              <a:t>transformând-o din Conferința cu participare internațională în </a:t>
            </a:r>
            <a:r>
              <a:rPr lang="ro-RO" b="1" dirty="0"/>
              <a:t>Conferință științifică internațională </a:t>
            </a:r>
            <a:r>
              <a:rPr lang="ro-RO" dirty="0"/>
              <a:t>cu participanți din vest și din est, numărul acestora depășind cifra </a:t>
            </a:r>
            <a:r>
              <a:rPr lang="ro-RO" dirty="0" smtClean="0"/>
              <a:t>200 – în 2018.</a:t>
            </a:r>
            <a:endParaRPr lang="en-US" dirty="0"/>
          </a:p>
          <a:p>
            <a:endParaRPr lang="ro-MD" dirty="0" smtClean="0"/>
          </a:p>
          <a:p>
            <a:endParaRPr lang="en-US" dirty="0"/>
          </a:p>
        </p:txBody>
      </p:sp>
      <p:sp>
        <p:nvSpPr>
          <p:cNvPr id="4" name="Substituent număr diapozitiv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1667"/>
          <a:stretch/>
        </p:blipFill>
        <p:spPr>
          <a:xfrm>
            <a:off x="6838950" y="0"/>
            <a:ext cx="2305050" cy="3272814"/>
          </a:xfrm>
          <a:prstGeom prst="rect">
            <a:avLst/>
          </a:prstGeom>
        </p:spPr>
      </p:pic>
      <p:pic>
        <p:nvPicPr>
          <p:cNvPr id="1026" name="Picture 2" descr="D:\My Documents\MEGAsync\ASM.IPC\CONFERINTE.2018\conf.2018\conf.2018\coperte\coperte.online\Program.rezumate A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001962"/>
            <a:ext cx="2677039" cy="385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434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36548" y="381000"/>
            <a:ext cx="9007452" cy="1676400"/>
          </a:xfrm>
        </p:spPr>
        <p:txBody>
          <a:bodyPr>
            <a:normAutofit fontScale="90000"/>
          </a:bodyPr>
          <a:lstStyle/>
          <a:p>
            <a:r>
              <a:rPr lang="ro-MD" dirty="0" smtClean="0">
                <a:solidFill>
                  <a:schemeClr val="tx1"/>
                </a:solidFill>
              </a:rPr>
              <a:t>Conferința Științifică națională </a:t>
            </a:r>
            <a:br>
              <a:rPr lang="ro-MD" dirty="0" smtClean="0">
                <a:solidFill>
                  <a:schemeClr val="tx1"/>
                </a:solidFill>
              </a:rPr>
            </a:br>
            <a:r>
              <a:rPr lang="ro-MD" dirty="0" smtClean="0">
                <a:solidFill>
                  <a:schemeClr val="tx1"/>
                </a:solidFill>
              </a:rPr>
              <a:t>cu participare internațională </a:t>
            </a:r>
            <a:br>
              <a:rPr lang="ro-MD" dirty="0" smtClean="0">
                <a:solidFill>
                  <a:schemeClr val="tx1"/>
                </a:solidFill>
              </a:rPr>
            </a:br>
            <a:r>
              <a:rPr lang="ro-MD" dirty="0" smtClean="0">
                <a:solidFill>
                  <a:schemeClr val="tx1"/>
                </a:solidFill>
              </a:rPr>
              <a:t>a tinerilor cercetători</a:t>
            </a:r>
            <a:endParaRPr lang="en-US" dirty="0">
              <a:solidFill>
                <a:schemeClr val="tx1"/>
              </a:solidFill>
            </a:endParaRPr>
          </a:p>
        </p:txBody>
      </p:sp>
      <p:sp>
        <p:nvSpPr>
          <p:cNvPr id="4" name="Substituent număr diapozitiv 3"/>
          <p:cNvSpPr>
            <a:spLocks noGrp="1"/>
          </p:cNvSpPr>
          <p:nvPr>
            <p:ph type="sldNum" sz="quarter" idx="12"/>
          </p:nvPr>
        </p:nvSpPr>
        <p:spPr/>
        <p:txBody>
          <a:bodyPr/>
          <a:lstStyle/>
          <a:p>
            <a:fld id="{B6F15528-21DE-4FAA-801E-634DDDAF4B2B}" type="slidenum">
              <a:rPr lang="en-US" smtClean="0"/>
              <a:pPr/>
              <a:t>6</a:t>
            </a:fld>
            <a:endParaRPr lang="en-US"/>
          </a:p>
        </p:txBody>
      </p:sp>
      <p:pic>
        <p:nvPicPr>
          <p:cNvPr id="2050" name="Picture 2" descr="D:\My Documents\MEGAsync\ASM.IPC\CONFERINTE.2016\REZUMATE.CONF.17.11.16\COPERTA.REZUMATE.CONF.IP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48" y="2592387"/>
            <a:ext cx="2987652" cy="40370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My Documents\MEGAsync\ASM.IPC\CONFERINTE.2017\Conf.tineri+compendiu.2017\coperta.rezuma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5158" y="2592387"/>
            <a:ext cx="2854642" cy="40370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otografia postatÄ de Institutul Patrimoniului Cultu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2592386"/>
            <a:ext cx="2888987" cy="4037013"/>
          </a:xfrm>
          <a:prstGeom prst="rect">
            <a:avLst/>
          </a:prstGeom>
          <a:noFill/>
          <a:extLst>
            <a:ext uri="{909E8E84-426E-40DD-AFC4-6F175D3DCCD1}">
              <a14:hiddenFill xmlns:a14="http://schemas.microsoft.com/office/drawing/2010/main">
                <a:solidFill>
                  <a:srgbClr val="FFFFFF"/>
                </a:solidFill>
              </a14:hiddenFill>
            </a:ext>
          </a:extLst>
        </p:spPr>
      </p:pic>
      <p:sp>
        <p:nvSpPr>
          <p:cNvPr id="5" name="CasetăText 4"/>
          <p:cNvSpPr txBox="1"/>
          <p:nvPr/>
        </p:nvSpPr>
        <p:spPr>
          <a:xfrm>
            <a:off x="151780" y="2051703"/>
            <a:ext cx="915635" cy="523220"/>
          </a:xfrm>
          <a:prstGeom prst="rect">
            <a:avLst/>
          </a:prstGeom>
          <a:noFill/>
        </p:spPr>
        <p:txBody>
          <a:bodyPr wrap="none" rtlCol="0">
            <a:spAutoFit/>
          </a:bodyPr>
          <a:lstStyle/>
          <a:p>
            <a:r>
              <a:rPr lang="ro-MD" sz="2800" b="1" dirty="0" smtClean="0"/>
              <a:t>2016</a:t>
            </a:r>
            <a:endParaRPr lang="en-US" sz="2800" b="1" dirty="0"/>
          </a:p>
        </p:txBody>
      </p:sp>
      <p:sp>
        <p:nvSpPr>
          <p:cNvPr id="9" name="CasetăText 8"/>
          <p:cNvSpPr txBox="1"/>
          <p:nvPr/>
        </p:nvSpPr>
        <p:spPr>
          <a:xfrm>
            <a:off x="3165158" y="2051703"/>
            <a:ext cx="915635" cy="523220"/>
          </a:xfrm>
          <a:prstGeom prst="rect">
            <a:avLst/>
          </a:prstGeom>
          <a:noFill/>
        </p:spPr>
        <p:txBody>
          <a:bodyPr wrap="none" rtlCol="0">
            <a:spAutoFit/>
          </a:bodyPr>
          <a:lstStyle/>
          <a:p>
            <a:r>
              <a:rPr lang="ro-MD" sz="2800" b="1" dirty="0" smtClean="0"/>
              <a:t>2017</a:t>
            </a:r>
            <a:endParaRPr lang="en-US" sz="2800" b="1" dirty="0"/>
          </a:p>
        </p:txBody>
      </p:sp>
      <p:sp>
        <p:nvSpPr>
          <p:cNvPr id="10" name="CasetăText 9"/>
          <p:cNvSpPr txBox="1"/>
          <p:nvPr/>
        </p:nvSpPr>
        <p:spPr>
          <a:xfrm>
            <a:off x="6111741" y="2051703"/>
            <a:ext cx="915635" cy="523220"/>
          </a:xfrm>
          <a:prstGeom prst="rect">
            <a:avLst/>
          </a:prstGeom>
          <a:noFill/>
        </p:spPr>
        <p:txBody>
          <a:bodyPr wrap="none" rtlCol="0">
            <a:spAutoFit/>
          </a:bodyPr>
          <a:lstStyle/>
          <a:p>
            <a:r>
              <a:rPr lang="ro-MD" sz="2800" b="1" dirty="0" smtClean="0"/>
              <a:t>2018</a:t>
            </a:r>
            <a:endParaRPr lang="en-US" sz="2800" b="1" dirty="0"/>
          </a:p>
        </p:txBody>
      </p:sp>
    </p:spTree>
    <p:extLst>
      <p:ext uri="{BB962C8B-B14F-4D97-AF65-F5344CB8AC3E}">
        <p14:creationId xmlns:p14="http://schemas.microsoft.com/office/powerpoint/2010/main" val="2729201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p:txBody>
          <a:bodyPr/>
          <a:lstStyle/>
          <a:p>
            <a:endParaRPr lang="en-US"/>
          </a:p>
        </p:txBody>
      </p:sp>
      <p:sp>
        <p:nvSpPr>
          <p:cNvPr id="4" name="Substituent număr diapozitiv 3"/>
          <p:cNvSpPr>
            <a:spLocks noGrp="1"/>
          </p:cNvSpPr>
          <p:nvPr>
            <p:ph type="sldNum" sz="quarter" idx="12"/>
          </p:nvPr>
        </p:nvSpPr>
        <p:spPr/>
        <p:txBody>
          <a:bodyPr/>
          <a:lstStyle/>
          <a:p>
            <a:fld id="{B6F15528-21DE-4FAA-801E-634DDDAF4B2B}" type="slidenum">
              <a:rPr lang="en-US" smtClean="0"/>
              <a:pPr/>
              <a:t>7</a:t>
            </a:fld>
            <a:endParaRPr lang="en-US"/>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260" r="18459" b="6763"/>
          <a:stretch/>
        </p:blipFill>
        <p:spPr bwMode="auto">
          <a:xfrm>
            <a:off x="0" y="0"/>
            <a:ext cx="9144000" cy="703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416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p:txBody>
          <a:bodyPr/>
          <a:lstStyle/>
          <a:p>
            <a:endParaRPr lang="en-US"/>
          </a:p>
        </p:txBody>
      </p:sp>
      <p:sp>
        <p:nvSpPr>
          <p:cNvPr id="4" name="Substituent număr diapozitiv 3"/>
          <p:cNvSpPr>
            <a:spLocks noGrp="1"/>
          </p:cNvSpPr>
          <p:nvPr>
            <p:ph type="sldNum" sz="quarter" idx="12"/>
          </p:nvPr>
        </p:nvSpPr>
        <p:spPr/>
        <p:txBody>
          <a:bodyPr/>
          <a:lstStyle/>
          <a:p>
            <a:fld id="{B6F15528-21DE-4FAA-801E-634DDDAF4B2B}" type="slidenum">
              <a:rPr lang="en-US" smtClean="0"/>
              <a:pPr/>
              <a:t>8</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54" r="18289" b="6592"/>
          <a:stretch/>
        </p:blipFill>
        <p:spPr bwMode="auto">
          <a:xfrm>
            <a:off x="1" y="1"/>
            <a:ext cx="5231773"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434" r="17483" b="6949"/>
          <a:stretch/>
        </p:blipFill>
        <p:spPr bwMode="auto">
          <a:xfrm>
            <a:off x="3894161" y="980363"/>
            <a:ext cx="5937914" cy="470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749" r="17274" b="6949"/>
          <a:stretch/>
        </p:blipFill>
        <p:spPr bwMode="auto">
          <a:xfrm>
            <a:off x="1447800" y="3365884"/>
            <a:ext cx="4888173" cy="387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038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p:txBody>
          <a:bodyPr/>
          <a:lstStyle/>
          <a:p>
            <a:endParaRPr lang="en-US"/>
          </a:p>
        </p:txBody>
      </p:sp>
      <p:sp>
        <p:nvSpPr>
          <p:cNvPr id="4" name="Substituent număr diapozitiv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2" descr="http://ethnology.asm.md/wp-content/uploads/banner_eri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7920"/>
            <a:ext cx="381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ethnology.asm.md/wp-content/uploads/CEEOL-logo-header-e14903648173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58" y="1748525"/>
            <a:ext cx="2121891" cy="11920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ethnology.asm.md/wp-content/uploads/oaj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11" y="3022553"/>
            <a:ext cx="3365290" cy="9925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archaeology.asm.md/wp-content/uploads/2017/12/DOAJ-300x9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634" y="167888"/>
            <a:ext cx="4239232" cy="13000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rtjournal.asm.md/wp-content/uploads/2016/12/Logo.ISIFI_-e148421625844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5334" y="3883925"/>
            <a:ext cx="2571750" cy="25717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ethnology.asm.md/wp-content/uploads/CITEFACTOR-e15143816438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0334" y="2219447"/>
            <a:ext cx="38100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ethnology.asm.md/wp-content/uploads/harvard.logo_-e149036419611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5334" y="2017034"/>
            <a:ext cx="2661230" cy="6505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ethnology.asm.md/wp-content/uploads/roa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6436" y="1781734"/>
            <a:ext cx="2876550" cy="8858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ini pentru scopu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634" y="4362450"/>
            <a:ext cx="47625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182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TotalTime>
  <Words>2021</Words>
  <Application>Microsoft Office PowerPoint</Application>
  <PresentationFormat>Экран (4:3)</PresentationFormat>
  <Paragraphs>158</Paragraphs>
  <Slides>27</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27</vt:i4>
      </vt:variant>
    </vt:vector>
  </HeadingPairs>
  <TitlesOfParts>
    <vt:vector size="30" baseType="lpstr">
      <vt:lpstr>Arial</vt:lpstr>
      <vt:lpstr>Calibri</vt:lpstr>
      <vt:lpstr>Office Theme</vt:lpstr>
      <vt:lpstr>Презентация PowerPoint</vt:lpstr>
      <vt:lpstr>Bilanț: 28 octombrie 2014-27 octombrie 2018</vt:lpstr>
      <vt:lpstr>REZULTATE:</vt:lpstr>
      <vt:lpstr>Презентация PowerPoint</vt:lpstr>
      <vt:lpstr>Презентация PowerPoint</vt:lpstr>
      <vt:lpstr>Conferința Științifică națională  cu participare internațională  a tinerilor cercetători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 R G U M E N T E    P E N T R U  M A N D A T U L   2019-2022</vt:lpstr>
      <vt:lpstr>Strategia de bună funcționare și dezvoltare a IPC pentru perioada 2019-2022</vt:lpstr>
      <vt:lpstr>Презентация PowerPoint</vt:lpstr>
      <vt:lpstr>  Argumente care ne-au determinat să ne înaintăm candidatura  </vt:lpstr>
      <vt:lpstr>Misiunea IPC urmează a fi proiectată pe următoarele coordonate definitorii</vt:lpstr>
      <vt:lpstr>IV. Viziunea privind rolul Institutului Patrimoniului Cultural                       în sistemul național de cercetare și în societate </vt:lpstr>
      <vt:lpstr>Презентация PowerPoint</vt:lpstr>
      <vt:lpstr>Презентация PowerPoint</vt:lpstr>
      <vt:lpstr>Principalele puncte tari </vt:lpstr>
      <vt:lpstr>Principalele puncte slabe </vt:lpstr>
      <vt:lpstr>V. Direcţii de acţiune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AD</dc:creator>
  <cp:lastModifiedBy>Angela</cp:lastModifiedBy>
  <cp:revision>142</cp:revision>
  <cp:lastPrinted>2017-05-22T13:49:52Z</cp:lastPrinted>
  <dcterms:created xsi:type="dcterms:W3CDTF">2006-08-16T00:00:00Z</dcterms:created>
  <dcterms:modified xsi:type="dcterms:W3CDTF">2018-12-06T13:19:58Z</dcterms:modified>
</cp:coreProperties>
</file>