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1" r:id="rId22"/>
    <p:sldId id="282" r:id="rId23"/>
    <p:sldId id="280" r:id="rId24"/>
    <p:sldId id="283" r:id="rId25"/>
    <p:sldId id="284" r:id="rId2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FF"/>
    <a:srgbClr val="422C16"/>
    <a:srgbClr val="0C788E"/>
    <a:srgbClr val="025198"/>
    <a:srgbClr val="000099"/>
    <a:srgbClr val="1C1C1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94" d="100"/>
          <a:sy n="94" d="100"/>
        </p:scale>
        <p:origin x="-1164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86C574-9E09-4E9A-8B96-F9FE8A0B4239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o-RO"/>
        </a:p>
      </dgm:t>
    </dgm:pt>
    <dgm:pt modelId="{9D3FE0BD-4C2A-4FD4-B04D-103CB3890282}">
      <dgm:prSet/>
      <dgm:spPr/>
      <dgm:t>
        <a:bodyPr/>
        <a:lstStyle/>
        <a:p>
          <a:pPr algn="ctr" rtl="0"/>
          <a:r>
            <a:rPr lang="ru-RU" dirty="0" smtClean="0"/>
            <a:t>La stabilirea și aprobarea orarului transportării elevilor din localitățile arondate spre și de la școală obligatoriu se ține cont de orarul lecțiilor, orarul activităților extracurriculare și ale cercurilor </a:t>
          </a:r>
          <a:r>
            <a:rPr lang="ru-RU" dirty="0" err="1" smtClean="0"/>
            <a:t>pe</a:t>
          </a:r>
          <a:r>
            <a:rPr lang="ru-RU" dirty="0" smtClean="0"/>
            <a:t> </a:t>
          </a:r>
          <a:r>
            <a:rPr lang="ru-RU" dirty="0" err="1" smtClean="0"/>
            <a:t>interese</a:t>
          </a:r>
          <a:r>
            <a:rPr lang="ro-RO" dirty="0" smtClean="0"/>
            <a:t> a elevilor din clasele primare.</a:t>
          </a:r>
          <a:endParaRPr lang="ru-RU" dirty="0"/>
        </a:p>
      </dgm:t>
    </dgm:pt>
    <dgm:pt modelId="{2A50803B-5762-4102-AAFD-E0CBF59D37A9}" type="parTrans" cxnId="{BCFAA2DD-9A52-416F-AB62-FBDB3F492268}">
      <dgm:prSet/>
      <dgm:spPr/>
      <dgm:t>
        <a:bodyPr/>
        <a:lstStyle/>
        <a:p>
          <a:endParaRPr lang="ro-RO"/>
        </a:p>
      </dgm:t>
    </dgm:pt>
    <dgm:pt modelId="{813AAB71-93AD-4134-BDDF-E804B05F4BCD}" type="sibTrans" cxnId="{BCFAA2DD-9A52-416F-AB62-FBDB3F492268}">
      <dgm:prSet/>
      <dgm:spPr/>
      <dgm:t>
        <a:bodyPr/>
        <a:lstStyle/>
        <a:p>
          <a:endParaRPr lang="ro-RO"/>
        </a:p>
      </dgm:t>
    </dgm:pt>
    <dgm:pt modelId="{371B4BD6-19D0-4DAF-BBCB-8F45ABFF3AB3}" type="pres">
      <dgm:prSet presAssocID="{EC86C574-9E09-4E9A-8B96-F9FE8A0B42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18570A-4F65-4673-B472-8A320A6296E7}" type="pres">
      <dgm:prSet presAssocID="{9D3FE0BD-4C2A-4FD4-B04D-103CB389028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B326D3-B683-45D1-B72B-7321BD75095A}" type="presOf" srcId="{9D3FE0BD-4C2A-4FD4-B04D-103CB3890282}" destId="{A218570A-4F65-4673-B472-8A320A6296E7}" srcOrd="0" destOrd="0" presId="urn:microsoft.com/office/officeart/2005/8/layout/vList2"/>
    <dgm:cxn modelId="{93FB69F2-B5CE-44D5-8EB0-5838689B80C1}" type="presOf" srcId="{EC86C574-9E09-4E9A-8B96-F9FE8A0B4239}" destId="{371B4BD6-19D0-4DAF-BBCB-8F45ABFF3AB3}" srcOrd="0" destOrd="0" presId="urn:microsoft.com/office/officeart/2005/8/layout/vList2"/>
    <dgm:cxn modelId="{BCFAA2DD-9A52-416F-AB62-FBDB3F492268}" srcId="{EC86C574-9E09-4E9A-8B96-F9FE8A0B4239}" destId="{9D3FE0BD-4C2A-4FD4-B04D-103CB3890282}" srcOrd="0" destOrd="0" parTransId="{2A50803B-5762-4102-AAFD-E0CBF59D37A9}" sibTransId="{813AAB71-93AD-4134-BDDF-E804B05F4BCD}"/>
    <dgm:cxn modelId="{829B7392-1697-41A5-BA2E-D4E56671924A}" type="presParOf" srcId="{371B4BD6-19D0-4DAF-BBCB-8F45ABFF3AB3}" destId="{A218570A-4F65-4673-B472-8A320A6296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15D33A-6D8C-4EDC-ABAC-3AA74A61EC38}" type="doc">
      <dgm:prSet loTypeId="urn:microsoft.com/office/officeart/2005/8/layout/v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o-RO"/>
        </a:p>
      </dgm:t>
    </dgm:pt>
    <dgm:pt modelId="{5BE6725D-D406-41A0-8372-0A6F0A8E3132}">
      <dgm:prSet/>
      <dgm:spPr/>
      <dgm:t>
        <a:bodyPr/>
        <a:lstStyle/>
        <a:p>
          <a:pPr rtl="0"/>
          <a:r>
            <a:rPr lang="ro-MO" dirty="0" smtClean="0"/>
            <a:t>pot fi constituite </a:t>
          </a:r>
          <a:r>
            <a:rPr lang="ro-MO" i="1" dirty="0" smtClean="0"/>
            <a:t>grupe /clase cu program prelungit, </a:t>
          </a:r>
          <a:r>
            <a:rPr lang="ro-MO" dirty="0" smtClean="0"/>
            <a:t>în conformitate cu </a:t>
          </a:r>
          <a:r>
            <a:rPr lang="ro-MO" b="1" i="1" dirty="0" smtClean="0">
              <a:solidFill>
                <a:srgbClr val="003399"/>
              </a:solidFill>
            </a:rPr>
            <a:t>Regulamentul cu privire la funcționarea claselor </a:t>
          </a:r>
          <a:r>
            <a:rPr lang="ro-MO" b="1" dirty="0" smtClean="0">
              <a:solidFill>
                <a:srgbClr val="003399"/>
              </a:solidFill>
            </a:rPr>
            <a:t>ș</a:t>
          </a:r>
          <a:r>
            <a:rPr lang="ro-MO" b="1" i="1" dirty="0" smtClean="0">
              <a:solidFill>
                <a:srgbClr val="003399"/>
              </a:solidFill>
            </a:rPr>
            <a:t>i grupelor cu program prelungit</a:t>
          </a:r>
          <a:r>
            <a:rPr lang="ro-MO" i="1" dirty="0" smtClean="0"/>
            <a:t>; </a:t>
          </a:r>
          <a:endParaRPr lang="ru-RU" dirty="0"/>
        </a:p>
      </dgm:t>
    </dgm:pt>
    <dgm:pt modelId="{73E599C3-1312-4E6D-A485-393684A0B87D}" type="parTrans" cxnId="{5A1197F9-283F-45E3-BCD0-329ECABD3A97}">
      <dgm:prSet/>
      <dgm:spPr/>
      <dgm:t>
        <a:bodyPr/>
        <a:lstStyle/>
        <a:p>
          <a:endParaRPr lang="ro-RO"/>
        </a:p>
      </dgm:t>
    </dgm:pt>
    <dgm:pt modelId="{5B00E3A9-33E5-4AB2-9D1A-59FB924CF5AE}" type="sibTrans" cxnId="{5A1197F9-283F-45E3-BCD0-329ECABD3A97}">
      <dgm:prSet/>
      <dgm:spPr/>
      <dgm:t>
        <a:bodyPr/>
        <a:lstStyle/>
        <a:p>
          <a:endParaRPr lang="ro-RO"/>
        </a:p>
      </dgm:t>
    </dgm:pt>
    <dgm:pt modelId="{2D6CAB84-46CD-475B-A719-BB96E5E6C6FC}" type="pres">
      <dgm:prSet presAssocID="{BB15D33A-6D8C-4EDC-ABAC-3AA74A61EC3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104529-1A6B-49E8-8E83-CE5EEDF88439}" type="pres">
      <dgm:prSet presAssocID="{BB15D33A-6D8C-4EDC-ABAC-3AA74A61EC38}" presName="dummyMaxCanvas" presStyleCnt="0">
        <dgm:presLayoutVars/>
      </dgm:prSet>
      <dgm:spPr/>
    </dgm:pt>
    <dgm:pt modelId="{BA6C01BB-9FC3-46EA-871F-FA06372DF80D}" type="pres">
      <dgm:prSet presAssocID="{BB15D33A-6D8C-4EDC-ABAC-3AA74A61EC38}" presName="OneNode_1" presStyleLbl="node1" presStyleIdx="0" presStyleCnt="1" custScaleY="134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AAC8EC-1D05-4790-B87F-40D4C0C19435}" type="presOf" srcId="{BB15D33A-6D8C-4EDC-ABAC-3AA74A61EC38}" destId="{2D6CAB84-46CD-475B-A719-BB96E5E6C6FC}" srcOrd="0" destOrd="0" presId="urn:microsoft.com/office/officeart/2005/8/layout/vProcess5"/>
    <dgm:cxn modelId="{5A1197F9-283F-45E3-BCD0-329ECABD3A97}" srcId="{BB15D33A-6D8C-4EDC-ABAC-3AA74A61EC38}" destId="{5BE6725D-D406-41A0-8372-0A6F0A8E3132}" srcOrd="0" destOrd="0" parTransId="{73E599C3-1312-4E6D-A485-393684A0B87D}" sibTransId="{5B00E3A9-33E5-4AB2-9D1A-59FB924CF5AE}"/>
    <dgm:cxn modelId="{ECAD8210-90B8-4E05-94B4-3D41F2EC4A7D}" type="presOf" srcId="{5BE6725D-D406-41A0-8372-0A6F0A8E3132}" destId="{BA6C01BB-9FC3-46EA-871F-FA06372DF80D}" srcOrd="0" destOrd="0" presId="urn:microsoft.com/office/officeart/2005/8/layout/vProcess5"/>
    <dgm:cxn modelId="{ED519BD8-C848-4EF4-B5E4-23B9BDA2234B}" type="presParOf" srcId="{2D6CAB84-46CD-475B-A719-BB96E5E6C6FC}" destId="{D2104529-1A6B-49E8-8E83-CE5EEDF88439}" srcOrd="0" destOrd="0" presId="urn:microsoft.com/office/officeart/2005/8/layout/vProcess5"/>
    <dgm:cxn modelId="{793321A3-2143-4718-B1B8-B41CF4B963CE}" type="presParOf" srcId="{2D6CAB84-46CD-475B-A719-BB96E5E6C6FC}" destId="{BA6C01BB-9FC3-46EA-871F-FA06372DF80D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D2D0D0-89B0-434F-9F61-593D18CB9B61}" type="doc">
      <dgm:prSet loTypeId="urn:microsoft.com/office/officeart/2005/8/layout/vList4#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o-RO"/>
        </a:p>
      </dgm:t>
    </dgm:pt>
    <dgm:pt modelId="{47925E6A-DB65-4BF8-AA9B-EDB2AA32969A}">
      <dgm:prSet custT="1"/>
      <dgm:spPr/>
      <dgm:t>
        <a:bodyPr/>
        <a:lstStyle/>
        <a:p>
          <a:pPr rtl="0"/>
          <a:r>
            <a:rPr lang="ro-RO" sz="2800" dirty="0" smtClean="0">
              <a:latin typeface="Times New Roman" pitchFamily="18" charset="0"/>
              <a:cs typeface="Times New Roman" pitchFamily="18" charset="0"/>
            </a:rPr>
            <a:t>Formarea deprinderilor de comportament responsabil la traficul rutier și în cazul situațiilor excepționale se realizează în baza conținuturilor integrate în cadrul </a:t>
          </a:r>
          <a:r>
            <a:rPr lang="ro-RO" sz="2800" dirty="0" err="1" smtClean="0">
              <a:latin typeface="Times New Roman" pitchFamily="18" charset="0"/>
              <a:cs typeface="Times New Roman" pitchFamily="18" charset="0"/>
            </a:rPr>
            <a:t>disciplin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e</a:t>
          </a:r>
          <a:r>
            <a:rPr lang="ro-RO" sz="2800" dirty="0" smtClean="0">
              <a:latin typeface="Times New Roman" pitchFamily="18" charset="0"/>
              <a:cs typeface="Times New Roman" pitchFamily="18" charset="0"/>
            </a:rPr>
            <a:t>lor școlare din Planul cadru pentru clasele I-IV.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1BA955D7-D525-4ED4-893D-68C40B320362}" type="parTrans" cxnId="{F8479F03-A386-4EC8-A16D-39EA84FC463C}">
      <dgm:prSet/>
      <dgm:spPr/>
      <dgm:t>
        <a:bodyPr/>
        <a:lstStyle/>
        <a:p>
          <a:endParaRPr lang="ro-RO" sz="6600">
            <a:latin typeface="Times New Roman" pitchFamily="18" charset="0"/>
            <a:cs typeface="Times New Roman" pitchFamily="18" charset="0"/>
          </a:endParaRPr>
        </a:p>
      </dgm:t>
    </dgm:pt>
    <dgm:pt modelId="{B54804BE-2626-4CC6-B8AE-8D6AB7256B1D}" type="sibTrans" cxnId="{F8479F03-A386-4EC8-A16D-39EA84FC463C}">
      <dgm:prSet/>
      <dgm:spPr/>
      <dgm:t>
        <a:bodyPr/>
        <a:lstStyle/>
        <a:p>
          <a:endParaRPr lang="ro-RO" sz="6600">
            <a:latin typeface="Times New Roman" pitchFamily="18" charset="0"/>
            <a:cs typeface="Times New Roman" pitchFamily="18" charset="0"/>
          </a:endParaRPr>
        </a:p>
      </dgm:t>
    </dgm:pt>
    <dgm:pt modelId="{8281950B-AFA6-48CF-9072-6C8C63878CF8}" type="pres">
      <dgm:prSet presAssocID="{42D2D0D0-89B0-434F-9F61-593D18CB9B6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9C4B36-0BE8-42F7-BC3D-5CBC7BB949E3}" type="pres">
      <dgm:prSet presAssocID="{47925E6A-DB65-4BF8-AA9B-EDB2AA32969A}" presName="comp" presStyleCnt="0"/>
      <dgm:spPr/>
    </dgm:pt>
    <dgm:pt modelId="{445F73F2-6CFF-4EBC-8350-BD4731589D21}" type="pres">
      <dgm:prSet presAssocID="{47925E6A-DB65-4BF8-AA9B-EDB2AA32969A}" presName="box" presStyleLbl="node1" presStyleIdx="0" presStyleCnt="1"/>
      <dgm:spPr/>
      <dgm:t>
        <a:bodyPr/>
        <a:lstStyle/>
        <a:p>
          <a:endParaRPr lang="ru-RU"/>
        </a:p>
      </dgm:t>
    </dgm:pt>
    <dgm:pt modelId="{4D5079D4-D5CA-4E76-943B-11F2C3A77878}" type="pres">
      <dgm:prSet presAssocID="{47925E6A-DB65-4BF8-AA9B-EDB2AA32969A}" presName="img" presStyleLbl="fgImgPlace1" presStyleIdx="0" presStyleCnt="1" custScaleX="105760" custScaleY="5357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490142E-C228-4129-AF63-1CD5F93D1250}" type="pres">
      <dgm:prSet presAssocID="{47925E6A-DB65-4BF8-AA9B-EDB2AA32969A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9A1387-4AF5-4F7C-A4E4-CBCD2FDD02C3}" type="presOf" srcId="{47925E6A-DB65-4BF8-AA9B-EDB2AA32969A}" destId="{445F73F2-6CFF-4EBC-8350-BD4731589D21}" srcOrd="0" destOrd="0" presId="urn:microsoft.com/office/officeart/2005/8/layout/vList4#1"/>
    <dgm:cxn modelId="{F8479F03-A386-4EC8-A16D-39EA84FC463C}" srcId="{42D2D0D0-89B0-434F-9F61-593D18CB9B61}" destId="{47925E6A-DB65-4BF8-AA9B-EDB2AA32969A}" srcOrd="0" destOrd="0" parTransId="{1BA955D7-D525-4ED4-893D-68C40B320362}" sibTransId="{B54804BE-2626-4CC6-B8AE-8D6AB7256B1D}"/>
    <dgm:cxn modelId="{A44745A8-EDFE-4825-819E-544CF5740EE1}" type="presOf" srcId="{47925E6A-DB65-4BF8-AA9B-EDB2AA32969A}" destId="{A490142E-C228-4129-AF63-1CD5F93D1250}" srcOrd="1" destOrd="0" presId="urn:microsoft.com/office/officeart/2005/8/layout/vList4#1"/>
    <dgm:cxn modelId="{234F54EC-2429-40E0-9E30-88E56B65A4BD}" type="presOf" srcId="{42D2D0D0-89B0-434F-9F61-593D18CB9B61}" destId="{8281950B-AFA6-48CF-9072-6C8C63878CF8}" srcOrd="0" destOrd="0" presId="urn:microsoft.com/office/officeart/2005/8/layout/vList4#1"/>
    <dgm:cxn modelId="{26366905-5E3B-49CC-AD52-30C4AC4895B6}" type="presParOf" srcId="{8281950B-AFA6-48CF-9072-6C8C63878CF8}" destId="{E49C4B36-0BE8-42F7-BC3D-5CBC7BB949E3}" srcOrd="0" destOrd="0" presId="urn:microsoft.com/office/officeart/2005/8/layout/vList4#1"/>
    <dgm:cxn modelId="{7CE36B50-2A5A-4E0E-A8F9-2B2C0040817C}" type="presParOf" srcId="{E49C4B36-0BE8-42F7-BC3D-5CBC7BB949E3}" destId="{445F73F2-6CFF-4EBC-8350-BD4731589D21}" srcOrd="0" destOrd="0" presId="urn:microsoft.com/office/officeart/2005/8/layout/vList4#1"/>
    <dgm:cxn modelId="{FE7B9827-6481-4C90-8126-73EC94191EE8}" type="presParOf" srcId="{E49C4B36-0BE8-42F7-BC3D-5CBC7BB949E3}" destId="{4D5079D4-D5CA-4E76-943B-11F2C3A77878}" srcOrd="1" destOrd="0" presId="urn:microsoft.com/office/officeart/2005/8/layout/vList4#1"/>
    <dgm:cxn modelId="{CB0E17AB-68CE-413A-A9B8-309566E0860C}" type="presParOf" srcId="{E49C4B36-0BE8-42F7-BC3D-5CBC7BB949E3}" destId="{A490142E-C228-4129-AF63-1CD5F93D1250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8570A-4F65-4673-B472-8A320A6296E7}">
      <dsp:nvSpPr>
        <dsp:cNvPr id="0" name=""/>
        <dsp:cNvSpPr/>
      </dsp:nvSpPr>
      <dsp:spPr>
        <a:xfrm>
          <a:off x="0" y="28889"/>
          <a:ext cx="8229600" cy="27822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La stabilirea și aprobarea orarului transportării elevilor din localitățile arondate spre și de la școală obligatoriu se ține cont de orarul lecțiilor, orarul activităților extracurriculare și ale cercurilor </a:t>
          </a:r>
          <a:r>
            <a:rPr lang="ru-RU" sz="2900" kern="1200" dirty="0" err="1" smtClean="0"/>
            <a:t>pe</a:t>
          </a:r>
          <a:r>
            <a:rPr lang="ru-RU" sz="2900" kern="1200" dirty="0" smtClean="0"/>
            <a:t> </a:t>
          </a:r>
          <a:r>
            <a:rPr lang="ru-RU" sz="2900" kern="1200" dirty="0" err="1" smtClean="0"/>
            <a:t>interese</a:t>
          </a:r>
          <a:r>
            <a:rPr lang="ro-RO" sz="2900" kern="1200" dirty="0" smtClean="0"/>
            <a:t> a elevilor din clasele primare.</a:t>
          </a:r>
          <a:endParaRPr lang="ru-RU" sz="2900" kern="1200" dirty="0"/>
        </a:p>
      </dsp:txBody>
      <dsp:txXfrm>
        <a:off x="135819" y="164708"/>
        <a:ext cx="7957962" cy="25106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C01BB-9FC3-46EA-871F-FA06372DF80D}">
      <dsp:nvSpPr>
        <dsp:cNvPr id="0" name=""/>
        <dsp:cNvSpPr/>
      </dsp:nvSpPr>
      <dsp:spPr>
        <a:xfrm>
          <a:off x="0" y="714381"/>
          <a:ext cx="9001156" cy="29114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3700" kern="1200" dirty="0" smtClean="0"/>
            <a:t>pot fi constituite </a:t>
          </a:r>
          <a:r>
            <a:rPr lang="ro-MO" sz="3700" i="1" kern="1200" dirty="0" smtClean="0"/>
            <a:t>grupe /clase cu program prelungit, </a:t>
          </a:r>
          <a:r>
            <a:rPr lang="ro-MO" sz="3700" kern="1200" dirty="0" smtClean="0"/>
            <a:t>în conformitate cu </a:t>
          </a:r>
          <a:r>
            <a:rPr lang="ro-MO" sz="3700" b="1" i="1" kern="1200" dirty="0" smtClean="0">
              <a:solidFill>
                <a:srgbClr val="003399"/>
              </a:solidFill>
            </a:rPr>
            <a:t>Regulamentul cu privire la funcționarea claselor </a:t>
          </a:r>
          <a:r>
            <a:rPr lang="ro-MO" sz="3700" b="1" kern="1200" dirty="0" smtClean="0">
              <a:solidFill>
                <a:srgbClr val="003399"/>
              </a:solidFill>
            </a:rPr>
            <a:t>ș</a:t>
          </a:r>
          <a:r>
            <a:rPr lang="ro-MO" sz="3700" b="1" i="1" kern="1200" dirty="0" smtClean="0">
              <a:solidFill>
                <a:srgbClr val="003399"/>
              </a:solidFill>
            </a:rPr>
            <a:t>i grupelor cu program prelungit</a:t>
          </a:r>
          <a:r>
            <a:rPr lang="ro-MO" sz="3700" i="1" kern="1200" dirty="0" smtClean="0"/>
            <a:t>; </a:t>
          </a:r>
          <a:endParaRPr lang="ru-RU" sz="3700" kern="1200" dirty="0"/>
        </a:p>
      </dsp:txBody>
      <dsp:txXfrm>
        <a:off x="85274" y="799655"/>
        <a:ext cx="8830608" cy="27409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o-RO" smtClean="0"/>
              <a:t>Faceți clic pentru editarea stilului de subtitlu al coordonatorului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A06E0-1736-4202-BFB6-CFF6806F093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12809-79C1-410D-8CFC-A122272F313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8F1D2-1945-4C39-A60A-7D5F38BE5C9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C73F6-0AD6-4259-8ACD-D1B1D56D1A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4E04E-BCC4-4959-BA44-1F197B6F848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F0BC0-B3C3-4F3C-ACF5-526A92FD8A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421B9-29F0-4D64-9247-788BD3CC88B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908FE-6565-44F6-8E95-6896A38996E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8D68D-767F-4A18-9C05-5F15558F337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29964-3E3F-4327-8191-B1A1841E956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48359-D904-4041-8F99-DE51C5999FE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6C775A-47AC-4CB8-9469-204277DA8BAE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 rot="651135">
            <a:off x="3786182" y="1428736"/>
            <a:ext cx="4319588" cy="3714776"/>
          </a:xfrm>
          <a:solidFill>
            <a:schemeClr val="bg1">
              <a:lumMod val="95000"/>
            </a:schemeClr>
          </a:solidFill>
          <a:ln/>
        </p:spPr>
        <p:txBody>
          <a:bodyPr/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2163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14282" y="5143512"/>
            <a:ext cx="3714776" cy="1357322"/>
          </a:xfrm>
        </p:spPr>
        <p:txBody>
          <a:bodyPr/>
          <a:lstStyle/>
          <a:p>
            <a:pPr algn="r"/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reptunghi 5"/>
          <p:cNvSpPr/>
          <p:nvPr/>
        </p:nvSpPr>
        <p:spPr>
          <a:xfrm>
            <a:off x="785786" y="1500174"/>
            <a:ext cx="7572428" cy="3429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REPERE PRIVIND ORGANIZAREA PROCESULUI ED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o-RO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CAȚIONAL ÎN TREAPTA PRIMARĂ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ÎN ANUL ȘCOLAR 2014-2015</a:t>
            </a:r>
            <a:endParaRPr lang="ro-RO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ubstituent conținut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094039"/>
              </p:ext>
            </p:extLst>
          </p:nvPr>
        </p:nvGraphicFramePr>
        <p:xfrm>
          <a:off x="457200" y="3286124"/>
          <a:ext cx="8229600" cy="2840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7698" name="Picture 2" descr="http://www.timpul.md/uploads/modules/news/2012/01/30935/658x0_autobuze-pentru-scoli-din-moldov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08" y="121137"/>
            <a:ext cx="5572164" cy="28792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76473392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O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 </a:t>
            </a:r>
            <a:r>
              <a:rPr lang="ro-MO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învățămîntul</a:t>
            </a:r>
            <a:r>
              <a:rPr lang="ro-MO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primar: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Substituent conțin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119079"/>
              </p:ext>
            </p:extLst>
          </p:nvPr>
        </p:nvGraphicFramePr>
        <p:xfrm>
          <a:off x="0" y="1785926"/>
          <a:ext cx="9001156" cy="4340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651858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M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Clasele pot fi divizate în două grupe, dacă în clasă </a:t>
            </a:r>
            <a:r>
              <a:rPr lang="ro-M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sînt</a:t>
            </a:r>
            <a:r>
              <a:rPr lang="ro-M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şi mai mulţi elevi, la următoarele </a:t>
            </a:r>
            <a:r>
              <a:rPr lang="ro-M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discipline din </a:t>
            </a:r>
            <a:r>
              <a:rPr lang="ro-M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învățămîntul</a:t>
            </a:r>
            <a:r>
              <a:rPr lang="ro-M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primar: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o-MO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M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limba română</a:t>
            </a:r>
            <a:r>
              <a:rPr lang="ro-M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în instituțiile cu instruire în limba rusă, ucraineană, bulgară, găgăuză;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limba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străină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23518777"/>
      </p:ext>
    </p:extLst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/>
          </a:bodyPr>
          <a:lstStyle/>
          <a:p>
            <a:pPr lvl="1"/>
            <a:r>
              <a:rPr lang="ro-M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scopul organizării activităţilor </a:t>
            </a:r>
            <a:r>
              <a:rPr lang="ro-M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extracurriculare</a:t>
            </a:r>
            <a:r>
              <a:rPr lang="ro-M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(cor, cerc de dans, orchestre, artă decorativă aplicată, design, ikebana, artizanat, pictură, grafică, activități de cer­cetare la disciplinele de studii etc.), se prevăd </a:t>
            </a:r>
            <a:r>
              <a:rPr lang="ro-M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cîte</a:t>
            </a:r>
            <a:r>
              <a:rPr lang="ro-M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M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o-M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ore </a:t>
            </a:r>
            <a:r>
              <a:rPr lang="ro-M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săptămînal</a:t>
            </a:r>
            <a:r>
              <a:rPr lang="ro-M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pentru fiecare complet de clase </a:t>
            </a:r>
            <a:r>
              <a:rPr lang="ro-M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I-IX.</a:t>
            </a:r>
            <a:endParaRPr lang="ro-M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o-M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4626" name="Picture 2" descr="http://gpp3slatina.files.wordpress.com/2010/12/cropped-header_kindergarten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0"/>
            <a:ext cx="9156939" cy="19288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5031879"/>
      </p:ext>
    </p:extLst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lnSpcReduction="10000"/>
          </a:bodyPr>
          <a:lstStyle/>
          <a:p>
            <a:r>
              <a:rPr lang="ro-RO" sz="2400" dirty="0" smtClean="0"/>
              <a:t>Lista orientativă a orelor opționale este indicată în „Organizarea procesului educațional 2014 -2015”.</a:t>
            </a:r>
          </a:p>
          <a:p>
            <a:r>
              <a:rPr lang="ro-RO" sz="2400" dirty="0" smtClean="0"/>
              <a:t>Curriculumul la disciplina opțională va fi examinat la ședința Comisiei metodice, aprobat la Consiliul profesoral  și coordonat cu Direcția raională de </a:t>
            </a:r>
            <a:r>
              <a:rPr lang="ro-RO" sz="2400" dirty="0" err="1" smtClean="0"/>
              <a:t>învățămînt</a:t>
            </a:r>
            <a:r>
              <a:rPr lang="ro-RO" sz="2400" dirty="0" smtClean="0"/>
              <a:t>, tineret și sport </a:t>
            </a:r>
            <a:r>
              <a:rPr lang="ro-RO" sz="2400" dirty="0" err="1" smtClean="0"/>
              <a:t>pînă</a:t>
            </a:r>
            <a:r>
              <a:rPr lang="ro-RO" sz="2400" dirty="0" smtClean="0"/>
              <a:t> la 1 septembrie 2014.</a:t>
            </a:r>
          </a:p>
          <a:p>
            <a:r>
              <a:rPr lang="ro-RO" sz="2400" dirty="0" smtClean="0"/>
              <a:t>Grupele pentru studierea orelor opționale vor fi constituite în baza cererilor în scris ale părinților elevilor claselor primare.</a:t>
            </a:r>
          </a:p>
          <a:p>
            <a:pPr algn="ctr">
              <a:buNone/>
            </a:pPr>
            <a:r>
              <a:rPr lang="ro-RO" sz="2400" b="1" dirty="0" smtClean="0">
                <a:solidFill>
                  <a:srgbClr val="003399"/>
                </a:solidFill>
              </a:rPr>
              <a:t>Opționalele </a:t>
            </a:r>
            <a:r>
              <a:rPr lang="ro-RO" sz="2400" b="1" dirty="0" smtClean="0">
                <a:solidFill>
                  <a:srgbClr val="FF0000"/>
                </a:solidFill>
              </a:rPr>
              <a:t>nu se evaluează </a:t>
            </a:r>
            <a:r>
              <a:rPr lang="ro-RO" sz="2400" b="1" dirty="0" smtClean="0">
                <a:solidFill>
                  <a:srgbClr val="003399"/>
                </a:solidFill>
              </a:rPr>
              <a:t>prin note. În catalog se înregistrează doar absențele elevilor.  </a:t>
            </a:r>
            <a:endParaRPr lang="ru-RU" sz="24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810345"/>
      </p:ext>
    </p:extLst>
  </p:cSld>
  <p:clrMapOvr>
    <a:masterClrMapping/>
  </p:clrMapOvr>
  <p:transition>
    <p:wipe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Substituent conțin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124976"/>
              </p:ext>
            </p:extLst>
          </p:nvPr>
        </p:nvGraphicFramePr>
        <p:xfrm>
          <a:off x="457200" y="1857364"/>
          <a:ext cx="825820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4973916"/>
      </p:ext>
    </p:extLst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SPAȚIUL ȘCOLAR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lvl="0"/>
            <a:r>
              <a:rPr lang="ro-RO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 fiecare sală de clasă </a:t>
            </a:r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recomandă să </a:t>
            </a:r>
            <a:r>
              <a:rPr lang="ro-RO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 amenajate panouri pentru </a:t>
            </a:r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afișaj pentru expunerea </a:t>
            </a:r>
            <a:r>
              <a:rPr lang="ro-RO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unor informații, foto, produse referitoare la activitățile și evenimentele din școală-clasă;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amenajarea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/-</a:t>
            </a:r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reamenajarea minibibliotecilor</a:t>
            </a:r>
            <a:r>
              <a:rPr lang="ro-RO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panoul cititorului</a:t>
            </a:r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colțul </a:t>
            </a:r>
            <a:r>
              <a:rPr lang="ro-RO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dedicat </a:t>
            </a:r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matematicii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tiin</a:t>
            </a:r>
            <a:r>
              <a:rPr lang="ro-RO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ţe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</a:t>
            </a:r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elaborarea Regulamentului clasei și afișarea acestuia în sala de </a:t>
            </a:r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clasă;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regulile vor fi stabilite pe </a:t>
            </a:r>
            <a:r>
              <a:rPr lang="ro-RO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rînd</a:t>
            </a:r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parcursul anului, atunci </a:t>
            </a:r>
            <a:r>
              <a:rPr lang="ro-RO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cînd</a:t>
            </a:r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situațiile create în viața clasei impun anumite nevoi.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771602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dirty="0" smtClean="0">
                <a:solidFill>
                  <a:schemeClr val="bg1"/>
                </a:solidFill>
              </a:rPr>
              <a:t>PORTOFOLIUL ÎNVĂȚĂTORULUI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lnSpcReduction="10000"/>
          </a:bodyPr>
          <a:lstStyle/>
          <a:p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o-RO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ocumente normative (Planul cadru, Curriculum…);</a:t>
            </a:r>
          </a:p>
          <a:p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Rezultatele evaluărilor școlare;</a:t>
            </a:r>
          </a:p>
          <a:p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Schema orară;</a:t>
            </a:r>
          </a:p>
          <a:p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4.Planificarea de lungă durată; </a:t>
            </a:r>
          </a:p>
          <a:p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Proiecte de lecții, ale activităţilor extracurriculare; </a:t>
            </a:r>
          </a:p>
          <a:p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Conținutul testelor de evaluare inițială, evaluări formative, evaluări </a:t>
            </a:r>
            <a:r>
              <a:rPr lang="ro-RO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sumative</a:t>
            </a:r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Fișe de înregistrare a rezultatelor;</a:t>
            </a:r>
          </a:p>
          <a:p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Portofolii ale elevilor;</a:t>
            </a:r>
          </a:p>
          <a:p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Proiecte ale elevilor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187912"/>
      </p:ext>
    </p:extLst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10.Instrumente specifice pentru monitorizarea progresului individual al elevilor clasei.</a:t>
            </a:r>
          </a:p>
          <a:p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Dosarul parteneriatelor cu părinții:</a:t>
            </a:r>
          </a:p>
          <a:p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Componența comitetului părintesc;</a:t>
            </a:r>
          </a:p>
          <a:p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Graficul </a:t>
            </a:r>
            <a:r>
              <a:rPr lang="ro-RO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întîlnirilor</a:t>
            </a:r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părinții;</a:t>
            </a:r>
          </a:p>
          <a:p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Procese verbale;</a:t>
            </a:r>
          </a:p>
          <a:p>
            <a:r>
              <a:rPr lang="ro-RO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Chestionare aplicate părinților,  </a:t>
            </a:r>
            <a:r>
              <a:rPr lang="ro-RO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886211"/>
      </p:ext>
    </p:extLst>
  </p:cSld>
  <p:clrMapOvr>
    <a:masterClrMapping/>
  </p:clrMapOvr>
  <p:transition>
    <p:wipe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400" dirty="0" smtClean="0">
                <a:solidFill>
                  <a:schemeClr val="bg1"/>
                </a:solidFill>
              </a:rPr>
              <a:t>Nomenclatorul documentelor comisiei metodice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8868"/>
            <a:ext cx="8229600" cy="3653887"/>
          </a:xfrm>
        </p:spPr>
        <p:txBody>
          <a:bodyPr>
            <a:normAutofit fontScale="92500" lnSpcReduction="20000"/>
          </a:bodyPr>
          <a:lstStyle/>
          <a:p>
            <a:r>
              <a:rPr lang="ro-RO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Componența comisiei metodice;</a:t>
            </a:r>
          </a:p>
          <a:p>
            <a:r>
              <a:rPr lang="ro-RO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Raportul de activitate pentru an. 2013 – 2014;</a:t>
            </a:r>
          </a:p>
          <a:p>
            <a:r>
              <a:rPr lang="ro-RO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Analiza de nevoi (puncte tari, slabe, oportunități și amenințări);</a:t>
            </a:r>
          </a:p>
          <a:p>
            <a:r>
              <a:rPr lang="ro-RO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Lista cursurilor de formare finalizate de fiecare membru al Comisiei;</a:t>
            </a:r>
          </a:p>
          <a:p>
            <a:r>
              <a:rPr lang="ro-RO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Planul managerial al comisiei</a:t>
            </a:r>
          </a:p>
          <a:p>
            <a:r>
              <a:rPr lang="ro-RO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Graficul semestrial al comisiei</a:t>
            </a:r>
          </a:p>
          <a:p>
            <a:r>
              <a:rPr lang="ro-RO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Schemele orare</a:t>
            </a:r>
          </a:p>
          <a:p>
            <a:r>
              <a:rPr lang="ro-RO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Procesele verbale de la activitățile metodice</a:t>
            </a:r>
          </a:p>
          <a:p>
            <a:r>
              <a:rPr lang="ro-RO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9.Proiectele lecțiilor demonstrative</a:t>
            </a:r>
            <a:endParaRPr lang="ro-RO" sz="240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10.Fișele de asistență </a:t>
            </a:r>
          </a:p>
          <a:p>
            <a:endParaRPr lang="ru-RU" sz="240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904053"/>
      </p:ext>
    </p:extLst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PRIORITĂȚI: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501122" cy="400052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 anul școlar 2014 - 2015 am stabilit următoarele priorități:</a:t>
            </a:r>
          </a:p>
          <a:p>
            <a:pPr lvl="0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asigurarea 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unei educații de calitate;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îmbunătățirea competențelor de lectură;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evaluarea cu scop de orientare și optimizare a învățării;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pregătirea elevilor pentru evaluarea națională la clasa a IV-a;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asigurarea accesului egal și universal la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educație 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calitate la nivelul </a:t>
            </a:r>
            <a:r>
              <a:rPr lang="ro-RO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învățămîntului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obligatoriu prin înscrierea la școală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tuturor 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copiilor, indiferent de data solicitării;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menținerea în sistemul educațional a copiilor provenind din segmentele sociale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defavorizate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o-RO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ncluziunea şcolară;</a:t>
            </a:r>
          </a:p>
          <a:p>
            <a:pPr lvl="0"/>
            <a:r>
              <a:rPr lang="ro-RO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avansarea competenţelor profesionale ale învăţătorilor din perspectivă didactică.</a:t>
            </a:r>
            <a:endParaRPr lang="ru-RU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6459598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Temele anului care pot fi abordate în activitatea de perfecționare la nivelul Comisiei metodice pot fi:</a:t>
            </a:r>
            <a:br>
              <a:rPr lang="ro-RO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o-RO" sz="24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Prioritate: Asigurarea unei educații de calitate;</a:t>
            </a:r>
            <a:endParaRPr lang="ru-RU" sz="2400" b="1" dirty="0" smtClean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o-RO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Strategii de rezolvare a unor conflicte sau de atenuare a unor stări tensionate între elevi, între cadrul didactic şi elevi, între părinţi şi cadrul didactic, între părinţi şi elevi etc.</a:t>
            </a:r>
          </a:p>
          <a:p>
            <a:pPr lvl="0"/>
            <a:r>
              <a:rPr lang="ro-RO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Strategii de rezolvare a unor conflicte şcolare.</a:t>
            </a:r>
          </a:p>
          <a:p>
            <a:r>
              <a:rPr lang="ro-RO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Importanţa parteneriatului şcoală-familie în motivaţia pentru învăţare a elevilor din treapta  primară.</a:t>
            </a:r>
          </a:p>
          <a:p>
            <a:pPr lvl="0"/>
            <a:r>
              <a:rPr lang="ro-RO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Valorificarea dimensiunilor şcolii prietenoase copilului.</a:t>
            </a:r>
          </a:p>
        </p:txBody>
      </p:sp>
    </p:spTree>
    <p:extLst>
      <p:ext uri="{BB962C8B-B14F-4D97-AF65-F5344CB8AC3E}">
        <p14:creationId xmlns:p14="http://schemas.microsoft.com/office/powerpoint/2010/main" val="4118631404"/>
      </p:ext>
    </p:extLst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o-RO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Prioritate: A</a:t>
            </a:r>
            <a:r>
              <a:rPr lang="ro-RO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vansarea competenţelor profesionale ale învăţătorilor din perspectivă didactică</a:t>
            </a:r>
            <a:endParaRPr lang="ro-RO" sz="6000" dirty="0">
              <a:solidFill>
                <a:schemeClr val="bg1"/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 algn="just"/>
            <a:r>
              <a:rPr lang="ro-M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Profunzimea şi calitatea lecţiei din perspectiva  proiectării eficiente şi constructiviste.</a:t>
            </a:r>
          </a:p>
          <a:p>
            <a:pPr lvl="0"/>
            <a:r>
              <a:rPr lang="ro-R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Eficientizarea procesului educaţional prin valorificarea pedagogiei competenţelor.</a:t>
            </a:r>
          </a:p>
          <a:p>
            <a:pPr lvl="0"/>
            <a:r>
              <a:rPr lang="ro-R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Eficientizarea procesului educaţional prin valorificarea principiilor centrării pe copil.</a:t>
            </a:r>
          </a:p>
          <a:p>
            <a:pPr algn="just"/>
            <a:endParaRPr lang="ro-RO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Prioritate: Îmbunătățirea competențelor de lectură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Dezvoltarea experienţelor de lectură la elevii de vârstă şcolară mică.</a:t>
            </a:r>
          </a:p>
          <a:p>
            <a:pPr algn="just"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Aspecte didactice  de sporire a motivaţiei şi a preferinţelor pentru lectură.</a:t>
            </a:r>
          </a:p>
          <a:p>
            <a:pPr algn="just"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Valorificarea parteneriatelor educaţionale pe dimensiunea  lecturii .</a:t>
            </a:r>
          </a:p>
          <a:p>
            <a:pPr algn="just"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Atelierele de lectură – o prioritate în şcoala primară.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o-RO" dirty="0" smtClean="0"/>
          </a:p>
          <a:p>
            <a:endParaRPr lang="ro-RO" dirty="0"/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Prioritate: evaluarea cu scop de orientare și optimizare a învățării;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 lvl="0"/>
            <a:r>
              <a:rPr lang="ro-RO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Evaluarea criterială bazată pe descriptori.</a:t>
            </a:r>
          </a:p>
          <a:p>
            <a:r>
              <a:rPr lang="ro-RO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Evaluare pentru învăţare.</a:t>
            </a:r>
          </a:p>
          <a:p>
            <a:pPr lvl="0"/>
            <a:r>
              <a:rPr lang="ro-RO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Referențialul în evaluare; modele teoretice şi demersuri practice.</a:t>
            </a:r>
          </a:p>
          <a:p>
            <a:pPr algn="just"/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Prioritate: asigurarea accesului egal și universal la educație de calitate la nivelul </a:t>
            </a:r>
            <a:r>
              <a:rPr lang="ro-RO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învățămîntului</a:t>
            </a:r>
            <a:r>
              <a:rPr lang="ro-RO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obligatoriu prin înscrierea la școală a</a:t>
            </a:r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tuturor copiilor, indiferent de data solicitării; menținerea în sistemul educațional a copiilor provenind din segmentele sociale defavorizate.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sz="1200" dirty="0">
              <a:solidFill>
                <a:schemeClr val="bg1"/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 lvl="0"/>
            <a:r>
              <a:rPr lang="ro-RO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Modalităţi de adaptare şi motivaţie pentru învăţare la integrarea elevului în clasa I.</a:t>
            </a:r>
          </a:p>
          <a:p>
            <a:pPr lvl="0"/>
            <a:r>
              <a:rPr lang="ro-RO" dirty="0" smtClean="0"/>
              <a:t>Şcoala atractivă prin calitate, motivaţie şi deschidere.</a:t>
            </a:r>
            <a:endParaRPr lang="ro-RO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o-RO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Prioritate: Incluziunea şcolară</a:t>
            </a:r>
            <a:br>
              <a:rPr lang="ro-RO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lvl="0"/>
            <a:r>
              <a:rPr lang="ro-RO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Cauze ale dificultăților de învăţare specifice în </a:t>
            </a:r>
            <a:r>
              <a:rPr lang="ro-RO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învățămîntul</a:t>
            </a:r>
            <a:r>
              <a:rPr lang="ro-RO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primar.</a:t>
            </a:r>
          </a:p>
          <a:p>
            <a:r>
              <a:rPr lang="ro-RO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Grupa pregătitoare - Învățământul primar - învățământul gimnazial: aspecte de continuitate.</a:t>
            </a:r>
          </a:p>
          <a:p>
            <a:pPr lvl="0"/>
            <a:r>
              <a:rPr lang="ro-RO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Impactul jocurilor electronice asupra dependenţei persoanei de calculator. </a:t>
            </a:r>
          </a:p>
          <a:p>
            <a:pPr lvl="0"/>
            <a:r>
              <a:rPr lang="ro-RO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Copiii supradotaţi şi imaginea lor şcolară. Activităţi de diferenţiere în cadrul orelor şcolare.</a:t>
            </a:r>
          </a:p>
          <a:p>
            <a:pPr lvl="0"/>
            <a:endParaRPr lang="ro-RO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CADRUL LEGAL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anul școlar 2014 – 2015 vor fi aplicate următoarele documente normative:</a:t>
            </a:r>
          </a:p>
          <a:p>
            <a:pPr lvl="0"/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Planului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cadru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pentru </a:t>
            </a:r>
            <a:r>
              <a:rPr lang="ro-RO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învățămîntul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primar, gimnazial și liceal pentru anul de studii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2014–2015(Ordinul ministrului educației n</a:t>
            </a:r>
            <a:r>
              <a:rPr lang="nn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n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n-NO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370 </a:t>
            </a:r>
            <a:r>
              <a:rPr lang="nn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 </a:t>
            </a:r>
            <a:r>
              <a:rPr lang="nn-NO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 mai </a:t>
            </a:r>
            <a:r>
              <a:rPr lang="nn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/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Organizarea procesului educațional în </a:t>
            </a:r>
            <a:r>
              <a:rPr lang="ro-R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învățămîntul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preșcolar, primar și secundar general;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Standardele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eficienţă a învăţării (Ordinul ministrului educației nr. 1001 din 23.12. 2011);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Curriculumul școlar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clasele I-IV (Ordinul ministrului educației nr. 331 din 12.05.2010);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Ghidul 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implementare a Curriculumului modernizat pentru treapta primară de </a:t>
            </a:r>
            <a:r>
              <a:rPr lang="ro-RO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învățămînt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(Ordinul ministrului educației nr. 597 din 30.06.2011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lv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107283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CADRUL LEGAL</a:t>
            </a: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Instrucțiunea privind organizarea procesului educațional și aplicarea </a:t>
            </a:r>
            <a:r>
              <a:rPr lang="ro-R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curricu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ro-R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mului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modernizat pentru clasele I-IV în condițiile activității simultane (Ordinul ministrului educației nr.05 din 06 ianuarie 2012;)</a:t>
            </a:r>
          </a:p>
          <a:p>
            <a:pPr lvl="0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Curriculum la dirigenție. Clasele I-IV, 2007;</a:t>
            </a:r>
          </a:p>
          <a:p>
            <a:pPr lvl="0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Curriculum „ Securitatea traficului rutier” (Ordinul ministrului educației nr.69 din 25.07.2006);</a:t>
            </a:r>
          </a:p>
          <a:p>
            <a:pPr lvl="0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Programul de instruire la „Protecția Civilă și apărarea traficului rutier” (Ordinul ministrului educației, ministerului afacerilor interne nr.669/136 din 21.08.2009);</a:t>
            </a:r>
          </a:p>
          <a:p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Manualele școlare pentru clasele I-IV aprobate de ME al Republicii Moldova;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Ghidul învățătorului la toate disciplinele școlare aprobate de ME al Republicii Moldova.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Regulamentul cu privire la organizarea  claselor/grupelor cu program prelungit;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15919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s-AR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 ANULUI ȘCOLAR: 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>
            <a:normAutofit/>
          </a:bodyPr>
          <a:lstStyle/>
          <a:p>
            <a:r>
              <a:rPr lang="vi-VN" sz="2400" dirty="0">
                <a:latin typeface="+mj-lt"/>
              </a:rPr>
              <a:t>Anul școlar </a:t>
            </a:r>
            <a:r>
              <a:rPr lang="vi-VN" sz="2400" dirty="0" smtClean="0">
                <a:latin typeface="+mj-lt"/>
              </a:rPr>
              <a:t>2014</a:t>
            </a:r>
            <a:r>
              <a:rPr lang="ro-RO" sz="2400" dirty="0" smtClean="0">
                <a:latin typeface="+mj-lt"/>
              </a:rPr>
              <a:t> </a:t>
            </a:r>
            <a:r>
              <a:rPr lang="vi-VN" sz="2400" dirty="0" smtClean="0">
                <a:latin typeface="+mj-lt"/>
              </a:rPr>
              <a:t>-</a:t>
            </a:r>
            <a:r>
              <a:rPr lang="ro-RO" sz="2400" dirty="0" smtClean="0">
                <a:latin typeface="+mj-lt"/>
              </a:rPr>
              <a:t> </a:t>
            </a:r>
            <a:r>
              <a:rPr lang="vi-VN" sz="2400" dirty="0" smtClean="0">
                <a:latin typeface="+mj-lt"/>
              </a:rPr>
              <a:t>2015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 dura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</a:rPr>
              <a:t>175 zile și va avea următoarea structură: </a:t>
            </a:r>
          </a:p>
          <a:p>
            <a:r>
              <a:rPr lang="es-AR" sz="2400" i="1" dirty="0" err="1">
                <a:latin typeface="+mj-lt"/>
              </a:rPr>
              <a:t>semestrul</a:t>
            </a:r>
            <a:r>
              <a:rPr lang="es-AR" sz="2400" i="1" dirty="0">
                <a:latin typeface="+mj-lt"/>
              </a:rPr>
              <a:t> I </a:t>
            </a:r>
            <a:r>
              <a:rPr lang="ro-RO" sz="2400" i="1" dirty="0" smtClean="0">
                <a:latin typeface="+mj-lt"/>
              </a:rPr>
              <a:t>              </a:t>
            </a:r>
            <a:r>
              <a:rPr lang="es-AR" sz="2400" i="1" dirty="0" smtClean="0">
                <a:latin typeface="+mj-lt"/>
              </a:rPr>
              <a:t>01 </a:t>
            </a:r>
            <a:r>
              <a:rPr lang="es-AR" sz="2400" i="1" dirty="0" err="1">
                <a:latin typeface="+mj-lt"/>
              </a:rPr>
              <a:t>septembrie</a:t>
            </a:r>
            <a:r>
              <a:rPr lang="es-AR" sz="2400" i="1" dirty="0">
                <a:latin typeface="+mj-lt"/>
              </a:rPr>
              <a:t> - 24 </a:t>
            </a:r>
            <a:r>
              <a:rPr lang="es-AR" sz="2400" i="1" dirty="0" err="1">
                <a:latin typeface="+mj-lt"/>
              </a:rPr>
              <a:t>decembrie</a:t>
            </a:r>
            <a:r>
              <a:rPr lang="es-AR" sz="2400" i="1" dirty="0">
                <a:latin typeface="+mj-lt"/>
              </a:rPr>
              <a:t> 2014; </a:t>
            </a:r>
            <a:endParaRPr lang="es-AR" sz="2400" dirty="0">
              <a:latin typeface="+mj-lt"/>
            </a:endParaRPr>
          </a:p>
          <a:p>
            <a:r>
              <a:rPr lang="es-AR" sz="2400" i="1" dirty="0" err="1">
                <a:latin typeface="+mj-lt"/>
              </a:rPr>
              <a:t>semestrul</a:t>
            </a:r>
            <a:r>
              <a:rPr lang="es-AR" sz="2400" i="1" dirty="0">
                <a:latin typeface="+mj-lt"/>
              </a:rPr>
              <a:t> II </a:t>
            </a:r>
            <a:r>
              <a:rPr lang="ro-RO" sz="2400" i="1" dirty="0" smtClean="0">
                <a:latin typeface="+mj-lt"/>
              </a:rPr>
              <a:t>             </a:t>
            </a:r>
            <a:r>
              <a:rPr lang="es-AR" sz="2400" i="1" dirty="0" smtClean="0">
                <a:latin typeface="+mj-lt"/>
              </a:rPr>
              <a:t>12 </a:t>
            </a:r>
            <a:r>
              <a:rPr lang="es-AR" sz="2400" i="1" dirty="0" err="1">
                <a:latin typeface="+mj-lt"/>
              </a:rPr>
              <a:t>ianuarie</a:t>
            </a:r>
            <a:r>
              <a:rPr lang="es-AR" sz="2400" i="1" dirty="0">
                <a:latin typeface="+mj-lt"/>
              </a:rPr>
              <a:t> - 29 </a:t>
            </a:r>
            <a:r>
              <a:rPr lang="es-AR" sz="2400" i="1" dirty="0" err="1">
                <a:latin typeface="+mj-lt"/>
              </a:rPr>
              <a:t>mai</a:t>
            </a:r>
            <a:r>
              <a:rPr lang="es-AR" sz="2400" i="1" dirty="0">
                <a:latin typeface="+mj-lt"/>
              </a:rPr>
              <a:t> 2015 </a:t>
            </a:r>
            <a:endParaRPr lang="ru-RU" sz="24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62818" name="Picture 2" descr="http://t1.gstatic.com/images?q=tbn:ANd9GcTRg1zQv97fNpDKW7RiDXDFFatufbKVwAR72cDIBpQdqVOZNbj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428736"/>
            <a:ext cx="1643074" cy="16430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7079241"/>
      </p:ext>
    </p:extLst>
  </p:cSld>
  <p:clrMapOvr>
    <a:masterClrMapping/>
  </p:clrMapOvr>
  <p:transition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 parcursul anului școlar toți elevii 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 </a:t>
            </a:r>
            <a:r>
              <a:rPr lang="ro-RO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clasele primare vor beneficia de vacanțe</a:t>
            </a:r>
            <a:r>
              <a:rPr lang="ro-RO" sz="3200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800" dirty="0" smtClean="0"/>
              <a:t> </a:t>
            </a:r>
            <a:endParaRPr lang="ro-RO" sz="2800" dirty="0" smtClean="0"/>
          </a:p>
          <a:p>
            <a:r>
              <a:rPr lang="es-A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25.10.2014 - </a:t>
            </a:r>
            <a:r>
              <a:rPr lang="es-A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02.11.2014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s-A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A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s-A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zile</a:t>
            </a:r>
            <a:r>
              <a:rPr lang="es-A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vacanţa de iarnă 25.12.2014 - </a:t>
            </a: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11.01.2015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zile) </a:t>
            </a:r>
            <a:endParaRPr lang="ro-RO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21.02.2015 - </a:t>
            </a:r>
            <a:r>
              <a:rPr lang="es-A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01.03.2015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s-A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A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s-A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zile</a:t>
            </a:r>
            <a:r>
              <a:rPr lang="es-A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vacanţa</a:t>
            </a:r>
            <a:r>
              <a:rPr lang="es-E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s-E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Paşti</a:t>
            </a:r>
            <a:r>
              <a:rPr lang="es-E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11.04.2015 - 20.04.2015 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s-E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s-E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zile</a:t>
            </a:r>
            <a:r>
              <a:rPr lang="es-E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s-E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vacanţa</a:t>
            </a:r>
            <a:r>
              <a:rPr lang="es-E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s-E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vară</a:t>
            </a:r>
            <a:r>
              <a:rPr lang="es-E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30.05.2015 - 31.08.2015 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s-E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 </a:t>
            </a:r>
            <a:r>
              <a:rPr lang="es-E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zile</a:t>
            </a:r>
            <a:r>
              <a:rPr lang="es-E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1794" name="Picture 2" descr="http://4.bp.blogspot.com/-HHPRHXfRkp4/T-sO6RqasVI/AAAAAAAACkc/BRvMl82-rKs/s1600/sun.jpg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285860"/>
            <a:ext cx="2143140" cy="21431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353399"/>
      </p:ext>
    </p:extLst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ORARUL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Orarul lecțiilor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activităților extracurriculare va fi aprobat la </a:t>
            </a:r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Consiliul de administrație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instituției de </a:t>
            </a:r>
            <a:r>
              <a:rPr lang="ro-R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învățămînt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pînă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începutul anului școlar 2014 – 2015.</a:t>
            </a:r>
          </a:p>
          <a:p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elaborarea schemei orare a lecțiilor, în cazul incluziunii parțiale și ocazio­nale a copiilor cu cerințe educative speciale, </a:t>
            </a:r>
            <a:r>
              <a:rPr lang="ro-RO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sînt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prevăzute spații adecvate în ra­port cu disciplina de studiu și cu specificul cerințelor pentru fiecare elev (</a:t>
            </a:r>
            <a:r>
              <a:rPr lang="ro-RO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Centre de resurse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amenajate ori alte spații adaptate</a:t>
            </a:r>
            <a:r>
              <a:rPr lang="ro-RO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82928451"/>
      </p:ext>
    </p:extLst>
  </p:cSld>
  <p:clrMapOvr>
    <a:masterClrMapping/>
  </p:clrMapOvr>
  <p:transition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/>
          </a:bodyPr>
          <a:lstStyle/>
          <a:p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Durata lecției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clasa I în semestrul </a:t>
            </a:r>
            <a:r>
              <a:rPr lang="ro-RO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întîi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constituie 35 minute, în clasa I în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semestrul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și în clasele II-XII este de 45 de minute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Durata</a:t>
            </a:r>
            <a:r>
              <a:rPr lang="es-A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recreaţiilor</a:t>
            </a:r>
            <a:r>
              <a:rPr lang="es-A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constituie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10-20 de minute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lecţie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lecția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II-a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III-a se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programează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pauză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mare de 15-20 de minute.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Orarul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sunetelor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discutat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aprobat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Consiliul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administrație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01.09.14.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200448"/>
      </p:ext>
    </p:extLst>
  </p:cSld>
  <p:clrMapOvr>
    <a:masterClrMapping/>
  </p:clrMapOvr>
  <p:transition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 lnSpcReduction="10000"/>
          </a:bodyPr>
          <a:lstStyle/>
          <a:p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Volumul zilnic al temelor pentru acasă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dozat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conformitate cu Regulamentul-tip al instituției de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nvățăm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 secundar general, ordinul ME nr.547 din 13 august 2007 cu modificările ulterioare, astfel durata pregătirii temelor nu va depăşi numărul de ore recomandat: </a:t>
            </a:r>
            <a:endParaRPr lang="ro-RO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 clasa I – 1 oră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 clasa II-a – 1,5 ore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pentru clasele III-IV – 2 ore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Administrația instituției de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nvățăm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 va monitoriza respectarea normelor stabilite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310404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4748</TotalTime>
  <Words>1500</Words>
  <Application>Microsoft Office PowerPoint</Application>
  <PresentationFormat>On-screen Show (4:3)</PresentationFormat>
  <Paragraphs>120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Diseño predeterminado</vt:lpstr>
      <vt:lpstr> </vt:lpstr>
      <vt:lpstr>PRIORITĂȚI:</vt:lpstr>
      <vt:lpstr>CADRUL LEGAL</vt:lpstr>
      <vt:lpstr>CADRUL LEGAL</vt:lpstr>
      <vt:lpstr>STRUCTURA ANULUI ȘCOLAR: </vt:lpstr>
      <vt:lpstr>Pe parcursul anului școlar toți elevii  din clasele primare vor beneficia de vacanțe:</vt:lpstr>
      <vt:lpstr>ORARUL</vt:lpstr>
      <vt:lpstr>PowerPoint Presentation</vt:lpstr>
      <vt:lpstr>PowerPoint Presentation</vt:lpstr>
      <vt:lpstr>PowerPoint Presentation</vt:lpstr>
      <vt:lpstr>În învățămîntul primar:  </vt:lpstr>
      <vt:lpstr>PowerPoint Presentation</vt:lpstr>
      <vt:lpstr>PowerPoint Presentation</vt:lpstr>
      <vt:lpstr>PowerPoint Presentation</vt:lpstr>
      <vt:lpstr>PowerPoint Presentation</vt:lpstr>
      <vt:lpstr>SPAȚIUL ȘCOLAR </vt:lpstr>
      <vt:lpstr>PORTOFOLIUL ÎNVĂȚĂTORULUI</vt:lpstr>
      <vt:lpstr>PowerPoint Presentation</vt:lpstr>
      <vt:lpstr>Nomenclatorul documentelor comisiei metodice</vt:lpstr>
      <vt:lpstr>Temele anului care pot fi abordate în activitatea de perfecționare la nivelul Comisiei metodice pot fi: </vt:lpstr>
      <vt:lpstr>Prioritate: Avansarea competenţelor profesionale ale învăţătorilor din perspectivă didactică</vt:lpstr>
      <vt:lpstr>Prioritate: Îmbunătățirea competențelor de lectură</vt:lpstr>
      <vt:lpstr>Prioritate: evaluarea cu scop de orientare și optimizare a învățării; </vt:lpstr>
      <vt:lpstr>Prioritate: asigurarea accesului egal și universal la educație de calitate la nivelul învățămîntului obligatoriu prin înscrierea la școală a tuturor copiilor, indiferent de data solicitării; menținerea în sistemul educațional a copiilor provenind din segmentele sociale defavorizate. </vt:lpstr>
      <vt:lpstr>Prioritate: Incluziunea şcolară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Computer</cp:lastModifiedBy>
  <cp:revision>601</cp:revision>
  <dcterms:created xsi:type="dcterms:W3CDTF">2010-05-23T14:28:12Z</dcterms:created>
  <dcterms:modified xsi:type="dcterms:W3CDTF">2015-04-17T08:42:06Z</dcterms:modified>
</cp:coreProperties>
</file>