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0" r:id="rId3"/>
    <p:sldId id="322" r:id="rId4"/>
    <p:sldId id="324" r:id="rId5"/>
    <p:sldId id="295" r:id="rId6"/>
    <p:sldId id="257" r:id="rId7"/>
    <p:sldId id="293" r:id="rId8"/>
    <p:sldId id="259" r:id="rId9"/>
    <p:sldId id="305" r:id="rId10"/>
    <p:sldId id="308" r:id="rId11"/>
    <p:sldId id="316" r:id="rId12"/>
    <p:sldId id="310" r:id="rId13"/>
    <p:sldId id="317" r:id="rId14"/>
    <p:sldId id="309" r:id="rId15"/>
    <p:sldId id="311" r:id="rId16"/>
    <p:sldId id="265" r:id="rId17"/>
    <p:sldId id="312" r:id="rId18"/>
    <p:sldId id="318" r:id="rId19"/>
    <p:sldId id="319" r:id="rId20"/>
    <p:sldId id="264" r:id="rId21"/>
    <p:sldId id="304" r:id="rId22"/>
    <p:sldId id="266" r:id="rId23"/>
    <p:sldId id="314" r:id="rId24"/>
    <p:sldId id="325" r:id="rId25"/>
    <p:sldId id="313"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7616"/>
    <a:srgbClr val="87ED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varScale="1">
        <p:scale>
          <a:sx n="84" d="100"/>
          <a:sy n="84" d="100"/>
        </p:scale>
        <p:origin x="15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DAREA%20DE%20SEAMA\DAREA%20DE%20SEAMA%202017\Darea%20de%20seama%20generala\Raport\Finantare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barChart>
        <c:barDir val="col"/>
        <c:grouping val="clustered"/>
        <c:varyColors val="0"/>
        <c:ser>
          <c:idx val="0"/>
          <c:order val="0"/>
          <c:tx>
            <c:v>Mil. lei</c:v>
          </c:tx>
          <c:invertIfNegative val="0"/>
          <c:cat>
            <c:strRef>
              <c:f>Лист1!$A$1:$C$1</c:f>
              <c:strCache>
                <c:ptCount val="3"/>
                <c:pt idx="0">
                  <c:v>Total</c:v>
                </c:pt>
                <c:pt idx="1">
                  <c:v>Buget de stat</c:v>
                </c:pt>
                <c:pt idx="2">
                  <c:v>Mijloace proprii</c:v>
                </c:pt>
              </c:strCache>
            </c:strRef>
          </c:cat>
          <c:val>
            <c:numRef>
              <c:f>Лист1!$A$2:$C$2</c:f>
              <c:numCache>
                <c:formatCode>General</c:formatCode>
                <c:ptCount val="3"/>
                <c:pt idx="0">
                  <c:v>12.93</c:v>
                </c:pt>
                <c:pt idx="1">
                  <c:v>11.82</c:v>
                </c:pt>
                <c:pt idx="2">
                  <c:v>1.08</c:v>
                </c:pt>
              </c:numCache>
            </c:numRef>
          </c:val>
          <c:extLst xmlns:c16r2="http://schemas.microsoft.com/office/drawing/2015/06/chart">
            <c:ext xmlns:c16="http://schemas.microsoft.com/office/drawing/2014/chart" uri="{C3380CC4-5D6E-409C-BE32-E72D297353CC}">
              <c16:uniqueId val="{00000000-C1CA-48CF-A830-CF9A22F9B695}"/>
            </c:ext>
          </c:extLst>
        </c:ser>
        <c:dLbls>
          <c:showLegendKey val="0"/>
          <c:showVal val="0"/>
          <c:showCatName val="0"/>
          <c:showSerName val="0"/>
          <c:showPercent val="0"/>
          <c:showBubbleSize val="0"/>
        </c:dLbls>
        <c:gapWidth val="150"/>
        <c:axId val="312543184"/>
        <c:axId val="312543744"/>
      </c:barChart>
      <c:catAx>
        <c:axId val="312543184"/>
        <c:scaling>
          <c:orientation val="minMax"/>
        </c:scaling>
        <c:delete val="0"/>
        <c:axPos val="b"/>
        <c:numFmt formatCode="General" sourceLinked="0"/>
        <c:majorTickMark val="none"/>
        <c:minorTickMark val="none"/>
        <c:tickLblPos val="nextTo"/>
        <c:crossAx val="312543744"/>
        <c:crosses val="autoZero"/>
        <c:auto val="1"/>
        <c:lblAlgn val="ctr"/>
        <c:lblOffset val="100"/>
        <c:noMultiLvlLbl val="0"/>
      </c:catAx>
      <c:valAx>
        <c:axId val="312543744"/>
        <c:scaling>
          <c:orientation val="minMax"/>
        </c:scaling>
        <c:delete val="0"/>
        <c:axPos val="l"/>
        <c:majorGridlines/>
        <c:numFmt formatCode="General" sourceLinked="1"/>
        <c:majorTickMark val="none"/>
        <c:minorTickMark val="none"/>
        <c:tickLblPos val="nextTo"/>
        <c:crossAx val="312543184"/>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ro-RO"/>
    </a:p>
  </c:txPr>
  <c:externalData r:id="rId1">
    <c:autoUpdate val="0"/>
  </c:externalData>
</c:chartSpace>
</file>

<file path=ppt/diagrams/_rels/data10.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17C454-5549-4249-BE89-6D676FCC45C5}"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ru-RU"/>
        </a:p>
      </dgm:t>
    </dgm:pt>
    <dgm:pt modelId="{A7FC29E9-AA95-4052-9C53-82196AB0C7C8}">
      <dgm:prSet phldrT="[Текст]" custT="1"/>
      <dgm:spPr/>
      <dgm:t>
        <a:bodyPr/>
        <a:lstStyle/>
        <a:p>
          <a:r>
            <a:rPr lang="ro-RO" sz="2000" b="1" noProof="0" dirty="0" smtClean="0"/>
            <a:t>1. </a:t>
          </a:r>
          <a:r>
            <a:rPr lang="ro-RO" sz="2200" b="1" noProof="0" dirty="0" smtClean="0"/>
            <a:t>Finisarea construcţiei Grădinii Botanice</a:t>
          </a:r>
          <a:endParaRPr lang="ro-RO" sz="2200" b="1" noProof="0" dirty="0"/>
        </a:p>
      </dgm:t>
    </dgm:pt>
    <dgm:pt modelId="{3D1E39B4-28DB-42AE-8132-55CD6F7A5E7E}" type="parTrans" cxnId="{0B045F52-D2D3-41FA-93C4-E3FFB5F8F4B8}">
      <dgm:prSet/>
      <dgm:spPr/>
      <dgm:t>
        <a:bodyPr/>
        <a:lstStyle/>
        <a:p>
          <a:endParaRPr lang="ru-RU"/>
        </a:p>
      </dgm:t>
    </dgm:pt>
    <dgm:pt modelId="{C964C99B-07E1-4BB7-B09D-D6D39040E220}" type="sibTrans" cxnId="{0B045F52-D2D3-41FA-93C4-E3FFB5F8F4B8}">
      <dgm:prSet/>
      <dgm:spPr/>
      <dgm:t>
        <a:bodyPr/>
        <a:lstStyle/>
        <a:p>
          <a:endParaRPr lang="ru-RU"/>
        </a:p>
      </dgm:t>
    </dgm:pt>
    <dgm:pt modelId="{4055C6B8-3FE9-4648-9E65-D9CF7BEF52F2}">
      <dgm:prSet phldrT="[Текст]" custT="1"/>
      <dgm:spPr/>
      <dgm:t>
        <a:bodyPr/>
        <a:lstStyle/>
        <a:p>
          <a:r>
            <a:rPr lang="ro-RO" sz="2200" b="1" noProof="0" dirty="0" smtClean="0"/>
            <a:t>3. Surse Extrabugetare de finanțare a Grădinii Botanice</a:t>
          </a:r>
          <a:endParaRPr lang="ro-RO" sz="2200" noProof="0" dirty="0"/>
        </a:p>
      </dgm:t>
    </dgm:pt>
    <dgm:pt modelId="{1075AEAE-FB23-4148-A080-F85BD99BF20D}" type="parTrans" cxnId="{19EA67F8-2B9A-47CF-BC8D-CA04740029A7}">
      <dgm:prSet/>
      <dgm:spPr/>
      <dgm:t>
        <a:bodyPr/>
        <a:lstStyle/>
        <a:p>
          <a:endParaRPr lang="ru-RU"/>
        </a:p>
      </dgm:t>
    </dgm:pt>
    <dgm:pt modelId="{CD50BB41-DD4E-4472-824E-DEC189533DC3}" type="sibTrans" cxnId="{19EA67F8-2B9A-47CF-BC8D-CA04740029A7}">
      <dgm:prSet/>
      <dgm:spPr/>
      <dgm:t>
        <a:bodyPr/>
        <a:lstStyle/>
        <a:p>
          <a:endParaRPr lang="ru-RU"/>
        </a:p>
      </dgm:t>
    </dgm:pt>
    <dgm:pt modelId="{39093074-BF6A-44F8-89C0-6DCEE1327024}">
      <dgm:prSet phldrT="[Текст]" custT="1"/>
      <dgm:spPr/>
      <dgm:t>
        <a:bodyPr/>
        <a:lstStyle/>
        <a:p>
          <a:r>
            <a:rPr lang="ro-RO" sz="2200" b="1" dirty="0" smtClean="0"/>
            <a:t>4. Educaţie şi conştientizare ecologică</a:t>
          </a:r>
          <a:endParaRPr lang="ru-RU" sz="2200" b="1" dirty="0"/>
        </a:p>
      </dgm:t>
    </dgm:pt>
    <dgm:pt modelId="{508404C3-2982-482D-897B-2745861540AD}" type="parTrans" cxnId="{8CE32347-2AD3-449D-91C3-B63A924E3005}">
      <dgm:prSet/>
      <dgm:spPr/>
      <dgm:t>
        <a:bodyPr/>
        <a:lstStyle/>
        <a:p>
          <a:endParaRPr lang="ru-RU"/>
        </a:p>
      </dgm:t>
    </dgm:pt>
    <dgm:pt modelId="{8BA01608-E16A-40C4-88AA-C4B68541238E}" type="sibTrans" cxnId="{8CE32347-2AD3-449D-91C3-B63A924E3005}">
      <dgm:prSet/>
      <dgm:spPr/>
      <dgm:t>
        <a:bodyPr/>
        <a:lstStyle/>
        <a:p>
          <a:endParaRPr lang="ru-RU"/>
        </a:p>
      </dgm:t>
    </dgm:pt>
    <dgm:pt modelId="{787E6A1A-06D1-41B2-B7F2-99346192527B}">
      <dgm:prSet phldrT="[Текст]" custT="1"/>
      <dgm:spPr/>
      <dgm:t>
        <a:bodyPr/>
        <a:lstStyle/>
        <a:p>
          <a:r>
            <a:rPr lang="ro-RO" sz="2200" b="1" noProof="0" dirty="0" smtClean="0"/>
            <a:t>2. Cercetări ştiinţifice, resurse umane, colecţii şi expoziţii</a:t>
          </a:r>
          <a:endParaRPr lang="ro-RO" sz="2200" noProof="0" dirty="0"/>
        </a:p>
      </dgm:t>
    </dgm:pt>
    <dgm:pt modelId="{E1D83FAA-6AD0-447A-BCA3-2D6381A7990C}" type="parTrans" cxnId="{58396B20-98BD-4E44-8D09-38EA5DFDDEE9}">
      <dgm:prSet/>
      <dgm:spPr/>
      <dgm:t>
        <a:bodyPr/>
        <a:lstStyle/>
        <a:p>
          <a:endParaRPr lang="ru-RU"/>
        </a:p>
      </dgm:t>
    </dgm:pt>
    <dgm:pt modelId="{2272AAA1-6207-42CB-A6DE-17960E845804}" type="sibTrans" cxnId="{58396B20-98BD-4E44-8D09-38EA5DFDDEE9}">
      <dgm:prSet/>
      <dgm:spPr/>
      <dgm:t>
        <a:bodyPr/>
        <a:lstStyle/>
        <a:p>
          <a:endParaRPr lang="ru-RU"/>
        </a:p>
      </dgm:t>
    </dgm:pt>
    <dgm:pt modelId="{AC4E79BD-D058-45DC-B376-793DD047C9E1}" type="pres">
      <dgm:prSet presAssocID="{B017C454-5549-4249-BE89-6D676FCC45C5}" presName="linear" presStyleCnt="0">
        <dgm:presLayoutVars>
          <dgm:dir/>
          <dgm:animLvl val="lvl"/>
          <dgm:resizeHandles val="exact"/>
        </dgm:presLayoutVars>
      </dgm:prSet>
      <dgm:spPr/>
      <dgm:t>
        <a:bodyPr/>
        <a:lstStyle/>
        <a:p>
          <a:endParaRPr lang="ru-RU"/>
        </a:p>
      </dgm:t>
    </dgm:pt>
    <dgm:pt modelId="{271A1B4E-3B7A-4E87-BF0A-9F35755E2CC4}" type="pres">
      <dgm:prSet presAssocID="{A7FC29E9-AA95-4052-9C53-82196AB0C7C8}" presName="parentLin" presStyleCnt="0"/>
      <dgm:spPr/>
    </dgm:pt>
    <dgm:pt modelId="{01D03475-41BF-4112-BE9C-C91DEE7F2383}" type="pres">
      <dgm:prSet presAssocID="{A7FC29E9-AA95-4052-9C53-82196AB0C7C8}" presName="parentLeftMargin" presStyleLbl="node1" presStyleIdx="0" presStyleCnt="4"/>
      <dgm:spPr/>
      <dgm:t>
        <a:bodyPr/>
        <a:lstStyle/>
        <a:p>
          <a:endParaRPr lang="ru-RU"/>
        </a:p>
      </dgm:t>
    </dgm:pt>
    <dgm:pt modelId="{39CBCA34-3B10-4FD4-8039-563D72DE65E9}" type="pres">
      <dgm:prSet presAssocID="{A7FC29E9-AA95-4052-9C53-82196AB0C7C8}" presName="parentText" presStyleLbl="node1" presStyleIdx="0" presStyleCnt="4" custScaleY="295255" custLinFactNeighborX="98" custLinFactNeighborY="-5879">
        <dgm:presLayoutVars>
          <dgm:chMax val="0"/>
          <dgm:bulletEnabled val="1"/>
        </dgm:presLayoutVars>
      </dgm:prSet>
      <dgm:spPr/>
      <dgm:t>
        <a:bodyPr/>
        <a:lstStyle/>
        <a:p>
          <a:endParaRPr lang="ru-RU"/>
        </a:p>
      </dgm:t>
    </dgm:pt>
    <dgm:pt modelId="{B135D7FF-539B-499E-902D-486C7845ECAD}" type="pres">
      <dgm:prSet presAssocID="{A7FC29E9-AA95-4052-9C53-82196AB0C7C8}" presName="negativeSpace" presStyleCnt="0"/>
      <dgm:spPr/>
    </dgm:pt>
    <dgm:pt modelId="{AC8F553B-7080-4113-9D28-04DF9C67C404}" type="pres">
      <dgm:prSet presAssocID="{A7FC29E9-AA95-4052-9C53-82196AB0C7C8}" presName="childText" presStyleLbl="conFgAcc1" presStyleIdx="0" presStyleCnt="4">
        <dgm:presLayoutVars>
          <dgm:bulletEnabled val="1"/>
        </dgm:presLayoutVars>
      </dgm:prSet>
      <dgm:spPr/>
      <dgm:t>
        <a:bodyPr/>
        <a:lstStyle/>
        <a:p>
          <a:endParaRPr lang="ru-RU"/>
        </a:p>
      </dgm:t>
    </dgm:pt>
    <dgm:pt modelId="{85243F61-71E8-40EB-832D-33020F83E4AA}" type="pres">
      <dgm:prSet presAssocID="{C964C99B-07E1-4BB7-B09D-D6D39040E220}" presName="spaceBetweenRectangles" presStyleCnt="0"/>
      <dgm:spPr/>
    </dgm:pt>
    <dgm:pt modelId="{3C395ABE-DFB7-4BD5-A724-B728345EC185}" type="pres">
      <dgm:prSet presAssocID="{787E6A1A-06D1-41B2-B7F2-99346192527B}" presName="parentLin" presStyleCnt="0"/>
      <dgm:spPr/>
    </dgm:pt>
    <dgm:pt modelId="{FED0810C-AAB2-44A2-8957-BD5D36AEF730}" type="pres">
      <dgm:prSet presAssocID="{787E6A1A-06D1-41B2-B7F2-99346192527B}" presName="parentLeftMargin" presStyleLbl="node1" presStyleIdx="0" presStyleCnt="4"/>
      <dgm:spPr/>
      <dgm:t>
        <a:bodyPr/>
        <a:lstStyle/>
        <a:p>
          <a:endParaRPr lang="ru-RU"/>
        </a:p>
      </dgm:t>
    </dgm:pt>
    <dgm:pt modelId="{25269F08-B0AB-4C71-BB4B-2B88C8CD4462}" type="pres">
      <dgm:prSet presAssocID="{787E6A1A-06D1-41B2-B7F2-99346192527B}" presName="parentText" presStyleLbl="node1" presStyleIdx="1" presStyleCnt="4" custScaleY="254620" custLinFactNeighborX="98" custLinFactNeighborY="-20224">
        <dgm:presLayoutVars>
          <dgm:chMax val="0"/>
          <dgm:bulletEnabled val="1"/>
        </dgm:presLayoutVars>
      </dgm:prSet>
      <dgm:spPr/>
      <dgm:t>
        <a:bodyPr/>
        <a:lstStyle/>
        <a:p>
          <a:endParaRPr lang="ru-RU"/>
        </a:p>
      </dgm:t>
    </dgm:pt>
    <dgm:pt modelId="{811638C0-8219-4478-BA23-348407C55CD4}" type="pres">
      <dgm:prSet presAssocID="{787E6A1A-06D1-41B2-B7F2-99346192527B}" presName="negativeSpace" presStyleCnt="0"/>
      <dgm:spPr/>
    </dgm:pt>
    <dgm:pt modelId="{39732167-D088-442D-B04E-EAD8CE5D352E}" type="pres">
      <dgm:prSet presAssocID="{787E6A1A-06D1-41B2-B7F2-99346192527B}" presName="childText" presStyleLbl="conFgAcc1" presStyleIdx="1" presStyleCnt="4">
        <dgm:presLayoutVars>
          <dgm:bulletEnabled val="1"/>
        </dgm:presLayoutVars>
      </dgm:prSet>
      <dgm:spPr/>
    </dgm:pt>
    <dgm:pt modelId="{221FFFE5-9E00-4544-82DF-383D16514ED3}" type="pres">
      <dgm:prSet presAssocID="{2272AAA1-6207-42CB-A6DE-17960E845804}" presName="spaceBetweenRectangles" presStyleCnt="0"/>
      <dgm:spPr/>
    </dgm:pt>
    <dgm:pt modelId="{B0E2540C-E912-4A30-ADD8-65C3B0F2EB43}" type="pres">
      <dgm:prSet presAssocID="{4055C6B8-3FE9-4648-9E65-D9CF7BEF52F2}" presName="parentLin" presStyleCnt="0"/>
      <dgm:spPr/>
    </dgm:pt>
    <dgm:pt modelId="{3C957CBB-8F45-4ED5-B52A-4CD3E7800E2F}" type="pres">
      <dgm:prSet presAssocID="{4055C6B8-3FE9-4648-9E65-D9CF7BEF52F2}" presName="parentLeftMargin" presStyleLbl="node1" presStyleIdx="1" presStyleCnt="4"/>
      <dgm:spPr/>
      <dgm:t>
        <a:bodyPr/>
        <a:lstStyle/>
        <a:p>
          <a:endParaRPr lang="ru-RU"/>
        </a:p>
      </dgm:t>
    </dgm:pt>
    <dgm:pt modelId="{6CD55E97-A2D2-49DA-8FC0-BDC688018C42}" type="pres">
      <dgm:prSet presAssocID="{4055C6B8-3FE9-4648-9E65-D9CF7BEF52F2}" presName="parentText" presStyleLbl="node1" presStyleIdx="2" presStyleCnt="4" custScaleY="261043" custLinFactNeighborX="98" custLinFactNeighborY="-11394">
        <dgm:presLayoutVars>
          <dgm:chMax val="0"/>
          <dgm:bulletEnabled val="1"/>
        </dgm:presLayoutVars>
      </dgm:prSet>
      <dgm:spPr/>
      <dgm:t>
        <a:bodyPr/>
        <a:lstStyle/>
        <a:p>
          <a:endParaRPr lang="ru-RU"/>
        </a:p>
      </dgm:t>
    </dgm:pt>
    <dgm:pt modelId="{730AF325-8B60-4341-AC16-3E6F8FDF3A1D}" type="pres">
      <dgm:prSet presAssocID="{4055C6B8-3FE9-4648-9E65-D9CF7BEF52F2}" presName="negativeSpace" presStyleCnt="0"/>
      <dgm:spPr/>
    </dgm:pt>
    <dgm:pt modelId="{9CE8F45C-B60A-4938-B95B-D36BC0E7F1F5}" type="pres">
      <dgm:prSet presAssocID="{4055C6B8-3FE9-4648-9E65-D9CF7BEF52F2}" presName="childText" presStyleLbl="conFgAcc1" presStyleIdx="2" presStyleCnt="4">
        <dgm:presLayoutVars>
          <dgm:bulletEnabled val="1"/>
        </dgm:presLayoutVars>
      </dgm:prSet>
      <dgm:spPr/>
    </dgm:pt>
    <dgm:pt modelId="{4C9BA2DC-5833-4BA9-A07F-C0064781B08D}" type="pres">
      <dgm:prSet presAssocID="{CD50BB41-DD4E-4472-824E-DEC189533DC3}" presName="spaceBetweenRectangles" presStyleCnt="0"/>
      <dgm:spPr/>
    </dgm:pt>
    <dgm:pt modelId="{D99B97E6-DA5A-421A-ACB4-2276D238A9D7}" type="pres">
      <dgm:prSet presAssocID="{39093074-BF6A-44F8-89C0-6DCEE1327024}" presName="parentLin" presStyleCnt="0"/>
      <dgm:spPr/>
    </dgm:pt>
    <dgm:pt modelId="{EF3F0A58-981B-443E-8148-DF94E24B97D3}" type="pres">
      <dgm:prSet presAssocID="{39093074-BF6A-44F8-89C0-6DCEE1327024}" presName="parentLeftMargin" presStyleLbl="node1" presStyleIdx="2" presStyleCnt="4"/>
      <dgm:spPr/>
      <dgm:t>
        <a:bodyPr/>
        <a:lstStyle/>
        <a:p>
          <a:endParaRPr lang="ru-RU"/>
        </a:p>
      </dgm:t>
    </dgm:pt>
    <dgm:pt modelId="{20836BE5-E16C-4041-8603-C6A013BD4442}" type="pres">
      <dgm:prSet presAssocID="{39093074-BF6A-44F8-89C0-6DCEE1327024}" presName="parentText" presStyleLbl="node1" presStyleIdx="3" presStyleCnt="4" custScaleY="308730" custLinFactNeighborX="-4534" custLinFactNeighborY="-8987">
        <dgm:presLayoutVars>
          <dgm:chMax val="0"/>
          <dgm:bulletEnabled val="1"/>
        </dgm:presLayoutVars>
      </dgm:prSet>
      <dgm:spPr/>
      <dgm:t>
        <a:bodyPr/>
        <a:lstStyle/>
        <a:p>
          <a:endParaRPr lang="ru-RU"/>
        </a:p>
      </dgm:t>
    </dgm:pt>
    <dgm:pt modelId="{4F80E772-1A24-4A25-A147-D097937F663E}" type="pres">
      <dgm:prSet presAssocID="{39093074-BF6A-44F8-89C0-6DCEE1327024}" presName="negativeSpace" presStyleCnt="0"/>
      <dgm:spPr/>
    </dgm:pt>
    <dgm:pt modelId="{92B8AEF7-9B98-467B-8803-EF50139586F8}" type="pres">
      <dgm:prSet presAssocID="{39093074-BF6A-44F8-89C0-6DCEE1327024}" presName="childText" presStyleLbl="conFgAcc1" presStyleIdx="3" presStyleCnt="4">
        <dgm:presLayoutVars>
          <dgm:bulletEnabled val="1"/>
        </dgm:presLayoutVars>
      </dgm:prSet>
      <dgm:spPr/>
    </dgm:pt>
  </dgm:ptLst>
  <dgm:cxnLst>
    <dgm:cxn modelId="{8CE32347-2AD3-449D-91C3-B63A924E3005}" srcId="{B017C454-5549-4249-BE89-6D676FCC45C5}" destId="{39093074-BF6A-44F8-89C0-6DCEE1327024}" srcOrd="3" destOrd="0" parTransId="{508404C3-2982-482D-897B-2745861540AD}" sibTransId="{8BA01608-E16A-40C4-88AA-C4B68541238E}"/>
    <dgm:cxn modelId="{D92EB1E9-AA68-4C35-B271-0006DAD8CDC9}" type="presOf" srcId="{B017C454-5549-4249-BE89-6D676FCC45C5}" destId="{AC4E79BD-D058-45DC-B376-793DD047C9E1}" srcOrd="0" destOrd="0" presId="urn:microsoft.com/office/officeart/2005/8/layout/list1"/>
    <dgm:cxn modelId="{19EA67F8-2B9A-47CF-BC8D-CA04740029A7}" srcId="{B017C454-5549-4249-BE89-6D676FCC45C5}" destId="{4055C6B8-3FE9-4648-9E65-D9CF7BEF52F2}" srcOrd="2" destOrd="0" parTransId="{1075AEAE-FB23-4148-A080-F85BD99BF20D}" sibTransId="{CD50BB41-DD4E-4472-824E-DEC189533DC3}"/>
    <dgm:cxn modelId="{523C6775-D129-47A2-8356-E16730A61200}" type="presOf" srcId="{787E6A1A-06D1-41B2-B7F2-99346192527B}" destId="{FED0810C-AAB2-44A2-8957-BD5D36AEF730}" srcOrd="0" destOrd="0" presId="urn:microsoft.com/office/officeart/2005/8/layout/list1"/>
    <dgm:cxn modelId="{E0E4A7C7-AA1D-4C04-AF9C-CEB4EE8546BE}" type="presOf" srcId="{4055C6B8-3FE9-4648-9E65-D9CF7BEF52F2}" destId="{6CD55E97-A2D2-49DA-8FC0-BDC688018C42}" srcOrd="1" destOrd="0" presId="urn:microsoft.com/office/officeart/2005/8/layout/list1"/>
    <dgm:cxn modelId="{0978674B-D27B-4E2E-91E1-B5353FC94EE0}" type="presOf" srcId="{39093074-BF6A-44F8-89C0-6DCEE1327024}" destId="{EF3F0A58-981B-443E-8148-DF94E24B97D3}" srcOrd="0" destOrd="0" presId="urn:microsoft.com/office/officeart/2005/8/layout/list1"/>
    <dgm:cxn modelId="{09B7CC47-F88A-4610-8AA0-B4A22610489E}" type="presOf" srcId="{787E6A1A-06D1-41B2-B7F2-99346192527B}" destId="{25269F08-B0AB-4C71-BB4B-2B88C8CD4462}" srcOrd="1" destOrd="0" presId="urn:microsoft.com/office/officeart/2005/8/layout/list1"/>
    <dgm:cxn modelId="{1FDD7B6D-18F8-442F-967F-8E768BA5A517}" type="presOf" srcId="{A7FC29E9-AA95-4052-9C53-82196AB0C7C8}" destId="{39CBCA34-3B10-4FD4-8039-563D72DE65E9}" srcOrd="1" destOrd="0" presId="urn:microsoft.com/office/officeart/2005/8/layout/list1"/>
    <dgm:cxn modelId="{682A1502-AAF0-45BE-BB37-1BAFC2B28D63}" type="presOf" srcId="{4055C6B8-3FE9-4648-9E65-D9CF7BEF52F2}" destId="{3C957CBB-8F45-4ED5-B52A-4CD3E7800E2F}" srcOrd="0" destOrd="0" presId="urn:microsoft.com/office/officeart/2005/8/layout/list1"/>
    <dgm:cxn modelId="{58396B20-98BD-4E44-8D09-38EA5DFDDEE9}" srcId="{B017C454-5549-4249-BE89-6D676FCC45C5}" destId="{787E6A1A-06D1-41B2-B7F2-99346192527B}" srcOrd="1" destOrd="0" parTransId="{E1D83FAA-6AD0-447A-BCA3-2D6381A7990C}" sibTransId="{2272AAA1-6207-42CB-A6DE-17960E845804}"/>
    <dgm:cxn modelId="{21E89FF5-C776-4814-BC74-CA0D90E0CA46}" type="presOf" srcId="{39093074-BF6A-44F8-89C0-6DCEE1327024}" destId="{20836BE5-E16C-4041-8603-C6A013BD4442}" srcOrd="1" destOrd="0" presId="urn:microsoft.com/office/officeart/2005/8/layout/list1"/>
    <dgm:cxn modelId="{0B045F52-D2D3-41FA-93C4-E3FFB5F8F4B8}" srcId="{B017C454-5549-4249-BE89-6D676FCC45C5}" destId="{A7FC29E9-AA95-4052-9C53-82196AB0C7C8}" srcOrd="0" destOrd="0" parTransId="{3D1E39B4-28DB-42AE-8132-55CD6F7A5E7E}" sibTransId="{C964C99B-07E1-4BB7-B09D-D6D39040E220}"/>
    <dgm:cxn modelId="{3A6FA6DA-CD29-47B7-AC8F-24F7147A0773}" type="presOf" srcId="{A7FC29E9-AA95-4052-9C53-82196AB0C7C8}" destId="{01D03475-41BF-4112-BE9C-C91DEE7F2383}" srcOrd="0" destOrd="0" presId="urn:microsoft.com/office/officeart/2005/8/layout/list1"/>
    <dgm:cxn modelId="{24A881C8-E2D2-4715-9AAA-26105CB8AEDE}" type="presParOf" srcId="{AC4E79BD-D058-45DC-B376-793DD047C9E1}" destId="{271A1B4E-3B7A-4E87-BF0A-9F35755E2CC4}" srcOrd="0" destOrd="0" presId="urn:microsoft.com/office/officeart/2005/8/layout/list1"/>
    <dgm:cxn modelId="{DA6A3F5F-8211-41EA-9CF9-70E1C58AD0B0}" type="presParOf" srcId="{271A1B4E-3B7A-4E87-BF0A-9F35755E2CC4}" destId="{01D03475-41BF-4112-BE9C-C91DEE7F2383}" srcOrd="0" destOrd="0" presId="urn:microsoft.com/office/officeart/2005/8/layout/list1"/>
    <dgm:cxn modelId="{68B184CD-946A-44C9-974A-7A0A3C285657}" type="presParOf" srcId="{271A1B4E-3B7A-4E87-BF0A-9F35755E2CC4}" destId="{39CBCA34-3B10-4FD4-8039-563D72DE65E9}" srcOrd="1" destOrd="0" presId="urn:microsoft.com/office/officeart/2005/8/layout/list1"/>
    <dgm:cxn modelId="{D989AA83-ECD6-4D23-9B60-D0D1D6979690}" type="presParOf" srcId="{AC4E79BD-D058-45DC-B376-793DD047C9E1}" destId="{B135D7FF-539B-499E-902D-486C7845ECAD}" srcOrd="1" destOrd="0" presId="urn:microsoft.com/office/officeart/2005/8/layout/list1"/>
    <dgm:cxn modelId="{23ADE2FB-49C2-41DE-BE2F-906F6FE810B4}" type="presParOf" srcId="{AC4E79BD-D058-45DC-B376-793DD047C9E1}" destId="{AC8F553B-7080-4113-9D28-04DF9C67C404}" srcOrd="2" destOrd="0" presId="urn:microsoft.com/office/officeart/2005/8/layout/list1"/>
    <dgm:cxn modelId="{2ED6EE72-B69F-4853-BEE5-914A814D413E}" type="presParOf" srcId="{AC4E79BD-D058-45DC-B376-793DD047C9E1}" destId="{85243F61-71E8-40EB-832D-33020F83E4AA}" srcOrd="3" destOrd="0" presId="urn:microsoft.com/office/officeart/2005/8/layout/list1"/>
    <dgm:cxn modelId="{13C1900B-25B1-4550-B537-DAF3E13057B7}" type="presParOf" srcId="{AC4E79BD-D058-45DC-B376-793DD047C9E1}" destId="{3C395ABE-DFB7-4BD5-A724-B728345EC185}" srcOrd="4" destOrd="0" presId="urn:microsoft.com/office/officeart/2005/8/layout/list1"/>
    <dgm:cxn modelId="{86918117-9252-4FB3-A08A-D4A868B6641D}" type="presParOf" srcId="{3C395ABE-DFB7-4BD5-A724-B728345EC185}" destId="{FED0810C-AAB2-44A2-8957-BD5D36AEF730}" srcOrd="0" destOrd="0" presId="urn:microsoft.com/office/officeart/2005/8/layout/list1"/>
    <dgm:cxn modelId="{3A77AEEA-C92E-434B-8259-7683FDE5F70E}" type="presParOf" srcId="{3C395ABE-DFB7-4BD5-A724-B728345EC185}" destId="{25269F08-B0AB-4C71-BB4B-2B88C8CD4462}" srcOrd="1" destOrd="0" presId="urn:microsoft.com/office/officeart/2005/8/layout/list1"/>
    <dgm:cxn modelId="{0F43759E-5F5E-43CD-BADD-A0B85B64D2B8}" type="presParOf" srcId="{AC4E79BD-D058-45DC-B376-793DD047C9E1}" destId="{811638C0-8219-4478-BA23-348407C55CD4}" srcOrd="5" destOrd="0" presId="urn:microsoft.com/office/officeart/2005/8/layout/list1"/>
    <dgm:cxn modelId="{E103EFC3-1BB0-45F4-94EB-A0DBBD21778A}" type="presParOf" srcId="{AC4E79BD-D058-45DC-B376-793DD047C9E1}" destId="{39732167-D088-442D-B04E-EAD8CE5D352E}" srcOrd="6" destOrd="0" presId="urn:microsoft.com/office/officeart/2005/8/layout/list1"/>
    <dgm:cxn modelId="{AD46B0BA-25B1-4672-834B-5C1C44564ADF}" type="presParOf" srcId="{AC4E79BD-D058-45DC-B376-793DD047C9E1}" destId="{221FFFE5-9E00-4544-82DF-383D16514ED3}" srcOrd="7" destOrd="0" presId="urn:microsoft.com/office/officeart/2005/8/layout/list1"/>
    <dgm:cxn modelId="{53AD13A3-33C6-45C8-9295-4AF7C4BA4E18}" type="presParOf" srcId="{AC4E79BD-D058-45DC-B376-793DD047C9E1}" destId="{B0E2540C-E912-4A30-ADD8-65C3B0F2EB43}" srcOrd="8" destOrd="0" presId="urn:microsoft.com/office/officeart/2005/8/layout/list1"/>
    <dgm:cxn modelId="{3BED5524-D35B-442B-985F-D45D600F7263}" type="presParOf" srcId="{B0E2540C-E912-4A30-ADD8-65C3B0F2EB43}" destId="{3C957CBB-8F45-4ED5-B52A-4CD3E7800E2F}" srcOrd="0" destOrd="0" presId="urn:microsoft.com/office/officeart/2005/8/layout/list1"/>
    <dgm:cxn modelId="{D9BFE671-AE17-4380-861A-E254AB6FBD2D}" type="presParOf" srcId="{B0E2540C-E912-4A30-ADD8-65C3B0F2EB43}" destId="{6CD55E97-A2D2-49DA-8FC0-BDC688018C42}" srcOrd="1" destOrd="0" presId="urn:microsoft.com/office/officeart/2005/8/layout/list1"/>
    <dgm:cxn modelId="{02A5CEFB-440A-4748-8168-4727C00F47A2}" type="presParOf" srcId="{AC4E79BD-D058-45DC-B376-793DD047C9E1}" destId="{730AF325-8B60-4341-AC16-3E6F8FDF3A1D}" srcOrd="9" destOrd="0" presId="urn:microsoft.com/office/officeart/2005/8/layout/list1"/>
    <dgm:cxn modelId="{F657418B-B7B0-4EAE-BD89-CF62E27ED348}" type="presParOf" srcId="{AC4E79BD-D058-45DC-B376-793DD047C9E1}" destId="{9CE8F45C-B60A-4938-B95B-D36BC0E7F1F5}" srcOrd="10" destOrd="0" presId="urn:microsoft.com/office/officeart/2005/8/layout/list1"/>
    <dgm:cxn modelId="{CBAA6EFE-D19C-4D50-AE67-EBD498258FB4}" type="presParOf" srcId="{AC4E79BD-D058-45DC-B376-793DD047C9E1}" destId="{4C9BA2DC-5833-4BA9-A07F-C0064781B08D}" srcOrd="11" destOrd="0" presId="urn:microsoft.com/office/officeart/2005/8/layout/list1"/>
    <dgm:cxn modelId="{ABD52FA1-7246-41FF-B1FD-79498B381E16}" type="presParOf" srcId="{AC4E79BD-D058-45DC-B376-793DD047C9E1}" destId="{D99B97E6-DA5A-421A-ACB4-2276D238A9D7}" srcOrd="12" destOrd="0" presId="urn:microsoft.com/office/officeart/2005/8/layout/list1"/>
    <dgm:cxn modelId="{552C5A41-2C9E-4CA6-AA77-AA2B917F7746}" type="presParOf" srcId="{D99B97E6-DA5A-421A-ACB4-2276D238A9D7}" destId="{EF3F0A58-981B-443E-8148-DF94E24B97D3}" srcOrd="0" destOrd="0" presId="urn:microsoft.com/office/officeart/2005/8/layout/list1"/>
    <dgm:cxn modelId="{2B3115C6-DB2E-46A6-A47E-269A0CC0E402}" type="presParOf" srcId="{D99B97E6-DA5A-421A-ACB4-2276D238A9D7}" destId="{20836BE5-E16C-4041-8603-C6A013BD4442}" srcOrd="1" destOrd="0" presId="urn:microsoft.com/office/officeart/2005/8/layout/list1"/>
    <dgm:cxn modelId="{C2801E85-5670-404E-AFE5-79F5F57519F0}" type="presParOf" srcId="{AC4E79BD-D058-45DC-B376-793DD047C9E1}" destId="{4F80E772-1A24-4A25-A147-D097937F663E}" srcOrd="13" destOrd="0" presId="urn:microsoft.com/office/officeart/2005/8/layout/list1"/>
    <dgm:cxn modelId="{2DCC023F-E84C-49AE-9DCA-66B21B5B1001}" type="presParOf" srcId="{AC4E79BD-D058-45DC-B376-793DD047C9E1}" destId="{92B8AEF7-9B98-467B-8803-EF50139586F8}"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2A2A993-C2A7-40BF-86AD-2D251400F0B9}"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ru-RU"/>
        </a:p>
      </dgm:t>
    </dgm:pt>
    <dgm:pt modelId="{3FD4371D-072C-46A7-B427-6A1D3158FF15}">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o-RO" sz="1400" b="1" dirty="0" smtClean="0">
              <a:solidFill>
                <a:schemeClr val="tx1"/>
              </a:solidFill>
            </a:rPr>
            <a:t>Parteneri Instituţionali și Externi</a:t>
          </a:r>
          <a:endParaRPr lang="ru-RU" sz="1400" dirty="0">
            <a:solidFill>
              <a:schemeClr val="tx1"/>
            </a:solidFill>
          </a:endParaRPr>
        </a:p>
      </dgm:t>
    </dgm:pt>
    <dgm:pt modelId="{A5B12D30-5ECC-4987-953A-AC2F8EA1CE4B}" type="parTrans" cxnId="{AA7B8320-DE4D-47DA-8051-E25E9326AB3E}">
      <dgm:prSet>
        <dgm:style>
          <a:lnRef idx="3">
            <a:schemeClr val="accent3"/>
          </a:lnRef>
          <a:fillRef idx="0">
            <a:schemeClr val="accent3"/>
          </a:fillRef>
          <a:effectRef idx="2">
            <a:schemeClr val="accent3"/>
          </a:effectRef>
          <a:fontRef idx="minor">
            <a:schemeClr val="tx1"/>
          </a:fontRef>
        </dgm:style>
      </dgm:prSet>
      <dgm:spPr/>
      <dgm:t>
        <a:bodyPr/>
        <a:lstStyle/>
        <a:p>
          <a:endParaRPr lang="ru-RU" dirty="0"/>
        </a:p>
      </dgm:t>
    </dgm:pt>
    <dgm:pt modelId="{E32D6CF0-D6CB-4B20-AC9C-99F81E2BB1FA}" type="sibTrans" cxnId="{AA7B8320-DE4D-47DA-8051-E25E9326AB3E}">
      <dgm:prSet/>
      <dgm:spPr/>
      <dgm:t>
        <a:bodyPr/>
        <a:lstStyle/>
        <a:p>
          <a:endParaRPr lang="ru-RU"/>
        </a:p>
      </dgm:t>
    </dgm:pt>
    <dgm:pt modelId="{D313A9D5-299F-4599-A827-8F8921F0BDEB}">
      <dgm:prSet phldrT="[Текст]" custT="1"/>
      <dgm:spPr/>
      <dgm:t>
        <a:bodyPr/>
        <a:lstStyle/>
        <a:p>
          <a:r>
            <a:rPr lang="ro-RO" sz="1400" b="1" dirty="0" smtClean="0">
              <a:solidFill>
                <a:schemeClr val="tx1"/>
              </a:solidFill>
            </a:rPr>
            <a:t>Programe comune de cercetare şi inovare</a:t>
          </a:r>
          <a:endParaRPr lang="ru-RU" sz="1400" b="1" dirty="0">
            <a:solidFill>
              <a:schemeClr val="tx1"/>
            </a:solidFill>
          </a:endParaRPr>
        </a:p>
      </dgm:t>
    </dgm:pt>
    <dgm:pt modelId="{88735949-0A1E-4AEE-8AB6-8221C1B2FD6A}" type="parTrans" cxnId="{BD2ED55E-1F94-42FD-AF88-4889667DA697}">
      <dgm:prSet/>
      <dgm:spPr/>
      <dgm:t>
        <a:bodyPr/>
        <a:lstStyle/>
        <a:p>
          <a:endParaRPr lang="ru-RU"/>
        </a:p>
      </dgm:t>
    </dgm:pt>
    <dgm:pt modelId="{12CF14E5-832A-44EE-828A-287750F71CB0}" type="sibTrans" cxnId="{BD2ED55E-1F94-42FD-AF88-4889667DA697}">
      <dgm:prSet/>
      <dgm:spPr/>
      <dgm:t>
        <a:bodyPr/>
        <a:lstStyle/>
        <a:p>
          <a:endParaRPr lang="ru-RU"/>
        </a:p>
      </dgm:t>
    </dgm:pt>
    <dgm:pt modelId="{E6838602-E2BA-40C7-B1A4-36A818D9FC8B}">
      <dgm:prSet phldrT="[Текст]" custT="1"/>
      <dgm:spPr/>
      <dgm:t>
        <a:bodyPr/>
        <a:lstStyle/>
        <a:p>
          <a:r>
            <a:rPr lang="ro-RO" sz="1400" b="1" dirty="0" smtClean="0">
              <a:solidFill>
                <a:schemeClr val="tx1"/>
              </a:solidFill>
            </a:rPr>
            <a:t>Proiecte și Activitate inovațională comună</a:t>
          </a:r>
          <a:endParaRPr lang="ru-RU" sz="1400" b="1" dirty="0">
            <a:solidFill>
              <a:schemeClr val="tx1"/>
            </a:solidFill>
          </a:endParaRPr>
        </a:p>
      </dgm:t>
    </dgm:pt>
    <dgm:pt modelId="{8DCC57AC-5391-4890-ACC6-5A31CCBE19BA}" type="parTrans" cxnId="{4C34AE37-F80F-48C9-84BC-016D61827397}">
      <dgm:prSet/>
      <dgm:spPr/>
      <dgm:t>
        <a:bodyPr/>
        <a:lstStyle/>
        <a:p>
          <a:endParaRPr lang="ru-RU"/>
        </a:p>
      </dgm:t>
    </dgm:pt>
    <dgm:pt modelId="{E99DD8A0-EAC9-477E-BF68-BCE4FB15193B}" type="sibTrans" cxnId="{4C34AE37-F80F-48C9-84BC-016D61827397}">
      <dgm:prSet/>
      <dgm:spPr/>
      <dgm:t>
        <a:bodyPr/>
        <a:lstStyle/>
        <a:p>
          <a:endParaRPr lang="ru-RU"/>
        </a:p>
      </dgm:t>
    </dgm:pt>
    <dgm:pt modelId="{AA7AAF87-8585-4888-A421-80C53B09B940}">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o-RO" sz="1400" b="1" dirty="0" smtClean="0">
              <a:solidFill>
                <a:schemeClr val="tx1"/>
              </a:solidFill>
            </a:rPr>
            <a:t>Parteneri de profil</a:t>
          </a:r>
          <a:endParaRPr lang="ru-RU" sz="1400" dirty="0">
            <a:solidFill>
              <a:schemeClr val="tx1"/>
            </a:solidFill>
          </a:endParaRPr>
        </a:p>
      </dgm:t>
    </dgm:pt>
    <dgm:pt modelId="{A7A75603-503C-4F8C-B89D-8BEE286AD997}" type="parTrans" cxnId="{9524BA5A-7FA3-406B-9E5C-6531ED668F28}">
      <dgm:prSet>
        <dgm:style>
          <a:lnRef idx="3">
            <a:schemeClr val="accent3"/>
          </a:lnRef>
          <a:fillRef idx="0">
            <a:schemeClr val="accent3"/>
          </a:fillRef>
          <a:effectRef idx="2">
            <a:schemeClr val="accent3"/>
          </a:effectRef>
          <a:fontRef idx="minor">
            <a:schemeClr val="tx1"/>
          </a:fontRef>
        </dgm:style>
      </dgm:prSet>
      <dgm:spPr/>
      <dgm:t>
        <a:bodyPr/>
        <a:lstStyle/>
        <a:p>
          <a:endParaRPr lang="ru-RU" dirty="0"/>
        </a:p>
      </dgm:t>
    </dgm:pt>
    <dgm:pt modelId="{13715C14-A7C3-4BC8-9B3B-BA7AE70A183B}" type="sibTrans" cxnId="{9524BA5A-7FA3-406B-9E5C-6531ED668F28}">
      <dgm:prSet/>
      <dgm:spPr/>
      <dgm:t>
        <a:bodyPr/>
        <a:lstStyle/>
        <a:p>
          <a:endParaRPr lang="ru-RU"/>
        </a:p>
      </dgm:t>
    </dgm:pt>
    <dgm:pt modelId="{536E0968-FF63-41F6-B5FB-AAA0E260E0FC}">
      <dgm:prSet phldrT="[Текст]" custT="1"/>
      <dgm:spPr/>
      <dgm:t>
        <a:bodyPr/>
        <a:lstStyle/>
        <a:p>
          <a:r>
            <a:rPr lang="ro-RO" sz="1400" b="1" dirty="0" smtClean="0">
              <a:solidFill>
                <a:schemeClr val="tx1"/>
              </a:solidFill>
            </a:rPr>
            <a:t>Programe comune de cercetare şi inovare</a:t>
          </a:r>
          <a:endParaRPr lang="ru-RU" sz="1400" dirty="0">
            <a:solidFill>
              <a:schemeClr val="tx1"/>
            </a:solidFill>
          </a:endParaRPr>
        </a:p>
      </dgm:t>
    </dgm:pt>
    <dgm:pt modelId="{188ED396-5FE2-4C6A-81FB-17953F962B72}" type="parTrans" cxnId="{629FB639-3A1C-43AE-B629-58D5C57E4084}">
      <dgm:prSet/>
      <dgm:spPr/>
      <dgm:t>
        <a:bodyPr/>
        <a:lstStyle/>
        <a:p>
          <a:endParaRPr lang="ru-RU"/>
        </a:p>
      </dgm:t>
    </dgm:pt>
    <dgm:pt modelId="{684571F5-F665-40AE-B069-A63782E40433}" type="sibTrans" cxnId="{629FB639-3A1C-43AE-B629-58D5C57E4084}">
      <dgm:prSet/>
      <dgm:spPr/>
      <dgm:t>
        <a:bodyPr/>
        <a:lstStyle/>
        <a:p>
          <a:endParaRPr lang="ru-RU"/>
        </a:p>
      </dgm:t>
    </dgm:pt>
    <dgm:pt modelId="{6C6E0C9F-816E-4FC4-9ED5-7024F9CB66BE}">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ro-RO" sz="1400" b="1" dirty="0" smtClean="0">
              <a:solidFill>
                <a:schemeClr val="tx1"/>
              </a:solidFill>
            </a:rPr>
            <a:t>Parteneri afiliaţi și fondarea de clustere de cercetare</a:t>
          </a:r>
          <a:endParaRPr lang="ru-RU" sz="1400" b="1" dirty="0">
            <a:solidFill>
              <a:schemeClr val="tx1"/>
            </a:solidFill>
          </a:endParaRPr>
        </a:p>
      </dgm:t>
    </dgm:pt>
    <dgm:pt modelId="{A703A611-DA4A-4EE7-B04E-4545788DACC1}" type="parTrans" cxnId="{FA81D731-E0DB-4477-9D9F-57C20E42EF2C}">
      <dgm:prSet>
        <dgm:style>
          <a:lnRef idx="3">
            <a:schemeClr val="accent3"/>
          </a:lnRef>
          <a:fillRef idx="0">
            <a:schemeClr val="accent3"/>
          </a:fillRef>
          <a:effectRef idx="2">
            <a:schemeClr val="accent3"/>
          </a:effectRef>
          <a:fontRef idx="minor">
            <a:schemeClr val="tx1"/>
          </a:fontRef>
        </dgm:style>
      </dgm:prSet>
      <dgm:spPr/>
      <dgm:t>
        <a:bodyPr/>
        <a:lstStyle/>
        <a:p>
          <a:endParaRPr lang="ru-RU" dirty="0"/>
        </a:p>
      </dgm:t>
    </dgm:pt>
    <dgm:pt modelId="{0AD0DB88-29DF-402C-AF6E-2760364C9271}" type="sibTrans" cxnId="{FA81D731-E0DB-4477-9D9F-57C20E42EF2C}">
      <dgm:prSet/>
      <dgm:spPr/>
      <dgm:t>
        <a:bodyPr/>
        <a:lstStyle/>
        <a:p>
          <a:endParaRPr lang="ru-RU"/>
        </a:p>
      </dgm:t>
    </dgm:pt>
    <dgm:pt modelId="{83326B6C-1443-41FE-99B5-434702DFABC2}">
      <dgm:prSet phldrT="[Текст]" custT="1"/>
      <dgm:spPr/>
      <dgm:t>
        <a:bodyPr/>
        <a:lstStyle/>
        <a:p>
          <a:r>
            <a:rPr lang="ro-RO" sz="1400" b="1" dirty="0" smtClean="0">
              <a:solidFill>
                <a:schemeClr val="tx1"/>
              </a:solidFill>
            </a:rPr>
            <a:t>Programe comune de cercetare şi inovare</a:t>
          </a:r>
          <a:endParaRPr lang="ru-RU" sz="1400" dirty="0">
            <a:solidFill>
              <a:schemeClr val="tx1"/>
            </a:solidFill>
          </a:endParaRPr>
        </a:p>
      </dgm:t>
    </dgm:pt>
    <dgm:pt modelId="{3953E6E1-1E21-4478-8176-6146E8AC18B5}" type="parTrans" cxnId="{E22C4F64-EB2F-4FE3-8E23-C84DFECB9EBF}">
      <dgm:prSet/>
      <dgm:spPr/>
      <dgm:t>
        <a:bodyPr/>
        <a:lstStyle/>
        <a:p>
          <a:endParaRPr lang="ru-RU"/>
        </a:p>
      </dgm:t>
    </dgm:pt>
    <dgm:pt modelId="{19BDB5B7-9839-4025-9F7B-14B962697966}" type="sibTrans" cxnId="{E22C4F64-EB2F-4FE3-8E23-C84DFECB9EBF}">
      <dgm:prSet/>
      <dgm:spPr/>
      <dgm:t>
        <a:bodyPr/>
        <a:lstStyle/>
        <a:p>
          <a:endParaRPr lang="ru-RU"/>
        </a:p>
      </dgm:t>
    </dgm:pt>
    <dgm:pt modelId="{4769CC99-8822-4790-8D9B-D520A8A32B4A}">
      <dgm:prSet custT="1"/>
      <dgm:spPr/>
      <dgm:t>
        <a:bodyPr/>
        <a:lstStyle/>
        <a:p>
          <a:r>
            <a:rPr lang="ro-RO" sz="1400" b="1" dirty="0" smtClean="0">
              <a:solidFill>
                <a:schemeClr val="tx1"/>
              </a:solidFill>
            </a:rPr>
            <a:t>Proiecte și Activitate inovațională comună</a:t>
          </a:r>
          <a:endParaRPr lang="ru-RU" sz="1400" b="1" dirty="0">
            <a:solidFill>
              <a:schemeClr val="tx1"/>
            </a:solidFill>
          </a:endParaRPr>
        </a:p>
      </dgm:t>
    </dgm:pt>
    <dgm:pt modelId="{C8C1942F-2653-4ACD-8F53-138FA41380E9}" type="parTrans" cxnId="{C8CEB42F-25BD-4B84-BD68-42B961E15F3B}">
      <dgm:prSet/>
      <dgm:spPr/>
      <dgm:t>
        <a:bodyPr/>
        <a:lstStyle/>
        <a:p>
          <a:endParaRPr lang="ru-RU"/>
        </a:p>
      </dgm:t>
    </dgm:pt>
    <dgm:pt modelId="{85EC6E71-F882-453C-AD55-A5A1884870F5}" type="sibTrans" cxnId="{C8CEB42F-25BD-4B84-BD68-42B961E15F3B}">
      <dgm:prSet/>
      <dgm:spPr/>
      <dgm:t>
        <a:bodyPr/>
        <a:lstStyle/>
        <a:p>
          <a:endParaRPr lang="ru-RU"/>
        </a:p>
      </dgm:t>
    </dgm:pt>
    <dgm:pt modelId="{B01ACAF1-A7FB-4D80-B12D-9DF6CC4A6768}">
      <dgm:prSet custT="1"/>
      <dgm:spPr/>
      <dgm:t>
        <a:bodyPr/>
        <a:lstStyle/>
        <a:p>
          <a:r>
            <a:rPr lang="ro-RO" sz="1400" b="1" dirty="0" smtClean="0">
              <a:solidFill>
                <a:schemeClr val="tx1"/>
              </a:solidFill>
            </a:rPr>
            <a:t>Proiecte și Activitate inovațională comună</a:t>
          </a:r>
          <a:endParaRPr lang="ru-RU" sz="1400" b="1" dirty="0">
            <a:solidFill>
              <a:schemeClr val="tx1"/>
            </a:solidFill>
          </a:endParaRPr>
        </a:p>
      </dgm:t>
    </dgm:pt>
    <dgm:pt modelId="{66C3A8E4-677B-44AC-97A8-3807D1516788}" type="parTrans" cxnId="{6ED995E5-B2E1-434C-B65E-45886588F5B6}">
      <dgm:prSet/>
      <dgm:spPr/>
      <dgm:t>
        <a:bodyPr/>
        <a:lstStyle/>
        <a:p>
          <a:endParaRPr lang="ru-RU"/>
        </a:p>
      </dgm:t>
    </dgm:pt>
    <dgm:pt modelId="{7EB01025-7DF8-4462-A8C6-220CCC6D254B}" type="sibTrans" cxnId="{6ED995E5-B2E1-434C-B65E-45886588F5B6}">
      <dgm:prSet/>
      <dgm:spPr/>
      <dgm:t>
        <a:bodyPr/>
        <a:lstStyle/>
        <a:p>
          <a:endParaRPr lang="ru-RU"/>
        </a:p>
      </dgm:t>
    </dgm:pt>
    <dgm:pt modelId="{7348B414-9C3C-4BD6-BBBA-9258B33C0E5B}" type="pres">
      <dgm:prSet presAssocID="{C2A2A993-C2A7-40BF-86AD-2D251400F0B9}" presName="composite" presStyleCnt="0">
        <dgm:presLayoutVars>
          <dgm:chMax val="5"/>
          <dgm:dir/>
          <dgm:animLvl val="ctr"/>
          <dgm:resizeHandles val="exact"/>
        </dgm:presLayoutVars>
      </dgm:prSet>
      <dgm:spPr/>
      <dgm:t>
        <a:bodyPr/>
        <a:lstStyle/>
        <a:p>
          <a:endParaRPr lang="ru-RU"/>
        </a:p>
      </dgm:t>
    </dgm:pt>
    <dgm:pt modelId="{B6148616-603E-49BB-A18C-7200AD472A04}" type="pres">
      <dgm:prSet presAssocID="{C2A2A993-C2A7-40BF-86AD-2D251400F0B9}" presName="cycle" presStyleCnt="0"/>
      <dgm:spPr/>
    </dgm:pt>
    <dgm:pt modelId="{171FAF39-CA90-4CC7-9AD5-DE4345B9A3D9}" type="pres">
      <dgm:prSet presAssocID="{C2A2A993-C2A7-40BF-86AD-2D251400F0B9}" presName="centerShape" presStyleCnt="0"/>
      <dgm:spPr/>
    </dgm:pt>
    <dgm:pt modelId="{C6AE46CA-81D3-46C3-A13B-0CC0BAADF549}" type="pres">
      <dgm:prSet presAssocID="{C2A2A993-C2A7-40BF-86AD-2D251400F0B9}" presName="connSite" presStyleLbl="node1" presStyleIdx="0" presStyleCnt="4"/>
      <dgm:spPr/>
    </dgm:pt>
    <dgm:pt modelId="{222F6136-0E9F-4737-A924-424B2351E5C0}" type="pres">
      <dgm:prSet presAssocID="{C2A2A993-C2A7-40BF-86AD-2D251400F0B9}" presName="visible" presStyleLbl="node1" presStyleIdx="0" presStyleCnt="4" custScaleX="93482"/>
      <dgm:spPr>
        <a:blipFill rotWithShape="1">
          <a:blip xmlns:r="http://schemas.openxmlformats.org/officeDocument/2006/relationships" r:embed="rId1"/>
          <a:stretch>
            <a:fillRect/>
          </a:stretch>
        </a:blipFill>
      </dgm:spPr>
    </dgm:pt>
    <dgm:pt modelId="{7891D8E9-F0CB-44CA-AE61-64DA6A7B6335}" type="pres">
      <dgm:prSet presAssocID="{A5B12D30-5ECC-4987-953A-AC2F8EA1CE4B}" presName="Name25" presStyleLbl="parChTrans1D1" presStyleIdx="0" presStyleCnt="3"/>
      <dgm:spPr/>
      <dgm:t>
        <a:bodyPr/>
        <a:lstStyle/>
        <a:p>
          <a:endParaRPr lang="ru-RU"/>
        </a:p>
      </dgm:t>
    </dgm:pt>
    <dgm:pt modelId="{D0C8E9AD-18BD-42E8-A6E3-72BFB1610CD7}" type="pres">
      <dgm:prSet presAssocID="{3FD4371D-072C-46A7-B427-6A1D3158FF15}" presName="node" presStyleCnt="0"/>
      <dgm:spPr/>
    </dgm:pt>
    <dgm:pt modelId="{DFF389E7-F030-42CA-A4C1-7AA35BE07871}" type="pres">
      <dgm:prSet presAssocID="{3FD4371D-072C-46A7-B427-6A1D3158FF15}" presName="parentNode" presStyleLbl="node1" presStyleIdx="1" presStyleCnt="4" custScaleX="115435" custScaleY="107952" custLinFactNeighborX="38425" custLinFactNeighborY="4639">
        <dgm:presLayoutVars>
          <dgm:chMax val="1"/>
          <dgm:bulletEnabled val="1"/>
        </dgm:presLayoutVars>
      </dgm:prSet>
      <dgm:spPr/>
      <dgm:t>
        <a:bodyPr/>
        <a:lstStyle/>
        <a:p>
          <a:endParaRPr lang="ru-RU"/>
        </a:p>
      </dgm:t>
    </dgm:pt>
    <dgm:pt modelId="{9EE8DA0F-AFEA-439E-84FD-C6F9A0F480AC}" type="pres">
      <dgm:prSet presAssocID="{3FD4371D-072C-46A7-B427-6A1D3158FF15}" presName="childNode" presStyleLbl="revTx" presStyleIdx="0" presStyleCnt="3">
        <dgm:presLayoutVars>
          <dgm:bulletEnabled val="1"/>
        </dgm:presLayoutVars>
      </dgm:prSet>
      <dgm:spPr/>
      <dgm:t>
        <a:bodyPr/>
        <a:lstStyle/>
        <a:p>
          <a:endParaRPr lang="ru-RU"/>
        </a:p>
      </dgm:t>
    </dgm:pt>
    <dgm:pt modelId="{A8E03E3F-B554-4A6C-9898-FD270A5342DD}" type="pres">
      <dgm:prSet presAssocID="{A7A75603-503C-4F8C-B89D-8BEE286AD997}" presName="Name25" presStyleLbl="parChTrans1D1" presStyleIdx="1" presStyleCnt="3"/>
      <dgm:spPr/>
      <dgm:t>
        <a:bodyPr/>
        <a:lstStyle/>
        <a:p>
          <a:endParaRPr lang="ru-RU"/>
        </a:p>
      </dgm:t>
    </dgm:pt>
    <dgm:pt modelId="{447570EC-B5C5-4A10-8BFB-F37FB4179EE4}" type="pres">
      <dgm:prSet presAssocID="{AA7AAF87-8585-4888-A421-80C53B09B940}" presName="node" presStyleCnt="0"/>
      <dgm:spPr/>
    </dgm:pt>
    <dgm:pt modelId="{0333C3F3-E184-4064-AF0E-6AFB7D9BD66B}" type="pres">
      <dgm:prSet presAssocID="{AA7AAF87-8585-4888-A421-80C53B09B940}" presName="parentNode" presStyleLbl="node1" presStyleIdx="2" presStyleCnt="4" custScaleX="121636" custScaleY="112744" custLinFactNeighborX="19248" custLinFactNeighborY="2120">
        <dgm:presLayoutVars>
          <dgm:chMax val="1"/>
          <dgm:bulletEnabled val="1"/>
        </dgm:presLayoutVars>
      </dgm:prSet>
      <dgm:spPr/>
      <dgm:t>
        <a:bodyPr/>
        <a:lstStyle/>
        <a:p>
          <a:endParaRPr lang="ru-RU"/>
        </a:p>
      </dgm:t>
    </dgm:pt>
    <dgm:pt modelId="{D2766F91-6604-4318-B4BF-1C6C7B6FE187}" type="pres">
      <dgm:prSet presAssocID="{AA7AAF87-8585-4888-A421-80C53B09B940}" presName="childNode" presStyleLbl="revTx" presStyleIdx="1" presStyleCnt="3">
        <dgm:presLayoutVars>
          <dgm:bulletEnabled val="1"/>
        </dgm:presLayoutVars>
      </dgm:prSet>
      <dgm:spPr/>
      <dgm:t>
        <a:bodyPr/>
        <a:lstStyle/>
        <a:p>
          <a:endParaRPr lang="ru-RU"/>
        </a:p>
      </dgm:t>
    </dgm:pt>
    <dgm:pt modelId="{8807091A-2CA2-4A4B-B44D-3EEF8FC40794}" type="pres">
      <dgm:prSet presAssocID="{A703A611-DA4A-4EE7-B04E-4545788DACC1}" presName="Name25" presStyleLbl="parChTrans1D1" presStyleIdx="2" presStyleCnt="3"/>
      <dgm:spPr/>
      <dgm:t>
        <a:bodyPr/>
        <a:lstStyle/>
        <a:p>
          <a:endParaRPr lang="ru-RU"/>
        </a:p>
      </dgm:t>
    </dgm:pt>
    <dgm:pt modelId="{CD304FC0-F5F4-4B9C-A886-D9821CEED4F3}" type="pres">
      <dgm:prSet presAssocID="{6C6E0C9F-816E-4FC4-9ED5-7024F9CB66BE}" presName="node" presStyleCnt="0"/>
      <dgm:spPr/>
    </dgm:pt>
    <dgm:pt modelId="{62FCEF10-0C68-4EE2-B249-3F4187B7067B}" type="pres">
      <dgm:prSet presAssocID="{6C6E0C9F-816E-4FC4-9ED5-7024F9CB66BE}" presName="parentNode" presStyleLbl="node1" presStyleIdx="3" presStyleCnt="4" custScaleX="114900" custScaleY="108445" custLinFactNeighborX="36331" custLinFactNeighborY="-6954">
        <dgm:presLayoutVars>
          <dgm:chMax val="1"/>
          <dgm:bulletEnabled val="1"/>
        </dgm:presLayoutVars>
      </dgm:prSet>
      <dgm:spPr/>
      <dgm:t>
        <a:bodyPr/>
        <a:lstStyle/>
        <a:p>
          <a:endParaRPr lang="ru-RU"/>
        </a:p>
      </dgm:t>
    </dgm:pt>
    <dgm:pt modelId="{C60A8807-C605-4C10-AE8C-8B93F87958C4}" type="pres">
      <dgm:prSet presAssocID="{6C6E0C9F-816E-4FC4-9ED5-7024F9CB66BE}" presName="childNode" presStyleLbl="revTx" presStyleIdx="2" presStyleCnt="3">
        <dgm:presLayoutVars>
          <dgm:bulletEnabled val="1"/>
        </dgm:presLayoutVars>
      </dgm:prSet>
      <dgm:spPr/>
      <dgm:t>
        <a:bodyPr/>
        <a:lstStyle/>
        <a:p>
          <a:endParaRPr lang="ru-RU"/>
        </a:p>
      </dgm:t>
    </dgm:pt>
  </dgm:ptLst>
  <dgm:cxnLst>
    <dgm:cxn modelId="{9D6C2915-AFC1-406C-A87A-129036D297BF}" type="presOf" srcId="{AA7AAF87-8585-4888-A421-80C53B09B940}" destId="{0333C3F3-E184-4064-AF0E-6AFB7D9BD66B}" srcOrd="0" destOrd="0" presId="urn:microsoft.com/office/officeart/2005/8/layout/radial2"/>
    <dgm:cxn modelId="{AA7B8320-DE4D-47DA-8051-E25E9326AB3E}" srcId="{C2A2A993-C2A7-40BF-86AD-2D251400F0B9}" destId="{3FD4371D-072C-46A7-B427-6A1D3158FF15}" srcOrd="0" destOrd="0" parTransId="{A5B12D30-5ECC-4987-953A-AC2F8EA1CE4B}" sibTransId="{E32D6CF0-D6CB-4B20-AC9C-99F81E2BB1FA}"/>
    <dgm:cxn modelId="{A2C5C16A-DC62-455D-AE96-7ED5A7DABC90}" type="presOf" srcId="{B01ACAF1-A7FB-4D80-B12D-9DF6CC4A6768}" destId="{C60A8807-C605-4C10-AE8C-8B93F87958C4}" srcOrd="0" destOrd="1" presId="urn:microsoft.com/office/officeart/2005/8/layout/radial2"/>
    <dgm:cxn modelId="{E22C4F64-EB2F-4FE3-8E23-C84DFECB9EBF}" srcId="{6C6E0C9F-816E-4FC4-9ED5-7024F9CB66BE}" destId="{83326B6C-1443-41FE-99B5-434702DFABC2}" srcOrd="0" destOrd="0" parTransId="{3953E6E1-1E21-4478-8176-6146E8AC18B5}" sibTransId="{19BDB5B7-9839-4025-9F7B-14B962697966}"/>
    <dgm:cxn modelId="{C8CEB42F-25BD-4B84-BD68-42B961E15F3B}" srcId="{AA7AAF87-8585-4888-A421-80C53B09B940}" destId="{4769CC99-8822-4790-8D9B-D520A8A32B4A}" srcOrd="1" destOrd="0" parTransId="{C8C1942F-2653-4ACD-8F53-138FA41380E9}" sibTransId="{85EC6E71-F882-453C-AD55-A5A1884870F5}"/>
    <dgm:cxn modelId="{629FB639-3A1C-43AE-B629-58D5C57E4084}" srcId="{AA7AAF87-8585-4888-A421-80C53B09B940}" destId="{536E0968-FF63-41F6-B5FB-AAA0E260E0FC}" srcOrd="0" destOrd="0" parTransId="{188ED396-5FE2-4C6A-81FB-17953F962B72}" sibTransId="{684571F5-F665-40AE-B069-A63782E40433}"/>
    <dgm:cxn modelId="{D3A9BD7A-721B-4F50-BB9E-A0FD2E6EE1A3}" type="presOf" srcId="{A703A611-DA4A-4EE7-B04E-4545788DACC1}" destId="{8807091A-2CA2-4A4B-B44D-3EEF8FC40794}" srcOrd="0" destOrd="0" presId="urn:microsoft.com/office/officeart/2005/8/layout/radial2"/>
    <dgm:cxn modelId="{BD2ED55E-1F94-42FD-AF88-4889667DA697}" srcId="{3FD4371D-072C-46A7-B427-6A1D3158FF15}" destId="{D313A9D5-299F-4599-A827-8F8921F0BDEB}" srcOrd="0" destOrd="0" parTransId="{88735949-0A1E-4AEE-8AB6-8221C1B2FD6A}" sibTransId="{12CF14E5-832A-44EE-828A-287750F71CB0}"/>
    <dgm:cxn modelId="{EBA526D0-D4DA-4E96-BFDE-95C23E63FC83}" type="presOf" srcId="{4769CC99-8822-4790-8D9B-D520A8A32B4A}" destId="{D2766F91-6604-4318-B4BF-1C6C7B6FE187}" srcOrd="0" destOrd="1" presId="urn:microsoft.com/office/officeart/2005/8/layout/radial2"/>
    <dgm:cxn modelId="{D5C91161-08D6-49A4-887A-0985761E6BF6}" type="presOf" srcId="{A7A75603-503C-4F8C-B89D-8BEE286AD997}" destId="{A8E03E3F-B554-4A6C-9898-FD270A5342DD}" srcOrd="0" destOrd="0" presId="urn:microsoft.com/office/officeart/2005/8/layout/radial2"/>
    <dgm:cxn modelId="{596EE7FB-D33E-4E14-AE80-05BFF6CAE0DB}" type="presOf" srcId="{536E0968-FF63-41F6-B5FB-AAA0E260E0FC}" destId="{D2766F91-6604-4318-B4BF-1C6C7B6FE187}" srcOrd="0" destOrd="0" presId="urn:microsoft.com/office/officeart/2005/8/layout/radial2"/>
    <dgm:cxn modelId="{6B7CBAB2-C8F6-48AD-910B-1F37E9B6FE5F}" type="presOf" srcId="{C2A2A993-C2A7-40BF-86AD-2D251400F0B9}" destId="{7348B414-9C3C-4BD6-BBBA-9258B33C0E5B}" srcOrd="0" destOrd="0" presId="urn:microsoft.com/office/officeart/2005/8/layout/radial2"/>
    <dgm:cxn modelId="{5717DBAE-6B5F-4BDB-9CB3-0685D8C50914}" type="presOf" srcId="{3FD4371D-072C-46A7-B427-6A1D3158FF15}" destId="{DFF389E7-F030-42CA-A4C1-7AA35BE07871}" srcOrd="0" destOrd="0" presId="urn:microsoft.com/office/officeart/2005/8/layout/radial2"/>
    <dgm:cxn modelId="{4C34AE37-F80F-48C9-84BC-016D61827397}" srcId="{3FD4371D-072C-46A7-B427-6A1D3158FF15}" destId="{E6838602-E2BA-40C7-B1A4-36A818D9FC8B}" srcOrd="1" destOrd="0" parTransId="{8DCC57AC-5391-4890-ACC6-5A31CCBE19BA}" sibTransId="{E99DD8A0-EAC9-477E-BF68-BCE4FB15193B}"/>
    <dgm:cxn modelId="{6ED995E5-B2E1-434C-B65E-45886588F5B6}" srcId="{6C6E0C9F-816E-4FC4-9ED5-7024F9CB66BE}" destId="{B01ACAF1-A7FB-4D80-B12D-9DF6CC4A6768}" srcOrd="1" destOrd="0" parTransId="{66C3A8E4-677B-44AC-97A8-3807D1516788}" sibTransId="{7EB01025-7DF8-4462-A8C6-220CCC6D254B}"/>
    <dgm:cxn modelId="{254E1FC1-910C-40B1-A923-055BDF0B7C19}" type="presOf" srcId="{83326B6C-1443-41FE-99B5-434702DFABC2}" destId="{C60A8807-C605-4C10-AE8C-8B93F87958C4}" srcOrd="0" destOrd="0" presId="urn:microsoft.com/office/officeart/2005/8/layout/radial2"/>
    <dgm:cxn modelId="{9524BA5A-7FA3-406B-9E5C-6531ED668F28}" srcId="{C2A2A993-C2A7-40BF-86AD-2D251400F0B9}" destId="{AA7AAF87-8585-4888-A421-80C53B09B940}" srcOrd="1" destOrd="0" parTransId="{A7A75603-503C-4F8C-B89D-8BEE286AD997}" sibTransId="{13715C14-A7C3-4BC8-9B3B-BA7AE70A183B}"/>
    <dgm:cxn modelId="{862A9F90-5035-4684-B156-93F5270B0145}" type="presOf" srcId="{A5B12D30-5ECC-4987-953A-AC2F8EA1CE4B}" destId="{7891D8E9-F0CB-44CA-AE61-64DA6A7B6335}" srcOrd="0" destOrd="0" presId="urn:microsoft.com/office/officeart/2005/8/layout/radial2"/>
    <dgm:cxn modelId="{41731139-9C45-415F-8BA7-C9A5CC145489}" type="presOf" srcId="{E6838602-E2BA-40C7-B1A4-36A818D9FC8B}" destId="{9EE8DA0F-AFEA-439E-84FD-C6F9A0F480AC}" srcOrd="0" destOrd="1" presId="urn:microsoft.com/office/officeart/2005/8/layout/radial2"/>
    <dgm:cxn modelId="{5350BA62-2597-439B-954C-A314C3D33117}" type="presOf" srcId="{D313A9D5-299F-4599-A827-8F8921F0BDEB}" destId="{9EE8DA0F-AFEA-439E-84FD-C6F9A0F480AC}" srcOrd="0" destOrd="0" presId="urn:microsoft.com/office/officeart/2005/8/layout/radial2"/>
    <dgm:cxn modelId="{FA81D731-E0DB-4477-9D9F-57C20E42EF2C}" srcId="{C2A2A993-C2A7-40BF-86AD-2D251400F0B9}" destId="{6C6E0C9F-816E-4FC4-9ED5-7024F9CB66BE}" srcOrd="2" destOrd="0" parTransId="{A703A611-DA4A-4EE7-B04E-4545788DACC1}" sibTransId="{0AD0DB88-29DF-402C-AF6E-2760364C9271}"/>
    <dgm:cxn modelId="{C4773A64-1059-4895-8BD6-A09A3F214CF9}" type="presOf" srcId="{6C6E0C9F-816E-4FC4-9ED5-7024F9CB66BE}" destId="{62FCEF10-0C68-4EE2-B249-3F4187B7067B}" srcOrd="0" destOrd="0" presId="urn:microsoft.com/office/officeart/2005/8/layout/radial2"/>
    <dgm:cxn modelId="{0A586CCB-EAD5-4A48-9AEC-20D77263556A}" type="presParOf" srcId="{7348B414-9C3C-4BD6-BBBA-9258B33C0E5B}" destId="{B6148616-603E-49BB-A18C-7200AD472A04}" srcOrd="0" destOrd="0" presId="urn:microsoft.com/office/officeart/2005/8/layout/radial2"/>
    <dgm:cxn modelId="{44198074-F5FD-4780-A594-2C3176299250}" type="presParOf" srcId="{B6148616-603E-49BB-A18C-7200AD472A04}" destId="{171FAF39-CA90-4CC7-9AD5-DE4345B9A3D9}" srcOrd="0" destOrd="0" presId="urn:microsoft.com/office/officeart/2005/8/layout/radial2"/>
    <dgm:cxn modelId="{01EAB794-87F6-4CBE-B1CB-FD17838853B6}" type="presParOf" srcId="{171FAF39-CA90-4CC7-9AD5-DE4345B9A3D9}" destId="{C6AE46CA-81D3-46C3-A13B-0CC0BAADF549}" srcOrd="0" destOrd="0" presId="urn:microsoft.com/office/officeart/2005/8/layout/radial2"/>
    <dgm:cxn modelId="{3113C203-DC8C-4B5A-B177-0757B0469D01}" type="presParOf" srcId="{171FAF39-CA90-4CC7-9AD5-DE4345B9A3D9}" destId="{222F6136-0E9F-4737-A924-424B2351E5C0}" srcOrd="1" destOrd="0" presId="urn:microsoft.com/office/officeart/2005/8/layout/radial2"/>
    <dgm:cxn modelId="{087D16C4-88F6-4BDE-95E4-BFD5467A5521}" type="presParOf" srcId="{B6148616-603E-49BB-A18C-7200AD472A04}" destId="{7891D8E9-F0CB-44CA-AE61-64DA6A7B6335}" srcOrd="1" destOrd="0" presId="urn:microsoft.com/office/officeart/2005/8/layout/radial2"/>
    <dgm:cxn modelId="{252BA457-898D-4E91-B767-10E5C08FFC9B}" type="presParOf" srcId="{B6148616-603E-49BB-A18C-7200AD472A04}" destId="{D0C8E9AD-18BD-42E8-A6E3-72BFB1610CD7}" srcOrd="2" destOrd="0" presId="urn:microsoft.com/office/officeart/2005/8/layout/radial2"/>
    <dgm:cxn modelId="{19F5FCC6-9A05-4429-868B-FFE18894193A}" type="presParOf" srcId="{D0C8E9AD-18BD-42E8-A6E3-72BFB1610CD7}" destId="{DFF389E7-F030-42CA-A4C1-7AA35BE07871}" srcOrd="0" destOrd="0" presId="urn:microsoft.com/office/officeart/2005/8/layout/radial2"/>
    <dgm:cxn modelId="{4C7B2C86-EEA2-429C-BEC2-B03D878A398F}" type="presParOf" srcId="{D0C8E9AD-18BD-42E8-A6E3-72BFB1610CD7}" destId="{9EE8DA0F-AFEA-439E-84FD-C6F9A0F480AC}" srcOrd="1" destOrd="0" presId="urn:microsoft.com/office/officeart/2005/8/layout/radial2"/>
    <dgm:cxn modelId="{FE625B31-E76F-4E60-A80C-6C4E7C3E73E3}" type="presParOf" srcId="{B6148616-603E-49BB-A18C-7200AD472A04}" destId="{A8E03E3F-B554-4A6C-9898-FD270A5342DD}" srcOrd="3" destOrd="0" presId="urn:microsoft.com/office/officeart/2005/8/layout/radial2"/>
    <dgm:cxn modelId="{148FD55D-0F33-4A2E-AF49-8B2D2CCED20A}" type="presParOf" srcId="{B6148616-603E-49BB-A18C-7200AD472A04}" destId="{447570EC-B5C5-4A10-8BFB-F37FB4179EE4}" srcOrd="4" destOrd="0" presId="urn:microsoft.com/office/officeart/2005/8/layout/radial2"/>
    <dgm:cxn modelId="{2B9854D3-2C15-4132-AB0E-7B6750D2E5E1}" type="presParOf" srcId="{447570EC-B5C5-4A10-8BFB-F37FB4179EE4}" destId="{0333C3F3-E184-4064-AF0E-6AFB7D9BD66B}" srcOrd="0" destOrd="0" presId="urn:microsoft.com/office/officeart/2005/8/layout/radial2"/>
    <dgm:cxn modelId="{DC3785B2-3B85-4309-B215-E4686CBA4E58}" type="presParOf" srcId="{447570EC-B5C5-4A10-8BFB-F37FB4179EE4}" destId="{D2766F91-6604-4318-B4BF-1C6C7B6FE187}" srcOrd="1" destOrd="0" presId="urn:microsoft.com/office/officeart/2005/8/layout/radial2"/>
    <dgm:cxn modelId="{55E1526B-C54D-43B5-B5DA-89AEFD129276}" type="presParOf" srcId="{B6148616-603E-49BB-A18C-7200AD472A04}" destId="{8807091A-2CA2-4A4B-B44D-3EEF8FC40794}" srcOrd="5" destOrd="0" presId="urn:microsoft.com/office/officeart/2005/8/layout/radial2"/>
    <dgm:cxn modelId="{25AC1263-1C18-4F25-9DF0-6DD5C7581E75}" type="presParOf" srcId="{B6148616-603E-49BB-A18C-7200AD472A04}" destId="{CD304FC0-F5F4-4B9C-A886-D9821CEED4F3}" srcOrd="6" destOrd="0" presId="urn:microsoft.com/office/officeart/2005/8/layout/radial2"/>
    <dgm:cxn modelId="{954782B4-6D4B-4AA6-8264-0F1F9DF56F63}" type="presParOf" srcId="{CD304FC0-F5F4-4B9C-A886-D9821CEED4F3}" destId="{62FCEF10-0C68-4EE2-B249-3F4187B7067B}" srcOrd="0" destOrd="0" presId="urn:microsoft.com/office/officeart/2005/8/layout/radial2"/>
    <dgm:cxn modelId="{31344E6E-6F98-4CED-B2D5-E3DB5EABD3E5}" type="presParOf" srcId="{CD304FC0-F5F4-4B9C-A886-D9821CEED4F3}" destId="{C60A8807-C605-4C10-AE8C-8B93F87958C4}"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3A4825F-7086-4F76-9A56-D967F506FC8A}" type="doc">
      <dgm:prSet loTypeId="urn:microsoft.com/office/officeart/2005/8/layout/vProcess5" loCatId="process" qsTypeId="urn:microsoft.com/office/officeart/2005/8/quickstyle/simple3" qsCatId="simple" csTypeId="urn:microsoft.com/office/officeart/2005/8/colors/accent3_3" csCatId="accent3" phldr="1"/>
      <dgm:spPr/>
      <dgm:t>
        <a:bodyPr/>
        <a:lstStyle/>
        <a:p>
          <a:endParaRPr lang="ru-RU"/>
        </a:p>
      </dgm:t>
    </dgm:pt>
    <dgm:pt modelId="{22934152-498A-42D6-9623-CC5DF3531609}">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200" b="1" cap="none" spc="0" dirty="0" smtClean="0">
              <a:ln w="0"/>
              <a:effectLst/>
            </a:rPr>
            <a:t>3. Finanțarea Grădinii Botanice</a:t>
          </a:r>
          <a:endParaRPr lang="ru-RU" sz="2200" b="1" u="sng" cap="none" spc="0" dirty="0" smtClean="0">
            <a:ln w="0"/>
            <a:effectLst/>
          </a:endParaRPr>
        </a:p>
      </dgm:t>
    </dgm:pt>
    <dgm:pt modelId="{C4DE98FB-A072-4220-AE3B-989C0AEA001B}" type="parTrans" cxnId="{AB25C982-E472-44BA-A2FC-E7FC9509CC71}">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D8FAFE0F-6CF1-43C8-9B9C-4711BE1EFBF5}" type="sibTrans" cxnId="{AB25C982-E472-44BA-A2FC-E7FC9509CC71}">
      <dgm:prSet/>
      <dgm:spPr/>
      <dgm:t>
        <a:bodyPr/>
        <a:lstStyle/>
        <a:p>
          <a:endParaRPr lang="ru-RU" b="0" cap="none" spc="0" dirty="0">
            <a:ln w="0"/>
            <a:solidFill>
              <a:schemeClr val="tx1"/>
            </a:solidFill>
            <a:effectLst>
              <a:outerShdw blurRad="38100" dist="19050" dir="2700000" algn="tl" rotWithShape="0">
                <a:schemeClr val="dk1">
                  <a:alpha val="40000"/>
                </a:schemeClr>
              </a:outerShdw>
            </a:effectLst>
          </a:endParaRPr>
        </a:p>
      </dgm:t>
    </dgm:pt>
    <dgm:pt modelId="{0E369AAA-F22A-4CF5-B328-64498EE18ACD}">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1800" b="1" u="sng" cap="none" spc="0" noProof="0" dirty="0" smtClean="0">
              <a:ln w="0"/>
              <a:effectLst/>
            </a:rPr>
            <a:t>Prioritatea 1</a:t>
          </a:r>
          <a:r>
            <a:rPr lang="ro-RO" sz="1800" b="1" cap="none" spc="0" noProof="0" dirty="0" smtClean="0">
              <a:ln w="0"/>
              <a:effectLst/>
            </a:rPr>
            <a:t>. Diversificarea surselor de venit</a:t>
          </a:r>
        </a:p>
        <a:p>
          <a:pPr defTabSz="711200">
            <a:lnSpc>
              <a:spcPct val="90000"/>
            </a:lnSpc>
            <a:spcBef>
              <a:spcPct val="0"/>
            </a:spcBef>
            <a:spcAft>
              <a:spcPts val="0"/>
            </a:spcAft>
          </a:pPr>
          <a:r>
            <a:rPr lang="ro-RO" sz="1800" b="1" cap="none" spc="0" noProof="0" dirty="0" smtClean="0">
              <a:ln w="0"/>
              <a:effectLst/>
            </a:rPr>
            <a:t>- Creșterea veniturilor anuale;</a:t>
          </a:r>
        </a:p>
        <a:p>
          <a:pPr defTabSz="711200">
            <a:lnSpc>
              <a:spcPct val="90000"/>
            </a:lnSpc>
            <a:spcBef>
              <a:spcPct val="0"/>
            </a:spcBef>
            <a:spcAft>
              <a:spcPts val="0"/>
            </a:spcAft>
          </a:pPr>
          <a:r>
            <a:rPr lang="ro-RO" sz="1800" b="1" cap="none" spc="0" noProof="0" dirty="0" smtClean="0">
              <a:ln w="0"/>
              <a:effectLst/>
            </a:rPr>
            <a:t>- Extinderea și crearea noilor inițiative de afaceri;</a:t>
          </a:r>
        </a:p>
        <a:p>
          <a:pPr defTabSz="711200">
            <a:lnSpc>
              <a:spcPct val="90000"/>
            </a:lnSpc>
            <a:spcBef>
              <a:spcPct val="0"/>
            </a:spcBef>
            <a:spcAft>
              <a:spcPts val="0"/>
            </a:spcAft>
          </a:pPr>
          <a:r>
            <a:rPr lang="ro-RO" sz="1800" b="1" cap="none" spc="0" noProof="0" dirty="0" smtClean="0">
              <a:ln w="0"/>
              <a:effectLst/>
            </a:rPr>
            <a:t>- Parteneriate  strategice cu companii și agenții publice;</a:t>
          </a:r>
        </a:p>
        <a:p>
          <a:pPr defTabSz="711200">
            <a:lnSpc>
              <a:spcPct val="90000"/>
            </a:lnSpc>
            <a:spcBef>
              <a:spcPct val="0"/>
            </a:spcBef>
            <a:spcAft>
              <a:spcPts val="0"/>
            </a:spcAft>
          </a:pPr>
          <a:r>
            <a:rPr lang="ro-RO" sz="1800" b="1" cap="none" spc="0" noProof="0" dirty="0" smtClean="0">
              <a:ln w="0"/>
              <a:effectLst/>
            </a:rPr>
            <a:t>- Crearea Centrului Horticol de realizare a materialului săditor; </a:t>
          </a:r>
        </a:p>
        <a:p>
          <a:pPr defTabSz="711200">
            <a:lnSpc>
              <a:spcPct val="90000"/>
            </a:lnSpc>
            <a:spcBef>
              <a:spcPct val="0"/>
            </a:spcBef>
            <a:spcAft>
              <a:spcPts val="0"/>
            </a:spcAft>
          </a:pPr>
          <a:r>
            <a:rPr lang="ro-RO" sz="1800" b="1" cap="none" spc="0" noProof="0" dirty="0" smtClean="0">
              <a:ln w="0"/>
              <a:effectLst/>
            </a:rPr>
            <a:t>- Producerea ceaiurilor botanice și a uleiurilor volatile sub brandul Grădinii Botanice;</a:t>
          </a:r>
        </a:p>
        <a:p>
          <a:pPr defTabSz="711200">
            <a:lnSpc>
              <a:spcPct val="90000"/>
            </a:lnSpc>
            <a:spcBef>
              <a:spcPct val="0"/>
            </a:spcBef>
            <a:spcAft>
              <a:spcPts val="0"/>
            </a:spcAft>
          </a:pPr>
          <a:r>
            <a:rPr lang="ro-RO" sz="1800" b="1" cap="none" spc="0" noProof="0" dirty="0" smtClean="0">
              <a:ln w="0"/>
              <a:effectLst/>
            </a:rPr>
            <a:t>- Identificarea fondurilor pentru dotare.</a:t>
          </a:r>
          <a:endParaRPr lang="ro-RO" sz="1800" b="1" cap="none" spc="0" noProof="0" dirty="0">
            <a:ln w="0"/>
            <a:effectLst/>
          </a:endParaRPr>
        </a:p>
      </dgm:t>
    </dgm:pt>
    <dgm:pt modelId="{90974CA6-18CB-4F09-9A3D-F78247202393}" type="sibTrans" cxnId="{BCF614C1-8ECE-4CB4-B50D-2B1E288466CF}">
      <dgm:prSet/>
      <dgm:spPr/>
      <dgm:t>
        <a:bodyPr/>
        <a:lstStyle/>
        <a:p>
          <a:endParaRPr lang="ru-RU" b="0" cap="none" spc="0" dirty="0">
            <a:ln w="0"/>
            <a:solidFill>
              <a:schemeClr val="tx1"/>
            </a:solidFill>
            <a:effectLst>
              <a:outerShdw blurRad="38100" dist="19050" dir="2700000" algn="tl" rotWithShape="0">
                <a:schemeClr val="dk1">
                  <a:alpha val="40000"/>
                </a:schemeClr>
              </a:outerShdw>
            </a:effectLst>
          </a:endParaRPr>
        </a:p>
      </dgm:t>
    </dgm:pt>
    <dgm:pt modelId="{8C5F6E9A-D8A2-4AF6-92A9-83AD9622F190}" type="parTrans" cxnId="{BCF614C1-8ECE-4CB4-B50D-2B1E288466CF}">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A4B5A2B3-6DE0-4CC5-A5A1-B9F798C281E6}">
      <dgm:prSet phldrT="[Текст]" custT="1">
        <dgm:style>
          <a:lnRef idx="2">
            <a:schemeClr val="accent2"/>
          </a:lnRef>
          <a:fillRef idx="1">
            <a:schemeClr val="lt1"/>
          </a:fillRef>
          <a:effectRef idx="0">
            <a:schemeClr val="accent2"/>
          </a:effectRef>
          <a:fontRef idx="minor">
            <a:schemeClr val="dk1"/>
          </a:fontRef>
        </dgm:style>
      </dgm:prSet>
      <dgm:spPr>
        <a:ln>
          <a:solidFill>
            <a:srgbClr val="92D050"/>
          </a:solidFill>
        </a:ln>
      </dgm:spPr>
      <dgm:t>
        <a:bodyPr/>
        <a:lstStyle/>
        <a:p>
          <a:pPr>
            <a:spcAft>
              <a:spcPts val="0"/>
            </a:spcAft>
          </a:pPr>
          <a:r>
            <a:rPr lang="ro-RO" sz="1800" b="1" u="sng" cap="none" spc="0" noProof="0" dirty="0" smtClean="0">
              <a:ln w="0"/>
              <a:effectLst/>
            </a:rPr>
            <a:t>Prioritatea 2.</a:t>
          </a:r>
          <a:r>
            <a:rPr lang="ro-RO" sz="1800" b="1" u="none" cap="none" spc="0" noProof="0" dirty="0" smtClean="0">
              <a:ln w="0"/>
              <a:effectLst/>
            </a:rPr>
            <a:t> Crearea unei unități pentru  accesarea fondurilor din proiecte internaționale și a granturilor de cercetare</a:t>
          </a:r>
        </a:p>
      </dgm:t>
    </dgm:pt>
    <dgm:pt modelId="{1BB9B8D6-416F-4168-866C-6762537D2D58}" type="sibTrans" cxnId="{E08545D6-6687-46B2-8860-32CF3938843C}">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CAAA8E7C-A6E8-4E10-B53E-30733E711B07}" type="parTrans" cxnId="{E08545D6-6687-46B2-8860-32CF3938843C}">
      <dgm:prSet/>
      <dgm:spPr/>
      <dgm:t>
        <a:bodyPr/>
        <a:lstStyle/>
        <a:p>
          <a:endParaRPr lang="ru-RU" b="0" cap="none" spc="0">
            <a:ln w="0"/>
            <a:solidFill>
              <a:schemeClr val="tx1"/>
            </a:solidFill>
            <a:effectLst>
              <a:outerShdw blurRad="38100" dist="19050" dir="2700000" algn="tl" rotWithShape="0">
                <a:schemeClr val="dk1">
                  <a:alpha val="40000"/>
                </a:schemeClr>
              </a:outerShdw>
            </a:effectLst>
          </a:endParaRPr>
        </a:p>
      </dgm:t>
    </dgm:pt>
    <dgm:pt modelId="{8A3C57E6-1284-4E70-89D0-452E13EF91E7}" type="pres">
      <dgm:prSet presAssocID="{C3A4825F-7086-4F76-9A56-D967F506FC8A}" presName="outerComposite" presStyleCnt="0">
        <dgm:presLayoutVars>
          <dgm:chMax val="5"/>
          <dgm:dir/>
          <dgm:resizeHandles val="exact"/>
        </dgm:presLayoutVars>
      </dgm:prSet>
      <dgm:spPr/>
      <dgm:t>
        <a:bodyPr/>
        <a:lstStyle/>
        <a:p>
          <a:endParaRPr lang="ru-RU"/>
        </a:p>
      </dgm:t>
    </dgm:pt>
    <dgm:pt modelId="{93753593-FA94-4BCB-B244-0DACF2E2196D}" type="pres">
      <dgm:prSet presAssocID="{C3A4825F-7086-4F76-9A56-D967F506FC8A}" presName="dummyMaxCanvas" presStyleCnt="0">
        <dgm:presLayoutVars/>
      </dgm:prSet>
      <dgm:spPr/>
      <dgm:t>
        <a:bodyPr/>
        <a:lstStyle/>
        <a:p>
          <a:endParaRPr lang="ru-RU"/>
        </a:p>
      </dgm:t>
    </dgm:pt>
    <dgm:pt modelId="{D088CCD7-239C-4293-AF23-A28FCB6E4A27}" type="pres">
      <dgm:prSet presAssocID="{C3A4825F-7086-4F76-9A56-D967F506FC8A}" presName="ThreeNodes_1" presStyleLbl="node1" presStyleIdx="0" presStyleCnt="3" custScaleY="51644" custLinFactNeighborX="4659" custLinFactNeighborY="-25544">
        <dgm:presLayoutVars>
          <dgm:bulletEnabled val="1"/>
        </dgm:presLayoutVars>
      </dgm:prSet>
      <dgm:spPr/>
      <dgm:t>
        <a:bodyPr/>
        <a:lstStyle/>
        <a:p>
          <a:endParaRPr lang="ru-RU"/>
        </a:p>
      </dgm:t>
    </dgm:pt>
    <dgm:pt modelId="{4C5D1284-AA42-4715-A4C5-C8670B112A25}" type="pres">
      <dgm:prSet presAssocID="{C3A4825F-7086-4F76-9A56-D967F506FC8A}" presName="ThreeNodes_2" presStyleLbl="node1" presStyleIdx="1" presStyleCnt="3" custScaleY="172426" custLinFactNeighborX="81" custLinFactNeighborY="-27223">
        <dgm:presLayoutVars>
          <dgm:bulletEnabled val="1"/>
        </dgm:presLayoutVars>
      </dgm:prSet>
      <dgm:spPr/>
      <dgm:t>
        <a:bodyPr/>
        <a:lstStyle/>
        <a:p>
          <a:endParaRPr lang="ru-RU"/>
        </a:p>
      </dgm:t>
    </dgm:pt>
    <dgm:pt modelId="{F9662538-DD7E-49D3-A610-4F7B0643C9AF}" type="pres">
      <dgm:prSet presAssocID="{C3A4825F-7086-4F76-9A56-D967F506FC8A}" presName="ThreeNodes_3" presStyleLbl="node1" presStyleIdx="2" presStyleCnt="3" custLinFactNeighborX="-2012" custLinFactNeighborY="1404">
        <dgm:presLayoutVars>
          <dgm:bulletEnabled val="1"/>
        </dgm:presLayoutVars>
      </dgm:prSet>
      <dgm:spPr/>
      <dgm:t>
        <a:bodyPr/>
        <a:lstStyle/>
        <a:p>
          <a:endParaRPr lang="ru-RU"/>
        </a:p>
      </dgm:t>
    </dgm:pt>
    <dgm:pt modelId="{B46558F5-5D9E-410F-B39C-A84D9D5891F9}" type="pres">
      <dgm:prSet presAssocID="{C3A4825F-7086-4F76-9A56-D967F506FC8A}" presName="ThreeConn_1-2" presStyleLbl="fgAccFollowNode1" presStyleIdx="0" presStyleCnt="2" custLinFactNeighborX="-5244" custLinFactNeighborY="-90827">
        <dgm:presLayoutVars>
          <dgm:bulletEnabled val="1"/>
        </dgm:presLayoutVars>
      </dgm:prSet>
      <dgm:spPr>
        <a:prstGeom prst="upArrow">
          <a:avLst/>
        </a:prstGeom>
      </dgm:spPr>
      <dgm:t>
        <a:bodyPr/>
        <a:lstStyle/>
        <a:p>
          <a:endParaRPr lang="ru-RU"/>
        </a:p>
      </dgm:t>
    </dgm:pt>
    <dgm:pt modelId="{A72224D2-5E23-41AE-A231-ADF941A07C75}" type="pres">
      <dgm:prSet presAssocID="{C3A4825F-7086-4F76-9A56-D967F506FC8A}" presName="ThreeConn_2-3" presStyleLbl="fgAccFollowNode1" presStyleIdx="1" presStyleCnt="2">
        <dgm:presLayoutVars>
          <dgm:bulletEnabled val="1"/>
        </dgm:presLayoutVars>
      </dgm:prSet>
      <dgm:spPr>
        <a:prstGeom prst="upArrow">
          <a:avLst/>
        </a:prstGeom>
      </dgm:spPr>
      <dgm:t>
        <a:bodyPr/>
        <a:lstStyle/>
        <a:p>
          <a:endParaRPr lang="ru-RU"/>
        </a:p>
      </dgm:t>
    </dgm:pt>
    <dgm:pt modelId="{D9D31968-E5CC-4304-9DE4-036F43C4C29F}" type="pres">
      <dgm:prSet presAssocID="{C3A4825F-7086-4F76-9A56-D967F506FC8A}" presName="ThreeNodes_1_text" presStyleLbl="node1" presStyleIdx="2" presStyleCnt="3">
        <dgm:presLayoutVars>
          <dgm:bulletEnabled val="1"/>
        </dgm:presLayoutVars>
      </dgm:prSet>
      <dgm:spPr/>
      <dgm:t>
        <a:bodyPr/>
        <a:lstStyle/>
        <a:p>
          <a:endParaRPr lang="ru-RU"/>
        </a:p>
      </dgm:t>
    </dgm:pt>
    <dgm:pt modelId="{256553EA-B4C0-415C-856F-3FEA80E99F9F}" type="pres">
      <dgm:prSet presAssocID="{C3A4825F-7086-4F76-9A56-D967F506FC8A}" presName="ThreeNodes_2_text" presStyleLbl="node1" presStyleIdx="2" presStyleCnt="3">
        <dgm:presLayoutVars>
          <dgm:bulletEnabled val="1"/>
        </dgm:presLayoutVars>
      </dgm:prSet>
      <dgm:spPr/>
      <dgm:t>
        <a:bodyPr/>
        <a:lstStyle/>
        <a:p>
          <a:endParaRPr lang="ru-RU"/>
        </a:p>
      </dgm:t>
    </dgm:pt>
    <dgm:pt modelId="{00E9EBB5-451F-4673-AA5A-D14C0AFDB3E9}" type="pres">
      <dgm:prSet presAssocID="{C3A4825F-7086-4F76-9A56-D967F506FC8A}" presName="ThreeNodes_3_text" presStyleLbl="node1" presStyleIdx="2" presStyleCnt="3">
        <dgm:presLayoutVars>
          <dgm:bulletEnabled val="1"/>
        </dgm:presLayoutVars>
      </dgm:prSet>
      <dgm:spPr/>
      <dgm:t>
        <a:bodyPr/>
        <a:lstStyle/>
        <a:p>
          <a:endParaRPr lang="ru-RU"/>
        </a:p>
      </dgm:t>
    </dgm:pt>
  </dgm:ptLst>
  <dgm:cxnLst>
    <dgm:cxn modelId="{477FCC82-70F7-4932-A859-3FB2571B7A34}" type="presOf" srcId="{0E369AAA-F22A-4CF5-B328-64498EE18ACD}" destId="{256553EA-B4C0-415C-856F-3FEA80E99F9F}" srcOrd="1" destOrd="0" presId="urn:microsoft.com/office/officeart/2005/8/layout/vProcess5"/>
    <dgm:cxn modelId="{5E0F3621-1028-4B39-AD81-4F343225E08E}" type="presOf" srcId="{A4B5A2B3-6DE0-4CC5-A5A1-B9F798C281E6}" destId="{00E9EBB5-451F-4673-AA5A-D14C0AFDB3E9}" srcOrd="1" destOrd="0" presId="urn:microsoft.com/office/officeart/2005/8/layout/vProcess5"/>
    <dgm:cxn modelId="{B7439E93-EC7D-475F-AB2A-5EF25E9215B9}" type="presOf" srcId="{A4B5A2B3-6DE0-4CC5-A5A1-B9F798C281E6}" destId="{F9662538-DD7E-49D3-A610-4F7B0643C9AF}" srcOrd="0" destOrd="0" presId="urn:microsoft.com/office/officeart/2005/8/layout/vProcess5"/>
    <dgm:cxn modelId="{AB25C982-E472-44BA-A2FC-E7FC9509CC71}" srcId="{C3A4825F-7086-4F76-9A56-D967F506FC8A}" destId="{22934152-498A-42D6-9623-CC5DF3531609}" srcOrd="0" destOrd="0" parTransId="{C4DE98FB-A072-4220-AE3B-989C0AEA001B}" sibTransId="{D8FAFE0F-6CF1-43C8-9B9C-4711BE1EFBF5}"/>
    <dgm:cxn modelId="{E08545D6-6687-46B2-8860-32CF3938843C}" srcId="{C3A4825F-7086-4F76-9A56-D967F506FC8A}" destId="{A4B5A2B3-6DE0-4CC5-A5A1-B9F798C281E6}" srcOrd="2" destOrd="0" parTransId="{CAAA8E7C-A6E8-4E10-B53E-30733E711B07}" sibTransId="{1BB9B8D6-416F-4168-866C-6762537D2D58}"/>
    <dgm:cxn modelId="{BCF614C1-8ECE-4CB4-B50D-2B1E288466CF}" srcId="{C3A4825F-7086-4F76-9A56-D967F506FC8A}" destId="{0E369AAA-F22A-4CF5-B328-64498EE18ACD}" srcOrd="1" destOrd="0" parTransId="{8C5F6E9A-D8A2-4AF6-92A9-83AD9622F190}" sibTransId="{90974CA6-18CB-4F09-9A3D-F78247202393}"/>
    <dgm:cxn modelId="{FFAB040C-041A-4A0E-AEEF-55312A6BAA63}" type="presOf" srcId="{0E369AAA-F22A-4CF5-B328-64498EE18ACD}" destId="{4C5D1284-AA42-4715-A4C5-C8670B112A25}" srcOrd="0" destOrd="0" presId="urn:microsoft.com/office/officeart/2005/8/layout/vProcess5"/>
    <dgm:cxn modelId="{DDF17272-A440-4AFB-B6ED-3AA5D9DE9B92}" type="presOf" srcId="{C3A4825F-7086-4F76-9A56-D967F506FC8A}" destId="{8A3C57E6-1284-4E70-89D0-452E13EF91E7}" srcOrd="0" destOrd="0" presId="urn:microsoft.com/office/officeart/2005/8/layout/vProcess5"/>
    <dgm:cxn modelId="{DEC6AAC0-1734-4970-9EE6-F61D1BAF3AD3}" type="presOf" srcId="{22934152-498A-42D6-9623-CC5DF3531609}" destId="{D9D31968-E5CC-4304-9DE4-036F43C4C29F}" srcOrd="1" destOrd="0" presId="urn:microsoft.com/office/officeart/2005/8/layout/vProcess5"/>
    <dgm:cxn modelId="{7DB05723-B11E-41F8-9CA5-7864B547E39D}" type="presOf" srcId="{22934152-498A-42D6-9623-CC5DF3531609}" destId="{D088CCD7-239C-4293-AF23-A28FCB6E4A27}" srcOrd="0" destOrd="0" presId="urn:microsoft.com/office/officeart/2005/8/layout/vProcess5"/>
    <dgm:cxn modelId="{034F7DD6-342C-44F7-BF5E-C677424F7547}" type="presOf" srcId="{D8FAFE0F-6CF1-43C8-9B9C-4711BE1EFBF5}" destId="{B46558F5-5D9E-410F-B39C-A84D9D5891F9}" srcOrd="0" destOrd="0" presId="urn:microsoft.com/office/officeart/2005/8/layout/vProcess5"/>
    <dgm:cxn modelId="{678B6323-5930-4778-833A-D70BFFCF547E}" type="presOf" srcId="{90974CA6-18CB-4F09-9A3D-F78247202393}" destId="{A72224D2-5E23-41AE-A231-ADF941A07C75}" srcOrd="0" destOrd="0" presId="urn:microsoft.com/office/officeart/2005/8/layout/vProcess5"/>
    <dgm:cxn modelId="{530F72F5-660C-420C-9614-30FF522CC020}" type="presParOf" srcId="{8A3C57E6-1284-4E70-89D0-452E13EF91E7}" destId="{93753593-FA94-4BCB-B244-0DACF2E2196D}" srcOrd="0" destOrd="0" presId="urn:microsoft.com/office/officeart/2005/8/layout/vProcess5"/>
    <dgm:cxn modelId="{15C8944F-9DD2-434E-8C71-D91BEDD496B3}" type="presParOf" srcId="{8A3C57E6-1284-4E70-89D0-452E13EF91E7}" destId="{D088CCD7-239C-4293-AF23-A28FCB6E4A27}" srcOrd="1" destOrd="0" presId="urn:microsoft.com/office/officeart/2005/8/layout/vProcess5"/>
    <dgm:cxn modelId="{4B57562A-E1FA-4132-A2A3-ED3AD4AC1A9C}" type="presParOf" srcId="{8A3C57E6-1284-4E70-89D0-452E13EF91E7}" destId="{4C5D1284-AA42-4715-A4C5-C8670B112A25}" srcOrd="2" destOrd="0" presId="urn:microsoft.com/office/officeart/2005/8/layout/vProcess5"/>
    <dgm:cxn modelId="{E3DF6F92-B43E-41A4-A1B5-E63FC072D4D5}" type="presParOf" srcId="{8A3C57E6-1284-4E70-89D0-452E13EF91E7}" destId="{F9662538-DD7E-49D3-A610-4F7B0643C9AF}" srcOrd="3" destOrd="0" presId="urn:microsoft.com/office/officeart/2005/8/layout/vProcess5"/>
    <dgm:cxn modelId="{7B83F30E-C9D1-47AC-931F-641AAF3BC70B}" type="presParOf" srcId="{8A3C57E6-1284-4E70-89D0-452E13EF91E7}" destId="{B46558F5-5D9E-410F-B39C-A84D9D5891F9}" srcOrd="4" destOrd="0" presId="urn:microsoft.com/office/officeart/2005/8/layout/vProcess5"/>
    <dgm:cxn modelId="{818FFBBD-309D-4C2E-8191-D7BF7B969AC3}" type="presParOf" srcId="{8A3C57E6-1284-4E70-89D0-452E13EF91E7}" destId="{A72224D2-5E23-41AE-A231-ADF941A07C75}" srcOrd="5" destOrd="0" presId="urn:microsoft.com/office/officeart/2005/8/layout/vProcess5"/>
    <dgm:cxn modelId="{5102B939-A323-41D9-B087-AA3BF47765FC}" type="presParOf" srcId="{8A3C57E6-1284-4E70-89D0-452E13EF91E7}" destId="{D9D31968-E5CC-4304-9DE4-036F43C4C29F}" srcOrd="6" destOrd="0" presId="urn:microsoft.com/office/officeart/2005/8/layout/vProcess5"/>
    <dgm:cxn modelId="{5E0B016A-B245-4AF2-9770-2AAAB73CD71A}" type="presParOf" srcId="{8A3C57E6-1284-4E70-89D0-452E13EF91E7}" destId="{256553EA-B4C0-415C-856F-3FEA80E99F9F}" srcOrd="7" destOrd="0" presId="urn:microsoft.com/office/officeart/2005/8/layout/vProcess5"/>
    <dgm:cxn modelId="{58A79441-14AA-40A9-8C2F-64E548B24819}" type="presParOf" srcId="{8A3C57E6-1284-4E70-89D0-452E13EF91E7}" destId="{00E9EBB5-451F-4673-AA5A-D14C0AFDB3E9}"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3C046EE-03EA-4393-A5E5-084275C1B720}" type="doc">
      <dgm:prSet loTypeId="urn:microsoft.com/office/officeart/2005/8/layout/pyramid1" loCatId="pyramid" qsTypeId="urn:microsoft.com/office/officeart/2005/8/quickstyle/simple1" qsCatId="simple" csTypeId="urn:microsoft.com/office/officeart/2005/8/colors/accent1_2" csCatId="accent1" phldr="1"/>
      <dgm:spPr/>
    </dgm:pt>
    <dgm:pt modelId="{35A51F0D-0629-4464-9D4B-7D155EE83182}">
      <dgm:prSet phldrT="[Текст]" custT="1">
        <dgm:style>
          <a:lnRef idx="3">
            <a:schemeClr val="lt1"/>
          </a:lnRef>
          <a:fillRef idx="1">
            <a:schemeClr val="accent3"/>
          </a:fillRef>
          <a:effectRef idx="1">
            <a:schemeClr val="accent3"/>
          </a:effectRef>
          <a:fontRef idx="minor">
            <a:schemeClr val="lt1"/>
          </a:fontRef>
        </dgm:style>
      </dgm:prSet>
      <dgm:spPr>
        <a:noFill/>
      </dgm:spPr>
      <dgm:t>
        <a:bodyPr/>
        <a:lstStyle/>
        <a:p>
          <a:r>
            <a:rPr lang="ro-RO" sz="1600" dirty="0" smtClean="0">
              <a:solidFill>
                <a:schemeClr val="tx1"/>
              </a:solidFill>
            </a:rPr>
            <a:t>Alte </a:t>
          </a:r>
        </a:p>
        <a:p>
          <a:r>
            <a:rPr lang="ro-RO" sz="1600" dirty="0" smtClean="0">
              <a:solidFill>
                <a:schemeClr val="tx1"/>
              </a:solidFill>
            </a:rPr>
            <a:t>mijloace</a:t>
          </a:r>
          <a:endParaRPr lang="ru-RU" sz="1600" dirty="0">
            <a:solidFill>
              <a:schemeClr val="tx1"/>
            </a:solidFill>
          </a:endParaRPr>
        </a:p>
      </dgm:t>
    </dgm:pt>
    <dgm:pt modelId="{9E3AB175-3110-43CA-A8E7-DC21150C96E7}" type="parTrans" cxnId="{5EBD101E-23C4-4406-A533-7A9FD3E454C4}">
      <dgm:prSet/>
      <dgm:spPr/>
      <dgm:t>
        <a:bodyPr/>
        <a:lstStyle/>
        <a:p>
          <a:endParaRPr lang="ru-RU"/>
        </a:p>
      </dgm:t>
    </dgm:pt>
    <dgm:pt modelId="{7ED8F198-4116-4F5D-A48F-E41A0D94DBF8}" type="sibTrans" cxnId="{5EBD101E-23C4-4406-A533-7A9FD3E454C4}">
      <dgm:prSet/>
      <dgm:spPr/>
      <dgm:t>
        <a:bodyPr/>
        <a:lstStyle/>
        <a:p>
          <a:endParaRPr lang="ru-RU"/>
        </a:p>
      </dgm:t>
    </dgm:pt>
    <dgm:pt modelId="{8A4BA1CB-E803-4AD3-9580-C7FC3C0F3448}">
      <dgm:prSet phldrT="[Текст]" custT="1">
        <dgm:style>
          <a:lnRef idx="3">
            <a:schemeClr val="lt1"/>
          </a:lnRef>
          <a:fillRef idx="1">
            <a:schemeClr val="accent3"/>
          </a:fillRef>
          <a:effectRef idx="1">
            <a:schemeClr val="accent3"/>
          </a:effectRef>
          <a:fontRef idx="minor">
            <a:schemeClr val="lt1"/>
          </a:fontRef>
        </dgm:style>
      </dgm:prSet>
      <dgm:spPr>
        <a:noFill/>
      </dgm:spPr>
      <dgm:t>
        <a:bodyPr/>
        <a:lstStyle/>
        <a:p>
          <a:r>
            <a:rPr lang="ro-RO" sz="2000" b="0" dirty="0" smtClean="0">
              <a:solidFill>
                <a:schemeClr val="tx1"/>
              </a:solidFill>
            </a:rPr>
            <a:t>Mijloacele activităţii proprii, </a:t>
          </a:r>
        </a:p>
        <a:p>
          <a:r>
            <a:rPr lang="ro-RO" sz="1400" b="0" dirty="0" smtClean="0">
              <a:solidFill>
                <a:schemeClr val="tx1"/>
              </a:solidFill>
            </a:rPr>
            <a:t>Relansarea pepinierei de producție, Crearea Centrului Horticol, Parteneriate, Ecoturism, etc. </a:t>
          </a:r>
          <a:endParaRPr lang="ru-RU" sz="1400" b="0" dirty="0">
            <a:solidFill>
              <a:schemeClr val="tx1"/>
            </a:solidFill>
          </a:endParaRPr>
        </a:p>
      </dgm:t>
    </dgm:pt>
    <dgm:pt modelId="{C0E20F20-74BD-4B7B-994F-C87D0A5809A0}" type="parTrans" cxnId="{3C3B72DE-D9CB-492D-988C-5C64DD5E70BC}">
      <dgm:prSet/>
      <dgm:spPr/>
      <dgm:t>
        <a:bodyPr/>
        <a:lstStyle/>
        <a:p>
          <a:endParaRPr lang="ru-RU"/>
        </a:p>
      </dgm:t>
    </dgm:pt>
    <dgm:pt modelId="{305F3303-7E60-4091-A5CB-F73BBAF90E6F}" type="sibTrans" cxnId="{3C3B72DE-D9CB-492D-988C-5C64DD5E70BC}">
      <dgm:prSet/>
      <dgm:spPr/>
      <dgm:t>
        <a:bodyPr/>
        <a:lstStyle/>
        <a:p>
          <a:endParaRPr lang="ru-RU"/>
        </a:p>
      </dgm:t>
    </dgm:pt>
    <dgm:pt modelId="{AA914132-807A-4CDA-B8BD-AE86C1891CFB}">
      <dgm:prSet phldrT="[Текст]" custT="1">
        <dgm:style>
          <a:lnRef idx="3">
            <a:schemeClr val="lt1"/>
          </a:lnRef>
          <a:fillRef idx="1">
            <a:schemeClr val="accent3"/>
          </a:fillRef>
          <a:effectRef idx="1">
            <a:schemeClr val="accent3"/>
          </a:effectRef>
          <a:fontRef idx="minor">
            <a:schemeClr val="lt1"/>
          </a:fontRef>
        </dgm:style>
      </dgm:prSet>
      <dgm:spPr>
        <a:noFill/>
      </dgm:spPr>
      <dgm:t>
        <a:bodyPr/>
        <a:lstStyle/>
        <a:p>
          <a:r>
            <a:rPr lang="ro-RO" sz="2000" dirty="0" smtClean="0">
              <a:solidFill>
                <a:schemeClr val="tx1"/>
              </a:solidFill>
            </a:rPr>
            <a:t>Mijloacele bugetului de stat</a:t>
          </a:r>
          <a:endParaRPr lang="ru-RU" sz="1000" dirty="0">
            <a:solidFill>
              <a:schemeClr val="tx1"/>
            </a:solidFill>
          </a:endParaRPr>
        </a:p>
      </dgm:t>
    </dgm:pt>
    <dgm:pt modelId="{E2E3B654-9B63-4424-B0C1-2288EE3E48B8}" type="parTrans" cxnId="{95ADBBE1-10BE-4B94-AAA2-EC5CF4BDEA05}">
      <dgm:prSet/>
      <dgm:spPr/>
      <dgm:t>
        <a:bodyPr/>
        <a:lstStyle/>
        <a:p>
          <a:endParaRPr lang="ru-RU"/>
        </a:p>
      </dgm:t>
    </dgm:pt>
    <dgm:pt modelId="{A813B584-3004-4D23-A857-64706E519FE9}" type="sibTrans" cxnId="{95ADBBE1-10BE-4B94-AAA2-EC5CF4BDEA05}">
      <dgm:prSet/>
      <dgm:spPr/>
      <dgm:t>
        <a:bodyPr/>
        <a:lstStyle/>
        <a:p>
          <a:endParaRPr lang="ru-RU"/>
        </a:p>
      </dgm:t>
    </dgm:pt>
    <dgm:pt modelId="{5AE3E6D9-2B1A-49E9-8E71-25453DA72D7C}">
      <dgm:prSet custT="1">
        <dgm:style>
          <a:lnRef idx="3">
            <a:schemeClr val="lt1"/>
          </a:lnRef>
          <a:fillRef idx="1">
            <a:schemeClr val="accent3"/>
          </a:fillRef>
          <a:effectRef idx="1">
            <a:schemeClr val="accent3"/>
          </a:effectRef>
          <a:fontRef idx="minor">
            <a:schemeClr val="lt1"/>
          </a:fontRef>
        </dgm:style>
      </dgm:prSet>
      <dgm:spPr>
        <a:noFill/>
      </dgm:spPr>
      <dgm:t>
        <a:bodyPr/>
        <a:lstStyle/>
        <a:p>
          <a:r>
            <a:rPr lang="ro-RO" sz="1600" dirty="0" smtClean="0">
              <a:solidFill>
                <a:schemeClr val="tx1"/>
              </a:solidFill>
            </a:rPr>
            <a:t>Mijloacele fondurilor ecologice</a:t>
          </a:r>
          <a:endParaRPr lang="ru-RU" sz="1600" dirty="0">
            <a:solidFill>
              <a:schemeClr val="tx1"/>
            </a:solidFill>
          </a:endParaRPr>
        </a:p>
      </dgm:t>
    </dgm:pt>
    <dgm:pt modelId="{3DED5F53-FBB0-48B8-A123-4C2718B9F949}" type="parTrans" cxnId="{D8CBF714-53D5-4ACE-9C20-DAE9F799F87D}">
      <dgm:prSet/>
      <dgm:spPr/>
      <dgm:t>
        <a:bodyPr/>
        <a:lstStyle/>
        <a:p>
          <a:endParaRPr lang="ru-RU"/>
        </a:p>
      </dgm:t>
    </dgm:pt>
    <dgm:pt modelId="{DAED1467-0DF3-40A3-AEDD-A044BEB9BA9B}" type="sibTrans" cxnId="{D8CBF714-53D5-4ACE-9C20-DAE9F799F87D}">
      <dgm:prSet/>
      <dgm:spPr/>
      <dgm:t>
        <a:bodyPr/>
        <a:lstStyle/>
        <a:p>
          <a:endParaRPr lang="ru-RU"/>
        </a:p>
      </dgm:t>
    </dgm:pt>
    <dgm:pt modelId="{5EDA2FFC-657F-422F-A914-BA6C3499B8EB}">
      <dgm:prSet custT="1">
        <dgm:style>
          <a:lnRef idx="3">
            <a:schemeClr val="lt1"/>
          </a:lnRef>
          <a:fillRef idx="1">
            <a:schemeClr val="accent3"/>
          </a:fillRef>
          <a:effectRef idx="1">
            <a:schemeClr val="accent3"/>
          </a:effectRef>
          <a:fontRef idx="minor">
            <a:schemeClr val="lt1"/>
          </a:fontRef>
        </dgm:style>
      </dgm:prSet>
      <dgm:spPr>
        <a:noFill/>
      </dgm:spPr>
      <dgm:t>
        <a:bodyPr/>
        <a:lstStyle/>
        <a:p>
          <a:r>
            <a:rPr lang="ro-RO" sz="1300" dirty="0" smtClean="0">
              <a:solidFill>
                <a:schemeClr val="tx1"/>
              </a:solidFill>
            </a:rPr>
            <a:t>Donații, Granturi</a:t>
          </a:r>
          <a:r>
            <a:rPr lang="en-US" sz="1300" dirty="0" smtClean="0">
              <a:solidFill>
                <a:schemeClr val="tx1"/>
              </a:solidFill>
            </a:rPr>
            <a:t>, </a:t>
          </a:r>
          <a:r>
            <a:rPr lang="ro-RO" sz="1300" dirty="0" smtClean="0">
              <a:solidFill>
                <a:schemeClr val="tx1"/>
              </a:solidFill>
            </a:rPr>
            <a:t>ale </a:t>
          </a:r>
          <a:r>
            <a:rPr lang="ro-RO" sz="1300" dirty="0" smtClean="0">
              <a:solidFill>
                <a:schemeClr val="tx1"/>
              </a:solidFill>
              <a:effectLst/>
            </a:rPr>
            <a:t>persoanelor</a:t>
          </a:r>
          <a:r>
            <a:rPr lang="ro-RO" sz="1300" dirty="0" smtClean="0">
              <a:solidFill>
                <a:schemeClr val="tx1"/>
              </a:solidFill>
            </a:rPr>
            <a:t> fizice şi juridice, inclusiv din străinătate</a:t>
          </a:r>
          <a:endParaRPr lang="ru-RU" sz="1300" dirty="0">
            <a:solidFill>
              <a:schemeClr val="tx1"/>
            </a:solidFill>
          </a:endParaRPr>
        </a:p>
      </dgm:t>
    </dgm:pt>
    <dgm:pt modelId="{0715C085-123A-4A2C-B08D-6A4DAB5EF971}" type="parTrans" cxnId="{21D244C7-C4BE-4360-BA31-35CC3773ABD6}">
      <dgm:prSet/>
      <dgm:spPr/>
      <dgm:t>
        <a:bodyPr/>
        <a:lstStyle/>
        <a:p>
          <a:endParaRPr lang="ru-RU"/>
        </a:p>
      </dgm:t>
    </dgm:pt>
    <dgm:pt modelId="{4084434E-8F2F-4350-B840-BB8E51716D65}" type="sibTrans" cxnId="{21D244C7-C4BE-4360-BA31-35CC3773ABD6}">
      <dgm:prSet/>
      <dgm:spPr/>
      <dgm:t>
        <a:bodyPr/>
        <a:lstStyle/>
        <a:p>
          <a:endParaRPr lang="ru-RU"/>
        </a:p>
      </dgm:t>
    </dgm:pt>
    <dgm:pt modelId="{D7C74325-ACB7-4CD1-8543-232F8FA95280}" type="pres">
      <dgm:prSet presAssocID="{73C046EE-03EA-4393-A5E5-084275C1B720}" presName="Name0" presStyleCnt="0">
        <dgm:presLayoutVars>
          <dgm:dir/>
          <dgm:animLvl val="lvl"/>
          <dgm:resizeHandles val="exact"/>
        </dgm:presLayoutVars>
      </dgm:prSet>
      <dgm:spPr/>
    </dgm:pt>
    <dgm:pt modelId="{E4D33EF1-8639-4303-858E-B87C89C09D17}" type="pres">
      <dgm:prSet presAssocID="{35A51F0D-0629-4464-9D4B-7D155EE83182}" presName="Name8" presStyleCnt="0"/>
      <dgm:spPr/>
    </dgm:pt>
    <dgm:pt modelId="{3D67FF89-1192-4FC5-BDE4-B736BC6D5B1B}" type="pres">
      <dgm:prSet presAssocID="{35A51F0D-0629-4464-9D4B-7D155EE83182}" presName="level" presStyleLbl="node1" presStyleIdx="0" presStyleCnt="5" custScaleX="114300" custLinFactNeighborX="0">
        <dgm:presLayoutVars>
          <dgm:chMax val="1"/>
          <dgm:bulletEnabled val="1"/>
        </dgm:presLayoutVars>
      </dgm:prSet>
      <dgm:spPr/>
      <dgm:t>
        <a:bodyPr/>
        <a:lstStyle/>
        <a:p>
          <a:endParaRPr lang="ru-RU"/>
        </a:p>
      </dgm:t>
    </dgm:pt>
    <dgm:pt modelId="{08EB8956-CAA9-40C9-8D7A-4E09E2B5914C}" type="pres">
      <dgm:prSet presAssocID="{35A51F0D-0629-4464-9D4B-7D155EE83182}" presName="levelTx" presStyleLbl="revTx" presStyleIdx="0" presStyleCnt="0">
        <dgm:presLayoutVars>
          <dgm:chMax val="1"/>
          <dgm:bulletEnabled val="1"/>
        </dgm:presLayoutVars>
      </dgm:prSet>
      <dgm:spPr/>
      <dgm:t>
        <a:bodyPr/>
        <a:lstStyle/>
        <a:p>
          <a:endParaRPr lang="ru-RU"/>
        </a:p>
      </dgm:t>
    </dgm:pt>
    <dgm:pt modelId="{3451873E-7936-4310-BC2D-BDF1BD05A00C}" type="pres">
      <dgm:prSet presAssocID="{5EDA2FFC-657F-422F-A914-BA6C3499B8EB}" presName="Name8" presStyleCnt="0"/>
      <dgm:spPr/>
    </dgm:pt>
    <dgm:pt modelId="{D6D01B28-8CE4-4030-9BDE-BA41F682A9B2}" type="pres">
      <dgm:prSet presAssocID="{5EDA2FFC-657F-422F-A914-BA6C3499B8EB}" presName="level" presStyleLbl="node1" presStyleIdx="1" presStyleCnt="5" custScaleX="110869" custScaleY="94501" custLinFactNeighborX="-866" custLinFactNeighborY="3992">
        <dgm:presLayoutVars>
          <dgm:chMax val="1"/>
          <dgm:bulletEnabled val="1"/>
        </dgm:presLayoutVars>
      </dgm:prSet>
      <dgm:spPr/>
      <dgm:t>
        <a:bodyPr/>
        <a:lstStyle/>
        <a:p>
          <a:endParaRPr lang="ru-RU"/>
        </a:p>
      </dgm:t>
    </dgm:pt>
    <dgm:pt modelId="{3AA63C90-709F-41D3-95C9-F711AF5479E8}" type="pres">
      <dgm:prSet presAssocID="{5EDA2FFC-657F-422F-A914-BA6C3499B8EB}" presName="levelTx" presStyleLbl="revTx" presStyleIdx="0" presStyleCnt="0">
        <dgm:presLayoutVars>
          <dgm:chMax val="1"/>
          <dgm:bulletEnabled val="1"/>
        </dgm:presLayoutVars>
      </dgm:prSet>
      <dgm:spPr/>
      <dgm:t>
        <a:bodyPr/>
        <a:lstStyle/>
        <a:p>
          <a:endParaRPr lang="ru-RU"/>
        </a:p>
      </dgm:t>
    </dgm:pt>
    <dgm:pt modelId="{5E5FE25B-3C1E-4BBC-A299-063FFB1ABEE8}" type="pres">
      <dgm:prSet presAssocID="{5AE3E6D9-2B1A-49E9-8E71-25453DA72D7C}" presName="Name8" presStyleCnt="0"/>
      <dgm:spPr/>
    </dgm:pt>
    <dgm:pt modelId="{4D91059D-B160-4B99-91E3-8C057C6D23DA}" type="pres">
      <dgm:prSet presAssocID="{5AE3E6D9-2B1A-49E9-8E71-25453DA72D7C}" presName="level" presStyleLbl="node1" presStyleIdx="2" presStyleCnt="5" custScaleX="104688" custScaleY="80984" custLinFactNeighborX="-13" custLinFactNeighborY="-1333">
        <dgm:presLayoutVars>
          <dgm:chMax val="1"/>
          <dgm:bulletEnabled val="1"/>
        </dgm:presLayoutVars>
      </dgm:prSet>
      <dgm:spPr/>
      <dgm:t>
        <a:bodyPr/>
        <a:lstStyle/>
        <a:p>
          <a:endParaRPr lang="ru-RU"/>
        </a:p>
      </dgm:t>
    </dgm:pt>
    <dgm:pt modelId="{DA9D98D2-7E41-4FC0-BA85-2830982E6CEA}" type="pres">
      <dgm:prSet presAssocID="{5AE3E6D9-2B1A-49E9-8E71-25453DA72D7C}" presName="levelTx" presStyleLbl="revTx" presStyleIdx="0" presStyleCnt="0">
        <dgm:presLayoutVars>
          <dgm:chMax val="1"/>
          <dgm:bulletEnabled val="1"/>
        </dgm:presLayoutVars>
      </dgm:prSet>
      <dgm:spPr/>
      <dgm:t>
        <a:bodyPr/>
        <a:lstStyle/>
        <a:p>
          <a:endParaRPr lang="ru-RU"/>
        </a:p>
      </dgm:t>
    </dgm:pt>
    <dgm:pt modelId="{E0004C23-958F-4F48-A42D-C2356027588F}" type="pres">
      <dgm:prSet presAssocID="{8A4BA1CB-E803-4AD3-9580-C7FC3C0F3448}" presName="Name8" presStyleCnt="0"/>
      <dgm:spPr/>
    </dgm:pt>
    <dgm:pt modelId="{1B816967-2E2B-4272-B42C-307098B2031A}" type="pres">
      <dgm:prSet presAssocID="{8A4BA1CB-E803-4AD3-9580-C7FC3C0F3448}" presName="level" presStyleLbl="node1" presStyleIdx="3" presStyleCnt="5" custScaleX="101678" custScaleY="130628" custLinFactNeighborX="0" custLinFactNeighborY="-2439">
        <dgm:presLayoutVars>
          <dgm:chMax val="1"/>
          <dgm:bulletEnabled val="1"/>
        </dgm:presLayoutVars>
      </dgm:prSet>
      <dgm:spPr/>
      <dgm:t>
        <a:bodyPr/>
        <a:lstStyle/>
        <a:p>
          <a:endParaRPr lang="ru-RU"/>
        </a:p>
      </dgm:t>
    </dgm:pt>
    <dgm:pt modelId="{C60A56D1-AF7A-42F2-82FE-61E9D9BF1C62}" type="pres">
      <dgm:prSet presAssocID="{8A4BA1CB-E803-4AD3-9580-C7FC3C0F3448}" presName="levelTx" presStyleLbl="revTx" presStyleIdx="0" presStyleCnt="0">
        <dgm:presLayoutVars>
          <dgm:chMax val="1"/>
          <dgm:bulletEnabled val="1"/>
        </dgm:presLayoutVars>
      </dgm:prSet>
      <dgm:spPr/>
      <dgm:t>
        <a:bodyPr/>
        <a:lstStyle/>
        <a:p>
          <a:endParaRPr lang="ru-RU"/>
        </a:p>
      </dgm:t>
    </dgm:pt>
    <dgm:pt modelId="{B4942289-FB64-4720-8FB6-F8267C75605D}" type="pres">
      <dgm:prSet presAssocID="{AA914132-807A-4CDA-B8BD-AE86C1891CFB}" presName="Name8" presStyleCnt="0"/>
      <dgm:spPr/>
    </dgm:pt>
    <dgm:pt modelId="{109888CA-B7F6-4737-8B77-44E553158566}" type="pres">
      <dgm:prSet presAssocID="{AA914132-807A-4CDA-B8BD-AE86C1891CFB}" presName="level" presStyleLbl="node1" presStyleIdx="4" presStyleCnt="5" custScaleX="100000" custScaleY="121845" custLinFactNeighborX="610" custLinFactNeighborY="-6859">
        <dgm:presLayoutVars>
          <dgm:chMax val="1"/>
          <dgm:bulletEnabled val="1"/>
        </dgm:presLayoutVars>
      </dgm:prSet>
      <dgm:spPr/>
      <dgm:t>
        <a:bodyPr/>
        <a:lstStyle/>
        <a:p>
          <a:endParaRPr lang="ru-RU"/>
        </a:p>
      </dgm:t>
    </dgm:pt>
    <dgm:pt modelId="{B76918AE-C7C8-4EB3-9BEB-ED9E0AEF8548}" type="pres">
      <dgm:prSet presAssocID="{AA914132-807A-4CDA-B8BD-AE86C1891CFB}" presName="levelTx" presStyleLbl="revTx" presStyleIdx="0" presStyleCnt="0">
        <dgm:presLayoutVars>
          <dgm:chMax val="1"/>
          <dgm:bulletEnabled val="1"/>
        </dgm:presLayoutVars>
      </dgm:prSet>
      <dgm:spPr/>
      <dgm:t>
        <a:bodyPr/>
        <a:lstStyle/>
        <a:p>
          <a:endParaRPr lang="ru-RU"/>
        </a:p>
      </dgm:t>
    </dgm:pt>
  </dgm:ptLst>
  <dgm:cxnLst>
    <dgm:cxn modelId="{5EBD101E-23C4-4406-A533-7A9FD3E454C4}" srcId="{73C046EE-03EA-4393-A5E5-084275C1B720}" destId="{35A51F0D-0629-4464-9D4B-7D155EE83182}" srcOrd="0" destOrd="0" parTransId="{9E3AB175-3110-43CA-A8E7-DC21150C96E7}" sibTransId="{7ED8F198-4116-4F5D-A48F-E41A0D94DBF8}"/>
    <dgm:cxn modelId="{6178249C-10E3-4628-BBFE-3B1318597F05}" type="presOf" srcId="{5EDA2FFC-657F-422F-A914-BA6C3499B8EB}" destId="{D6D01B28-8CE4-4030-9BDE-BA41F682A9B2}" srcOrd="0" destOrd="0" presId="urn:microsoft.com/office/officeart/2005/8/layout/pyramid1"/>
    <dgm:cxn modelId="{3C3B72DE-D9CB-492D-988C-5C64DD5E70BC}" srcId="{73C046EE-03EA-4393-A5E5-084275C1B720}" destId="{8A4BA1CB-E803-4AD3-9580-C7FC3C0F3448}" srcOrd="3" destOrd="0" parTransId="{C0E20F20-74BD-4B7B-994F-C87D0A5809A0}" sibTransId="{305F3303-7E60-4091-A5CB-F73BBAF90E6F}"/>
    <dgm:cxn modelId="{7404C3C2-348A-4DCA-AD88-3AB5688FE845}" type="presOf" srcId="{8A4BA1CB-E803-4AD3-9580-C7FC3C0F3448}" destId="{1B816967-2E2B-4272-B42C-307098B2031A}" srcOrd="0" destOrd="0" presId="urn:microsoft.com/office/officeart/2005/8/layout/pyramid1"/>
    <dgm:cxn modelId="{65E304DD-745B-46CD-9893-25D4BD8AF35B}" type="presOf" srcId="{AA914132-807A-4CDA-B8BD-AE86C1891CFB}" destId="{109888CA-B7F6-4737-8B77-44E553158566}" srcOrd="0" destOrd="0" presId="urn:microsoft.com/office/officeart/2005/8/layout/pyramid1"/>
    <dgm:cxn modelId="{01B47AC2-0A42-4BE9-9236-866337B830B7}" type="presOf" srcId="{35A51F0D-0629-4464-9D4B-7D155EE83182}" destId="{3D67FF89-1192-4FC5-BDE4-B736BC6D5B1B}" srcOrd="0" destOrd="0" presId="urn:microsoft.com/office/officeart/2005/8/layout/pyramid1"/>
    <dgm:cxn modelId="{E41CBB53-9356-4F87-8F9A-80969F62537B}" type="presOf" srcId="{8A4BA1CB-E803-4AD3-9580-C7FC3C0F3448}" destId="{C60A56D1-AF7A-42F2-82FE-61E9D9BF1C62}" srcOrd="1" destOrd="0" presId="urn:microsoft.com/office/officeart/2005/8/layout/pyramid1"/>
    <dgm:cxn modelId="{4389DE41-3E61-4A86-8AE4-B2F6C219F06F}" type="presOf" srcId="{5AE3E6D9-2B1A-49E9-8E71-25453DA72D7C}" destId="{4D91059D-B160-4B99-91E3-8C057C6D23DA}" srcOrd="0" destOrd="0" presId="urn:microsoft.com/office/officeart/2005/8/layout/pyramid1"/>
    <dgm:cxn modelId="{FB110A2F-83F3-413E-9591-5C7277EBEB1B}" type="presOf" srcId="{5AE3E6D9-2B1A-49E9-8E71-25453DA72D7C}" destId="{DA9D98D2-7E41-4FC0-BA85-2830982E6CEA}" srcOrd="1" destOrd="0" presId="urn:microsoft.com/office/officeart/2005/8/layout/pyramid1"/>
    <dgm:cxn modelId="{C24F2F3E-C32B-4E4B-BF40-CC31B7DB7421}" type="presOf" srcId="{35A51F0D-0629-4464-9D4B-7D155EE83182}" destId="{08EB8956-CAA9-40C9-8D7A-4E09E2B5914C}" srcOrd="1" destOrd="0" presId="urn:microsoft.com/office/officeart/2005/8/layout/pyramid1"/>
    <dgm:cxn modelId="{AB9EF124-D2B3-4994-B7CD-023B1EF19E27}" type="presOf" srcId="{5EDA2FFC-657F-422F-A914-BA6C3499B8EB}" destId="{3AA63C90-709F-41D3-95C9-F711AF5479E8}" srcOrd="1" destOrd="0" presId="urn:microsoft.com/office/officeart/2005/8/layout/pyramid1"/>
    <dgm:cxn modelId="{B95E853C-C718-40CA-AC2C-7DDDA1286000}" type="presOf" srcId="{73C046EE-03EA-4393-A5E5-084275C1B720}" destId="{D7C74325-ACB7-4CD1-8543-232F8FA95280}" srcOrd="0" destOrd="0" presId="urn:microsoft.com/office/officeart/2005/8/layout/pyramid1"/>
    <dgm:cxn modelId="{D8CBF714-53D5-4ACE-9C20-DAE9F799F87D}" srcId="{73C046EE-03EA-4393-A5E5-084275C1B720}" destId="{5AE3E6D9-2B1A-49E9-8E71-25453DA72D7C}" srcOrd="2" destOrd="0" parTransId="{3DED5F53-FBB0-48B8-A123-4C2718B9F949}" sibTransId="{DAED1467-0DF3-40A3-AEDD-A044BEB9BA9B}"/>
    <dgm:cxn modelId="{21D244C7-C4BE-4360-BA31-35CC3773ABD6}" srcId="{73C046EE-03EA-4393-A5E5-084275C1B720}" destId="{5EDA2FFC-657F-422F-A914-BA6C3499B8EB}" srcOrd="1" destOrd="0" parTransId="{0715C085-123A-4A2C-B08D-6A4DAB5EF971}" sibTransId="{4084434E-8F2F-4350-B840-BB8E51716D65}"/>
    <dgm:cxn modelId="{5470CE1C-9769-452A-84DC-59564526F4F2}" type="presOf" srcId="{AA914132-807A-4CDA-B8BD-AE86C1891CFB}" destId="{B76918AE-C7C8-4EB3-9BEB-ED9E0AEF8548}" srcOrd="1" destOrd="0" presId="urn:microsoft.com/office/officeart/2005/8/layout/pyramid1"/>
    <dgm:cxn modelId="{95ADBBE1-10BE-4B94-AAA2-EC5CF4BDEA05}" srcId="{73C046EE-03EA-4393-A5E5-084275C1B720}" destId="{AA914132-807A-4CDA-B8BD-AE86C1891CFB}" srcOrd="4" destOrd="0" parTransId="{E2E3B654-9B63-4424-B0C1-2288EE3E48B8}" sibTransId="{A813B584-3004-4D23-A857-64706E519FE9}"/>
    <dgm:cxn modelId="{45450794-735F-478F-975F-65BF9627D475}" type="presParOf" srcId="{D7C74325-ACB7-4CD1-8543-232F8FA95280}" destId="{E4D33EF1-8639-4303-858E-B87C89C09D17}" srcOrd="0" destOrd="0" presId="urn:microsoft.com/office/officeart/2005/8/layout/pyramid1"/>
    <dgm:cxn modelId="{7FE95E3F-9FEF-4743-9038-6759CB997B81}" type="presParOf" srcId="{E4D33EF1-8639-4303-858E-B87C89C09D17}" destId="{3D67FF89-1192-4FC5-BDE4-B736BC6D5B1B}" srcOrd="0" destOrd="0" presId="urn:microsoft.com/office/officeart/2005/8/layout/pyramid1"/>
    <dgm:cxn modelId="{7EFCF313-7DD9-48E5-8A0E-9EA8BBEE2959}" type="presParOf" srcId="{E4D33EF1-8639-4303-858E-B87C89C09D17}" destId="{08EB8956-CAA9-40C9-8D7A-4E09E2B5914C}" srcOrd="1" destOrd="0" presId="urn:microsoft.com/office/officeart/2005/8/layout/pyramid1"/>
    <dgm:cxn modelId="{2D83E7DD-D996-4B52-966F-BAB1BCEA6263}" type="presParOf" srcId="{D7C74325-ACB7-4CD1-8543-232F8FA95280}" destId="{3451873E-7936-4310-BC2D-BDF1BD05A00C}" srcOrd="1" destOrd="0" presId="urn:microsoft.com/office/officeart/2005/8/layout/pyramid1"/>
    <dgm:cxn modelId="{8F801C12-DAF6-4F6D-BDBF-4DB2BCCB1CE2}" type="presParOf" srcId="{3451873E-7936-4310-BC2D-BDF1BD05A00C}" destId="{D6D01B28-8CE4-4030-9BDE-BA41F682A9B2}" srcOrd="0" destOrd="0" presId="urn:microsoft.com/office/officeart/2005/8/layout/pyramid1"/>
    <dgm:cxn modelId="{46E0F4BA-560A-426E-AA26-86474D6D23FC}" type="presParOf" srcId="{3451873E-7936-4310-BC2D-BDF1BD05A00C}" destId="{3AA63C90-709F-41D3-95C9-F711AF5479E8}" srcOrd="1" destOrd="0" presId="urn:microsoft.com/office/officeart/2005/8/layout/pyramid1"/>
    <dgm:cxn modelId="{97235B14-C7D1-4647-9167-EC2EA2118439}" type="presParOf" srcId="{D7C74325-ACB7-4CD1-8543-232F8FA95280}" destId="{5E5FE25B-3C1E-4BBC-A299-063FFB1ABEE8}" srcOrd="2" destOrd="0" presId="urn:microsoft.com/office/officeart/2005/8/layout/pyramid1"/>
    <dgm:cxn modelId="{B9C60F10-0065-4563-940D-F37C1AD3E5F5}" type="presParOf" srcId="{5E5FE25B-3C1E-4BBC-A299-063FFB1ABEE8}" destId="{4D91059D-B160-4B99-91E3-8C057C6D23DA}" srcOrd="0" destOrd="0" presId="urn:microsoft.com/office/officeart/2005/8/layout/pyramid1"/>
    <dgm:cxn modelId="{7172083C-FBC1-4318-BB53-F6CCFE30766E}" type="presParOf" srcId="{5E5FE25B-3C1E-4BBC-A299-063FFB1ABEE8}" destId="{DA9D98D2-7E41-4FC0-BA85-2830982E6CEA}" srcOrd="1" destOrd="0" presId="urn:microsoft.com/office/officeart/2005/8/layout/pyramid1"/>
    <dgm:cxn modelId="{0557B6F0-4C18-4F58-818B-5EA975250199}" type="presParOf" srcId="{D7C74325-ACB7-4CD1-8543-232F8FA95280}" destId="{E0004C23-958F-4F48-A42D-C2356027588F}" srcOrd="3" destOrd="0" presId="urn:microsoft.com/office/officeart/2005/8/layout/pyramid1"/>
    <dgm:cxn modelId="{75745B77-003D-407B-A103-FC415173B370}" type="presParOf" srcId="{E0004C23-958F-4F48-A42D-C2356027588F}" destId="{1B816967-2E2B-4272-B42C-307098B2031A}" srcOrd="0" destOrd="0" presId="urn:microsoft.com/office/officeart/2005/8/layout/pyramid1"/>
    <dgm:cxn modelId="{38D6D9B5-1263-425A-8DC5-F7084E6D7B53}" type="presParOf" srcId="{E0004C23-958F-4F48-A42D-C2356027588F}" destId="{C60A56D1-AF7A-42F2-82FE-61E9D9BF1C62}" srcOrd="1" destOrd="0" presId="urn:microsoft.com/office/officeart/2005/8/layout/pyramid1"/>
    <dgm:cxn modelId="{02DD52C8-52EB-43DC-8C61-81B938F9AC27}" type="presParOf" srcId="{D7C74325-ACB7-4CD1-8543-232F8FA95280}" destId="{B4942289-FB64-4720-8FB6-F8267C75605D}" srcOrd="4" destOrd="0" presId="urn:microsoft.com/office/officeart/2005/8/layout/pyramid1"/>
    <dgm:cxn modelId="{8695B29E-CBF9-44AC-AED3-8FD2B327049D}" type="presParOf" srcId="{B4942289-FB64-4720-8FB6-F8267C75605D}" destId="{109888CA-B7F6-4737-8B77-44E553158566}" srcOrd="0" destOrd="0" presId="urn:microsoft.com/office/officeart/2005/8/layout/pyramid1"/>
    <dgm:cxn modelId="{44D0D28D-254C-43FB-8629-230BD5C2AC47}" type="presParOf" srcId="{B4942289-FB64-4720-8FB6-F8267C75605D}" destId="{B76918AE-C7C8-4EB3-9BEB-ED9E0AEF854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DA99C7D-F2FE-4684-A645-5FF36BB590FF}"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2C825433-7E9C-4E52-85F2-B3C2BD82593D}">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000" dirty="0" smtClean="0"/>
        </a:p>
        <a:p>
          <a:pPr marL="0" marR="0" indent="0" defTabSz="914400" eaLnBrk="1" fontAlgn="auto" latinLnBrk="0" hangingPunct="1">
            <a:lnSpc>
              <a:spcPct val="100000"/>
            </a:lnSpc>
            <a:spcBef>
              <a:spcPts val="0"/>
            </a:spcBef>
            <a:spcAft>
              <a:spcPts val="0"/>
            </a:spcAft>
            <a:buClrTx/>
            <a:buSzTx/>
            <a:buFontTx/>
            <a:buNone/>
            <a:tabLst/>
            <a:defRPr/>
          </a:pPr>
          <a:r>
            <a:rPr lang="ro-RO" sz="1600" b="1" noProof="0" dirty="0" smtClean="0"/>
            <a:t>Proritatea 1</a:t>
          </a:r>
          <a:r>
            <a:rPr lang="ro-RO" sz="1600" noProof="0" dirty="0" smtClean="0"/>
            <a:t>.</a:t>
          </a:r>
        </a:p>
        <a:p>
          <a:pPr marL="0" marR="0" indent="0" defTabSz="914400" eaLnBrk="1" fontAlgn="auto" latinLnBrk="0" hangingPunct="1">
            <a:lnSpc>
              <a:spcPct val="100000"/>
            </a:lnSpc>
            <a:spcBef>
              <a:spcPts val="0"/>
            </a:spcBef>
            <a:spcAft>
              <a:spcPts val="0"/>
            </a:spcAft>
            <a:buClrTx/>
            <a:buSzTx/>
            <a:buFontTx/>
            <a:buNone/>
            <a:tabLst/>
            <a:defRPr/>
          </a:pPr>
          <a:r>
            <a:rPr lang="ro-RO" sz="1400" noProof="0" dirty="0" smtClean="0"/>
            <a:t>Crearea unui centru de informare şi educaţie ecologică, Elaborarea programelor de educaţie ecologică</a:t>
          </a:r>
        </a:p>
        <a:p>
          <a:pPr defTabSz="577850">
            <a:lnSpc>
              <a:spcPct val="90000"/>
            </a:lnSpc>
            <a:spcBef>
              <a:spcPct val="0"/>
            </a:spcBef>
            <a:spcAft>
              <a:spcPct val="35000"/>
            </a:spcAft>
          </a:pPr>
          <a:endParaRPr lang="ru-RU" sz="1000" dirty="0"/>
        </a:p>
      </dgm:t>
    </dgm:pt>
    <dgm:pt modelId="{9194BDAA-F315-4838-9E56-0D99998EBAA4}" type="parTrans" cxnId="{E965C7D0-C100-46D2-B205-FE92B409E781}">
      <dgm:prSet/>
      <dgm:spPr/>
      <dgm:t>
        <a:bodyPr/>
        <a:lstStyle/>
        <a:p>
          <a:endParaRPr lang="ru-RU"/>
        </a:p>
      </dgm:t>
    </dgm:pt>
    <dgm:pt modelId="{E950B104-56FD-4775-8A47-95314106C468}" type="sibTrans" cxnId="{E965C7D0-C100-46D2-B205-FE92B409E781}">
      <dgm:prSet/>
      <dgm:spPr/>
      <dgm:t>
        <a:bodyPr/>
        <a:lstStyle/>
        <a:p>
          <a:endParaRPr lang="ru-RU"/>
        </a:p>
      </dgm:t>
    </dgm:pt>
    <dgm:pt modelId="{FB15EA5C-C44A-428A-A23C-BB76C6F9E9CB}">
      <dgm:prSet phldrT="[Текст]" custT="1">
        <dgm:style>
          <a:lnRef idx="2">
            <a:schemeClr val="accent3"/>
          </a:lnRef>
          <a:fillRef idx="1">
            <a:schemeClr val="lt1"/>
          </a:fillRef>
          <a:effectRef idx="0">
            <a:schemeClr val="accent3"/>
          </a:effectRef>
          <a:fontRef idx="minor">
            <a:schemeClr val="dk1"/>
          </a:fontRef>
        </dgm:style>
      </dgm:prSet>
      <dgm:spPr/>
      <dgm:t>
        <a:bodyPr/>
        <a:lstStyle/>
        <a:p>
          <a:pPr>
            <a:spcAft>
              <a:spcPts val="0"/>
            </a:spcAft>
          </a:pPr>
          <a:r>
            <a:rPr lang="ro-RO" sz="1600" b="1" noProof="0" dirty="0" smtClean="0"/>
            <a:t>Prioritatea 2.</a:t>
          </a:r>
        </a:p>
        <a:p>
          <a:pPr>
            <a:spcAft>
              <a:spcPct val="35000"/>
            </a:spcAft>
          </a:pPr>
          <a:r>
            <a:rPr lang="ro-RO" sz="1600" noProof="0" dirty="0" smtClean="0"/>
            <a:t>Lansarea programelor de voluntariat</a:t>
          </a:r>
          <a:endParaRPr lang="ro-RO" sz="1600" noProof="0" dirty="0"/>
        </a:p>
      </dgm:t>
    </dgm:pt>
    <dgm:pt modelId="{C36C750E-0602-4B74-910B-4A3A581B6C11}" type="parTrans" cxnId="{B1ECCE31-68A1-4C11-91B7-9BB4CF70B500}">
      <dgm:prSet/>
      <dgm:spPr/>
      <dgm:t>
        <a:bodyPr/>
        <a:lstStyle/>
        <a:p>
          <a:endParaRPr lang="ru-RU"/>
        </a:p>
      </dgm:t>
    </dgm:pt>
    <dgm:pt modelId="{21167913-F4A7-46E7-8124-39C22FD00112}" type="sibTrans" cxnId="{B1ECCE31-68A1-4C11-91B7-9BB4CF70B500}">
      <dgm:prSet/>
      <dgm:spPr/>
      <dgm:t>
        <a:bodyPr/>
        <a:lstStyle/>
        <a:p>
          <a:endParaRPr lang="ru-RU"/>
        </a:p>
      </dgm:t>
    </dgm:pt>
    <dgm:pt modelId="{B99F650F-2F6D-45EA-888E-A488301E3C97}">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o-RO" sz="1600" b="1" noProof="0" dirty="0" smtClean="0"/>
            <a:t>Proritatea 3.</a:t>
          </a:r>
        </a:p>
        <a:p>
          <a:r>
            <a:rPr lang="ro-RO" sz="1600" noProof="0" dirty="0" smtClean="0"/>
            <a:t>Organizarea evenimentelor de mediu</a:t>
          </a:r>
          <a:endParaRPr lang="ro-RO" sz="1600" noProof="0" dirty="0"/>
        </a:p>
      </dgm:t>
    </dgm:pt>
    <dgm:pt modelId="{14499E42-5C19-4403-B184-67777A5BF63F}" type="parTrans" cxnId="{9D0CFEF9-8092-4627-B4A1-750DE82DD2D7}">
      <dgm:prSet/>
      <dgm:spPr/>
      <dgm:t>
        <a:bodyPr/>
        <a:lstStyle/>
        <a:p>
          <a:endParaRPr lang="ru-RU"/>
        </a:p>
      </dgm:t>
    </dgm:pt>
    <dgm:pt modelId="{AA9282C1-9B27-4573-8E3E-9046E1F1C81E}" type="sibTrans" cxnId="{9D0CFEF9-8092-4627-B4A1-750DE82DD2D7}">
      <dgm:prSet/>
      <dgm:spPr/>
      <dgm:t>
        <a:bodyPr/>
        <a:lstStyle/>
        <a:p>
          <a:endParaRPr lang="ru-RU"/>
        </a:p>
      </dgm:t>
    </dgm:pt>
    <dgm:pt modelId="{AD677A39-4AB9-4874-A7E8-27E1BD014981}">
      <dgm:prSet phldrT="[Текст]" custT="1">
        <dgm:style>
          <a:lnRef idx="2">
            <a:schemeClr val="accent3"/>
          </a:lnRef>
          <a:fillRef idx="1">
            <a:schemeClr val="lt1"/>
          </a:fillRef>
          <a:effectRef idx="0">
            <a:schemeClr val="accent3"/>
          </a:effectRef>
          <a:fontRef idx="minor">
            <a:schemeClr val="dk1"/>
          </a:fontRef>
        </dgm:style>
      </dgm:prSet>
      <dgm:spPr/>
      <dgm:t>
        <a:bodyPr/>
        <a:lstStyle/>
        <a:p>
          <a:endParaRPr lang="en-US" sz="1300" b="1" dirty="0" smtClean="0"/>
        </a:p>
        <a:p>
          <a:r>
            <a:rPr lang="ro-RO" sz="1600" b="1" noProof="0" dirty="0" smtClean="0"/>
            <a:t>Prioritatea 4.</a:t>
          </a:r>
        </a:p>
        <a:p>
          <a:r>
            <a:rPr lang="ro-RO" sz="1400" noProof="0" dirty="0" smtClean="0"/>
            <a:t>Organizarea şi petrecerea lecţiilor cu  tematică specifică pentru diferite categorii de cetăţeni</a:t>
          </a:r>
          <a:endParaRPr lang="ro-RO" sz="1400" noProof="0" dirty="0"/>
        </a:p>
      </dgm:t>
    </dgm:pt>
    <dgm:pt modelId="{F2174499-AB9C-4C8D-A1B1-9C1E857D8276}" type="parTrans" cxnId="{D148FE51-CFBE-40AF-9208-B68EC679653B}">
      <dgm:prSet/>
      <dgm:spPr/>
      <dgm:t>
        <a:bodyPr/>
        <a:lstStyle/>
        <a:p>
          <a:endParaRPr lang="ru-RU"/>
        </a:p>
      </dgm:t>
    </dgm:pt>
    <dgm:pt modelId="{8F690AD0-037A-4D7A-B267-39862492E524}" type="sibTrans" cxnId="{D148FE51-CFBE-40AF-9208-B68EC679653B}">
      <dgm:prSet/>
      <dgm:spPr/>
      <dgm:t>
        <a:bodyPr/>
        <a:lstStyle/>
        <a:p>
          <a:endParaRPr lang="ru-RU"/>
        </a:p>
      </dgm:t>
    </dgm:pt>
    <dgm:pt modelId="{6A6AE47C-2E3C-4829-BEA0-1DC5EAA13314}" type="pres">
      <dgm:prSet presAssocID="{6DA99C7D-F2FE-4684-A645-5FF36BB590FF}" presName="matrix" presStyleCnt="0">
        <dgm:presLayoutVars>
          <dgm:chMax val="1"/>
          <dgm:dir/>
          <dgm:resizeHandles val="exact"/>
        </dgm:presLayoutVars>
      </dgm:prSet>
      <dgm:spPr/>
      <dgm:t>
        <a:bodyPr/>
        <a:lstStyle/>
        <a:p>
          <a:endParaRPr lang="ru-RU"/>
        </a:p>
      </dgm:t>
    </dgm:pt>
    <dgm:pt modelId="{A8D2EAAC-4382-4309-B8FA-234E84D5AF48}" type="pres">
      <dgm:prSet presAssocID="{6DA99C7D-F2FE-4684-A645-5FF36BB590FF}" presName="diamond" presStyleLbl="bgShp" presStyleIdx="0" presStyleCnt="1" custScaleX="119032">
        <dgm:style>
          <a:lnRef idx="2">
            <a:schemeClr val="accent3">
              <a:shade val="50000"/>
            </a:schemeClr>
          </a:lnRef>
          <a:fillRef idx="1">
            <a:schemeClr val="accent3"/>
          </a:fillRef>
          <a:effectRef idx="0">
            <a:schemeClr val="accent3"/>
          </a:effectRef>
          <a:fontRef idx="minor">
            <a:schemeClr val="lt1"/>
          </a:fontRef>
        </dgm:style>
      </dgm:prSet>
      <dgm:spPr>
        <a:noFill/>
      </dgm:spPr>
      <dgm:t>
        <a:bodyPr/>
        <a:lstStyle/>
        <a:p>
          <a:endParaRPr lang="ru-RU"/>
        </a:p>
      </dgm:t>
    </dgm:pt>
    <dgm:pt modelId="{7F13A448-6A4D-4325-8C10-6CA021914DD2}" type="pres">
      <dgm:prSet presAssocID="{6DA99C7D-F2FE-4684-A645-5FF36BB590FF}" presName="quad1" presStyleLbl="node1" presStyleIdx="0" presStyleCnt="4">
        <dgm:presLayoutVars>
          <dgm:chMax val="0"/>
          <dgm:chPref val="0"/>
          <dgm:bulletEnabled val="1"/>
        </dgm:presLayoutVars>
      </dgm:prSet>
      <dgm:spPr/>
      <dgm:t>
        <a:bodyPr/>
        <a:lstStyle/>
        <a:p>
          <a:endParaRPr lang="ru-RU"/>
        </a:p>
      </dgm:t>
    </dgm:pt>
    <dgm:pt modelId="{EA2C973E-2A38-43EB-A92F-01E7BEA032AB}" type="pres">
      <dgm:prSet presAssocID="{6DA99C7D-F2FE-4684-A645-5FF36BB590FF}" presName="quad2" presStyleLbl="node1" presStyleIdx="1" presStyleCnt="4">
        <dgm:presLayoutVars>
          <dgm:chMax val="0"/>
          <dgm:chPref val="0"/>
          <dgm:bulletEnabled val="1"/>
        </dgm:presLayoutVars>
      </dgm:prSet>
      <dgm:spPr/>
      <dgm:t>
        <a:bodyPr/>
        <a:lstStyle/>
        <a:p>
          <a:endParaRPr lang="ru-RU"/>
        </a:p>
      </dgm:t>
    </dgm:pt>
    <dgm:pt modelId="{819CDC89-636B-48D8-AC8A-E2A3D4F8B9AB}" type="pres">
      <dgm:prSet presAssocID="{6DA99C7D-F2FE-4684-A645-5FF36BB590FF}" presName="quad3" presStyleLbl="node1" presStyleIdx="2" presStyleCnt="4">
        <dgm:presLayoutVars>
          <dgm:chMax val="0"/>
          <dgm:chPref val="0"/>
          <dgm:bulletEnabled val="1"/>
        </dgm:presLayoutVars>
      </dgm:prSet>
      <dgm:spPr/>
      <dgm:t>
        <a:bodyPr/>
        <a:lstStyle/>
        <a:p>
          <a:endParaRPr lang="ru-RU"/>
        </a:p>
      </dgm:t>
    </dgm:pt>
    <dgm:pt modelId="{7122DA71-A46C-4815-A07B-0EAF79C752B0}" type="pres">
      <dgm:prSet presAssocID="{6DA99C7D-F2FE-4684-A645-5FF36BB590FF}" presName="quad4" presStyleLbl="node1" presStyleIdx="3" presStyleCnt="4">
        <dgm:presLayoutVars>
          <dgm:chMax val="0"/>
          <dgm:chPref val="0"/>
          <dgm:bulletEnabled val="1"/>
        </dgm:presLayoutVars>
      </dgm:prSet>
      <dgm:spPr/>
      <dgm:t>
        <a:bodyPr/>
        <a:lstStyle/>
        <a:p>
          <a:endParaRPr lang="ru-RU"/>
        </a:p>
      </dgm:t>
    </dgm:pt>
  </dgm:ptLst>
  <dgm:cxnLst>
    <dgm:cxn modelId="{990EF9BB-08AF-403A-96F3-6A26DD035AA7}" type="presOf" srcId="{6DA99C7D-F2FE-4684-A645-5FF36BB590FF}" destId="{6A6AE47C-2E3C-4829-BEA0-1DC5EAA13314}" srcOrd="0" destOrd="0" presId="urn:microsoft.com/office/officeart/2005/8/layout/matrix3"/>
    <dgm:cxn modelId="{D148FE51-CFBE-40AF-9208-B68EC679653B}" srcId="{6DA99C7D-F2FE-4684-A645-5FF36BB590FF}" destId="{AD677A39-4AB9-4874-A7E8-27E1BD014981}" srcOrd="3" destOrd="0" parTransId="{F2174499-AB9C-4C8D-A1B1-9C1E857D8276}" sibTransId="{8F690AD0-037A-4D7A-B267-39862492E524}"/>
    <dgm:cxn modelId="{A53131A6-15DA-471F-BD29-DCBB72A60A4E}" type="presOf" srcId="{AD677A39-4AB9-4874-A7E8-27E1BD014981}" destId="{7122DA71-A46C-4815-A07B-0EAF79C752B0}" srcOrd="0" destOrd="0" presId="urn:microsoft.com/office/officeart/2005/8/layout/matrix3"/>
    <dgm:cxn modelId="{143D4ED8-60EC-477D-A7B4-6E9886B7F9B5}" type="presOf" srcId="{2C825433-7E9C-4E52-85F2-B3C2BD82593D}" destId="{7F13A448-6A4D-4325-8C10-6CA021914DD2}" srcOrd="0" destOrd="0" presId="urn:microsoft.com/office/officeart/2005/8/layout/matrix3"/>
    <dgm:cxn modelId="{C66B1061-4509-437A-8C52-CBA593486F4F}" type="presOf" srcId="{B99F650F-2F6D-45EA-888E-A488301E3C97}" destId="{819CDC89-636B-48D8-AC8A-E2A3D4F8B9AB}" srcOrd="0" destOrd="0" presId="urn:microsoft.com/office/officeart/2005/8/layout/matrix3"/>
    <dgm:cxn modelId="{9D0CFEF9-8092-4627-B4A1-750DE82DD2D7}" srcId="{6DA99C7D-F2FE-4684-A645-5FF36BB590FF}" destId="{B99F650F-2F6D-45EA-888E-A488301E3C97}" srcOrd="2" destOrd="0" parTransId="{14499E42-5C19-4403-B184-67777A5BF63F}" sibTransId="{AA9282C1-9B27-4573-8E3E-9046E1F1C81E}"/>
    <dgm:cxn modelId="{F3FFECFC-3655-42BF-8A0E-FCB008CD6183}" type="presOf" srcId="{FB15EA5C-C44A-428A-A23C-BB76C6F9E9CB}" destId="{EA2C973E-2A38-43EB-A92F-01E7BEA032AB}" srcOrd="0" destOrd="0" presId="urn:microsoft.com/office/officeart/2005/8/layout/matrix3"/>
    <dgm:cxn modelId="{E965C7D0-C100-46D2-B205-FE92B409E781}" srcId="{6DA99C7D-F2FE-4684-A645-5FF36BB590FF}" destId="{2C825433-7E9C-4E52-85F2-B3C2BD82593D}" srcOrd="0" destOrd="0" parTransId="{9194BDAA-F315-4838-9E56-0D99998EBAA4}" sibTransId="{E950B104-56FD-4775-8A47-95314106C468}"/>
    <dgm:cxn modelId="{B1ECCE31-68A1-4C11-91B7-9BB4CF70B500}" srcId="{6DA99C7D-F2FE-4684-A645-5FF36BB590FF}" destId="{FB15EA5C-C44A-428A-A23C-BB76C6F9E9CB}" srcOrd="1" destOrd="0" parTransId="{C36C750E-0602-4B74-910B-4A3A581B6C11}" sibTransId="{21167913-F4A7-46E7-8124-39C22FD00112}"/>
    <dgm:cxn modelId="{FA20ABAB-FD2E-4C11-B9F3-8BB497C2C95F}" type="presParOf" srcId="{6A6AE47C-2E3C-4829-BEA0-1DC5EAA13314}" destId="{A8D2EAAC-4382-4309-B8FA-234E84D5AF48}" srcOrd="0" destOrd="0" presId="urn:microsoft.com/office/officeart/2005/8/layout/matrix3"/>
    <dgm:cxn modelId="{5135237E-818A-4172-AF8B-4D55AA2C70BA}" type="presParOf" srcId="{6A6AE47C-2E3C-4829-BEA0-1DC5EAA13314}" destId="{7F13A448-6A4D-4325-8C10-6CA021914DD2}" srcOrd="1" destOrd="0" presId="urn:microsoft.com/office/officeart/2005/8/layout/matrix3"/>
    <dgm:cxn modelId="{5CF1E981-432E-471A-82D8-97B4C459B3AC}" type="presParOf" srcId="{6A6AE47C-2E3C-4829-BEA0-1DC5EAA13314}" destId="{EA2C973E-2A38-43EB-A92F-01E7BEA032AB}" srcOrd="2" destOrd="0" presId="urn:microsoft.com/office/officeart/2005/8/layout/matrix3"/>
    <dgm:cxn modelId="{C5DAA7BB-8F2C-4FF5-A071-C326A2BC210A}" type="presParOf" srcId="{6A6AE47C-2E3C-4829-BEA0-1DC5EAA13314}" destId="{819CDC89-636B-48D8-AC8A-E2A3D4F8B9AB}" srcOrd="3" destOrd="0" presId="urn:microsoft.com/office/officeart/2005/8/layout/matrix3"/>
    <dgm:cxn modelId="{BB098457-7370-46ED-B7B7-DDB8C7851822}" type="presParOf" srcId="{6A6AE47C-2E3C-4829-BEA0-1DC5EAA13314}" destId="{7122DA71-A46C-4815-A07B-0EAF79C752B0}"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A4825F-7086-4F76-9A56-D967F506FC8A}" type="doc">
      <dgm:prSet loTypeId="urn:microsoft.com/office/officeart/2005/8/layout/vProcess5" loCatId="process" qsTypeId="urn:microsoft.com/office/officeart/2005/8/quickstyle/simple3" qsCatId="simple" csTypeId="urn:microsoft.com/office/officeart/2005/8/colors/accent3_3" csCatId="accent3" phldr="1"/>
      <dgm:spPr/>
      <dgm:t>
        <a:bodyPr/>
        <a:lstStyle/>
        <a:p>
          <a:endParaRPr lang="ru-RU"/>
        </a:p>
      </dgm:t>
    </dgm:pt>
    <dgm:pt modelId="{22934152-498A-42D6-9623-CC5DF3531609}">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200" b="1" noProof="0" dirty="0" smtClean="0"/>
            <a:t>1. Finisarea construcției Grădinii Botanice</a:t>
          </a:r>
          <a:endParaRPr lang="ro-RO" sz="2200" noProof="0" dirty="0" smtClean="0"/>
        </a:p>
      </dgm:t>
    </dgm:pt>
    <dgm:pt modelId="{C4DE98FB-A072-4220-AE3B-989C0AEA001B}" type="parTrans" cxnId="{AB25C982-E472-44BA-A2FC-E7FC9509CC71}">
      <dgm:prSet/>
      <dgm:spPr/>
      <dgm:t>
        <a:bodyPr/>
        <a:lstStyle/>
        <a:p>
          <a:endParaRPr lang="ru-RU"/>
        </a:p>
      </dgm:t>
    </dgm:pt>
    <dgm:pt modelId="{D8FAFE0F-6CF1-43C8-9B9C-4711BE1EFBF5}" type="sibTrans" cxnId="{AB25C982-E472-44BA-A2FC-E7FC9509CC71}">
      <dgm:prSet/>
      <dgm:spPr/>
      <dgm:t>
        <a:bodyPr/>
        <a:lstStyle/>
        <a:p>
          <a:endParaRPr lang="ru-RU"/>
        </a:p>
      </dgm:t>
    </dgm:pt>
    <dgm:pt modelId="{929ECE55-AFF1-48A9-A9C4-C731053CD084}">
      <dgm:prSet phldrT="[Текст]" phldr="1"/>
      <dgm:spPr/>
      <dgm:t>
        <a:bodyPr/>
        <a:lstStyle/>
        <a:p>
          <a:endParaRPr lang="ru-RU"/>
        </a:p>
      </dgm:t>
    </dgm:pt>
    <dgm:pt modelId="{C46D5ADC-60B7-4F70-B60D-DEB7AFE23B83}" type="parTrans" cxnId="{B4184FAA-C447-49C2-AFCF-611DB3001CAD}">
      <dgm:prSet/>
      <dgm:spPr/>
      <dgm:t>
        <a:bodyPr/>
        <a:lstStyle/>
        <a:p>
          <a:endParaRPr lang="ru-RU"/>
        </a:p>
      </dgm:t>
    </dgm:pt>
    <dgm:pt modelId="{7F059793-ADC2-42F0-89EF-8C24A21FDA7B}" type="sibTrans" cxnId="{B4184FAA-C447-49C2-AFCF-611DB3001CAD}">
      <dgm:prSet/>
      <dgm:spPr/>
      <dgm:t>
        <a:bodyPr/>
        <a:lstStyle/>
        <a:p>
          <a:endParaRPr lang="ru-RU"/>
        </a:p>
      </dgm:t>
    </dgm:pt>
    <dgm:pt modelId="{DF52D169-C319-48D3-974F-009A16D1E54F}">
      <dgm:prSet phldrT="[Текст]" phldr="1"/>
      <dgm:spPr/>
      <dgm:t>
        <a:bodyPr/>
        <a:lstStyle/>
        <a:p>
          <a:endParaRPr lang="ru-RU"/>
        </a:p>
      </dgm:t>
    </dgm:pt>
    <dgm:pt modelId="{10C47944-7E2E-486F-88AF-A484BDC96908}" type="parTrans" cxnId="{CAB828A0-B3C6-4B6F-944F-859E7A1F771C}">
      <dgm:prSet/>
      <dgm:spPr/>
      <dgm:t>
        <a:bodyPr/>
        <a:lstStyle/>
        <a:p>
          <a:endParaRPr lang="ru-RU"/>
        </a:p>
      </dgm:t>
    </dgm:pt>
    <dgm:pt modelId="{7682F67D-D3E0-4E04-90DC-1BD00D4BE42F}" type="sibTrans" cxnId="{CAB828A0-B3C6-4B6F-944F-859E7A1F771C}">
      <dgm:prSet/>
      <dgm:spPr/>
      <dgm:t>
        <a:bodyPr/>
        <a:lstStyle/>
        <a:p>
          <a:endParaRPr lang="ru-RU"/>
        </a:p>
      </dgm:t>
    </dgm:pt>
    <dgm:pt modelId="{0E369AAA-F22A-4CF5-B328-64498EE18ACD}">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o-RO" sz="2000" b="1" u="sng" noProof="0" dirty="0" smtClean="0"/>
            <a:t>Prioritatea 1</a:t>
          </a:r>
          <a:r>
            <a:rPr lang="ro-RO" sz="2000" noProof="0" dirty="0" smtClean="0"/>
            <a:t>. Reconstrucția ecologică, </a:t>
          </a:r>
          <a:r>
            <a:rPr lang="ro-RO" sz="1800" noProof="0" dirty="0" smtClean="0"/>
            <a:t>Finisarea expoziţiilor și a elementelor arhitecturale conform planului general.</a:t>
          </a:r>
          <a:endParaRPr lang="ro-RO" sz="1800" noProof="0" dirty="0"/>
        </a:p>
      </dgm:t>
    </dgm:pt>
    <dgm:pt modelId="{8C5F6E9A-D8A2-4AF6-92A9-83AD9622F190}" type="parTrans" cxnId="{BCF614C1-8ECE-4CB4-B50D-2B1E288466CF}">
      <dgm:prSet/>
      <dgm:spPr/>
      <dgm:t>
        <a:bodyPr/>
        <a:lstStyle/>
        <a:p>
          <a:endParaRPr lang="ru-RU"/>
        </a:p>
      </dgm:t>
    </dgm:pt>
    <dgm:pt modelId="{90974CA6-18CB-4F09-9A3D-F78247202393}" type="sibTrans" cxnId="{BCF614C1-8ECE-4CB4-B50D-2B1E288466CF}">
      <dgm:prSet/>
      <dgm:spPr/>
      <dgm:t>
        <a:bodyPr/>
        <a:lstStyle/>
        <a:p>
          <a:endParaRPr lang="ru-RU"/>
        </a:p>
      </dgm:t>
    </dgm:pt>
    <dgm:pt modelId="{3878B6A4-C16F-4DD4-AB8C-C7941BCD7297}">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o-RO" sz="2000" b="1" u="sng" noProof="0" dirty="0" smtClean="0"/>
            <a:t>Prioritatea 2</a:t>
          </a:r>
          <a:r>
            <a:rPr lang="ro-RO" sz="2000" noProof="0" dirty="0" smtClean="0"/>
            <a:t>. </a:t>
          </a:r>
          <a:r>
            <a:rPr lang="ro-RO" sz="1800" noProof="0" dirty="0" smtClean="0"/>
            <a:t>Refacerea sub aspect compoziţional şi specific  a sectoarelor expoziţionale.</a:t>
          </a:r>
          <a:endParaRPr lang="ro-RO" sz="1800" noProof="0" dirty="0"/>
        </a:p>
      </dgm:t>
    </dgm:pt>
    <dgm:pt modelId="{7C905CD4-A70B-4399-AFEC-DC517B55CB1E}" type="parTrans" cxnId="{6300825A-CF71-4ADE-97C3-942C332BD01C}">
      <dgm:prSet/>
      <dgm:spPr/>
      <dgm:t>
        <a:bodyPr/>
        <a:lstStyle/>
        <a:p>
          <a:endParaRPr lang="ru-RU"/>
        </a:p>
      </dgm:t>
    </dgm:pt>
    <dgm:pt modelId="{615168B2-2768-4275-A23F-DD484D334946}" type="sibTrans" cxnId="{6300825A-CF71-4ADE-97C3-942C332BD01C}">
      <dgm:prSet/>
      <dgm:spPr/>
      <dgm:t>
        <a:bodyPr/>
        <a:lstStyle/>
        <a:p>
          <a:endParaRPr lang="ru-RU"/>
        </a:p>
      </dgm:t>
    </dgm:pt>
    <dgm:pt modelId="{A4B5A2B3-6DE0-4CC5-A5A1-B9F798C281E6}">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o-RO" sz="2000" b="1" u="sng" noProof="0" dirty="0" smtClean="0"/>
            <a:t>Prioritatea 3</a:t>
          </a:r>
          <a:r>
            <a:rPr lang="ro-RO" sz="2000" noProof="0" dirty="0" smtClean="0"/>
            <a:t>. </a:t>
          </a:r>
          <a:r>
            <a:rPr lang="ro-RO" sz="1800" noProof="0" dirty="0" smtClean="0"/>
            <a:t>Construcţia complexelor de sere (</a:t>
          </a:r>
          <a:r>
            <a:rPr lang="en-US" sz="1800" noProof="0" dirty="0" smtClean="0"/>
            <a:t>Orangere</a:t>
          </a:r>
          <a:r>
            <a:rPr lang="ro-RO" sz="1800" noProof="0" dirty="0" smtClean="0"/>
            <a:t>i</a:t>
          </a:r>
          <a:r>
            <a:rPr lang="en-US" sz="1800" noProof="0" dirty="0" smtClean="0"/>
            <a:t>a de Fond</a:t>
          </a:r>
          <a:r>
            <a:rPr lang="ro-RO" sz="1800" noProof="0" dirty="0" smtClean="0"/>
            <a:t>), intrării centrale și a podețelor peste lacuri. </a:t>
          </a:r>
          <a:endParaRPr lang="ro-RO" sz="1800" noProof="0" dirty="0"/>
        </a:p>
      </dgm:t>
    </dgm:pt>
    <dgm:pt modelId="{CAAA8E7C-A6E8-4E10-B53E-30733E711B07}" type="parTrans" cxnId="{E08545D6-6687-46B2-8860-32CF3938843C}">
      <dgm:prSet/>
      <dgm:spPr/>
      <dgm:t>
        <a:bodyPr/>
        <a:lstStyle/>
        <a:p>
          <a:endParaRPr lang="ru-RU"/>
        </a:p>
      </dgm:t>
    </dgm:pt>
    <dgm:pt modelId="{1BB9B8D6-416F-4168-866C-6762537D2D58}" type="sibTrans" cxnId="{E08545D6-6687-46B2-8860-32CF3938843C}">
      <dgm:prSet/>
      <dgm:spPr/>
      <dgm:t>
        <a:bodyPr/>
        <a:lstStyle/>
        <a:p>
          <a:endParaRPr lang="ru-RU"/>
        </a:p>
      </dgm:t>
    </dgm:pt>
    <dgm:pt modelId="{639A3990-36F3-4F35-AC4C-67F2BD9233B5}">
      <dgm:prSet phldrT="[Текст]" custT="1">
        <dgm:style>
          <a:lnRef idx="2">
            <a:schemeClr val="accent3"/>
          </a:lnRef>
          <a:fillRef idx="1">
            <a:schemeClr val="lt1"/>
          </a:fillRef>
          <a:effectRef idx="0">
            <a:schemeClr val="accent3"/>
          </a:effectRef>
          <a:fontRef idx="minor">
            <a:schemeClr val="dk1"/>
          </a:fontRef>
        </dgm:style>
      </dgm:prSet>
      <dgm:spPr/>
      <dgm:t>
        <a:bodyPr/>
        <a:lstStyle/>
        <a:p>
          <a:pPr>
            <a:lnSpc>
              <a:spcPct val="100000"/>
            </a:lnSpc>
          </a:pPr>
          <a:r>
            <a:rPr lang="ro-RO" sz="2000" b="1" u="sng" noProof="0" dirty="0" smtClean="0"/>
            <a:t>Prioritatea 4</a:t>
          </a:r>
          <a:r>
            <a:rPr lang="ro-RO" sz="2000" noProof="0" dirty="0" smtClean="0"/>
            <a:t>. </a:t>
          </a:r>
          <a:r>
            <a:rPr lang="ro-RO" sz="1800" noProof="0" dirty="0" smtClean="0"/>
            <a:t>Monitorizarea colecţiilor Dendrariului</a:t>
          </a:r>
        </a:p>
        <a:p>
          <a:pPr>
            <a:lnSpc>
              <a:spcPct val="100000"/>
            </a:lnSpc>
          </a:pPr>
          <a:r>
            <a:rPr lang="ro-RO" sz="1800" noProof="0" dirty="0" smtClean="0"/>
            <a:t>- Cartarea colecţiilor şi a expoziţiilor;</a:t>
          </a:r>
        </a:p>
        <a:p>
          <a:pPr>
            <a:lnSpc>
              <a:spcPct val="100000"/>
            </a:lnSpc>
          </a:pPr>
          <a:r>
            <a:rPr lang="ro-RO" sz="1800" noProof="0" dirty="0" smtClean="0"/>
            <a:t>- Crearea bazei de date GIS referitor la poziţionarea plantelor decorative lemnoase.</a:t>
          </a:r>
          <a:endParaRPr lang="ro-RO" sz="1800" noProof="0" dirty="0"/>
        </a:p>
      </dgm:t>
    </dgm:pt>
    <dgm:pt modelId="{FE2086D0-A3C3-4D35-AE09-7A291850D2AF}" type="parTrans" cxnId="{AF767039-8451-48BB-A2A0-37B71D3746D1}">
      <dgm:prSet/>
      <dgm:spPr/>
      <dgm:t>
        <a:bodyPr/>
        <a:lstStyle/>
        <a:p>
          <a:endParaRPr lang="ru-RU"/>
        </a:p>
      </dgm:t>
    </dgm:pt>
    <dgm:pt modelId="{506EE63A-DAD8-4670-A71F-29579A172F3F}" type="sibTrans" cxnId="{AF767039-8451-48BB-A2A0-37B71D3746D1}">
      <dgm:prSet/>
      <dgm:spPr/>
      <dgm:t>
        <a:bodyPr/>
        <a:lstStyle/>
        <a:p>
          <a:endParaRPr lang="ru-RU"/>
        </a:p>
      </dgm:t>
    </dgm:pt>
    <dgm:pt modelId="{F711408F-074A-45A2-94E5-2C174CA86027}">
      <dgm:prSet phldrT="[Текст]" phldr="1"/>
      <dgm:spPr/>
      <dgm:t>
        <a:bodyPr/>
        <a:lstStyle/>
        <a:p>
          <a:endParaRPr lang="ru-RU"/>
        </a:p>
      </dgm:t>
    </dgm:pt>
    <dgm:pt modelId="{EBBA9B4F-703F-4770-97D5-251740EDF271}" type="parTrans" cxnId="{F7C6B6CB-C2BE-439C-85A5-23008B410111}">
      <dgm:prSet/>
      <dgm:spPr/>
      <dgm:t>
        <a:bodyPr/>
        <a:lstStyle/>
        <a:p>
          <a:endParaRPr lang="ru-RU"/>
        </a:p>
      </dgm:t>
    </dgm:pt>
    <dgm:pt modelId="{BE2AC369-AF20-4C18-AFF0-5FF21616D3C0}" type="sibTrans" cxnId="{F7C6B6CB-C2BE-439C-85A5-23008B410111}">
      <dgm:prSet/>
      <dgm:spPr/>
      <dgm:t>
        <a:bodyPr/>
        <a:lstStyle/>
        <a:p>
          <a:endParaRPr lang="ru-RU"/>
        </a:p>
      </dgm:t>
    </dgm:pt>
    <dgm:pt modelId="{8A3C57E6-1284-4E70-89D0-452E13EF91E7}" type="pres">
      <dgm:prSet presAssocID="{C3A4825F-7086-4F76-9A56-D967F506FC8A}" presName="outerComposite" presStyleCnt="0">
        <dgm:presLayoutVars>
          <dgm:chMax val="5"/>
          <dgm:dir/>
          <dgm:resizeHandles val="exact"/>
        </dgm:presLayoutVars>
      </dgm:prSet>
      <dgm:spPr/>
      <dgm:t>
        <a:bodyPr/>
        <a:lstStyle/>
        <a:p>
          <a:endParaRPr lang="ru-RU"/>
        </a:p>
      </dgm:t>
    </dgm:pt>
    <dgm:pt modelId="{93753593-FA94-4BCB-B244-0DACF2E2196D}" type="pres">
      <dgm:prSet presAssocID="{C3A4825F-7086-4F76-9A56-D967F506FC8A}" presName="dummyMaxCanvas" presStyleCnt="0">
        <dgm:presLayoutVars/>
      </dgm:prSet>
      <dgm:spPr/>
      <dgm:t>
        <a:bodyPr/>
        <a:lstStyle/>
        <a:p>
          <a:endParaRPr lang="en-US"/>
        </a:p>
      </dgm:t>
    </dgm:pt>
    <dgm:pt modelId="{F3D6398F-5A67-4DF9-AB9D-AB1467687A87}" type="pres">
      <dgm:prSet presAssocID="{C3A4825F-7086-4F76-9A56-D967F506FC8A}" presName="FiveNodes_1" presStyleLbl="node1" presStyleIdx="0" presStyleCnt="5" custScaleX="99397" custScaleY="75022" custLinFactNeighborX="-15219" custLinFactNeighborY="-58594">
        <dgm:presLayoutVars>
          <dgm:bulletEnabled val="1"/>
        </dgm:presLayoutVars>
      </dgm:prSet>
      <dgm:spPr/>
      <dgm:t>
        <a:bodyPr/>
        <a:lstStyle/>
        <a:p>
          <a:endParaRPr lang="ru-RU"/>
        </a:p>
      </dgm:t>
    </dgm:pt>
    <dgm:pt modelId="{F9822044-1736-4B36-A528-413368738BA7}" type="pres">
      <dgm:prSet presAssocID="{C3A4825F-7086-4F76-9A56-D967F506FC8A}" presName="FiveNodes_2" presStyleLbl="node1" presStyleIdx="1" presStyleCnt="5" custScaleX="97933" custLinFactNeighborX="-3722" custLinFactNeighborY="-31519">
        <dgm:presLayoutVars>
          <dgm:bulletEnabled val="1"/>
        </dgm:presLayoutVars>
      </dgm:prSet>
      <dgm:spPr/>
      <dgm:t>
        <a:bodyPr/>
        <a:lstStyle/>
        <a:p>
          <a:endParaRPr lang="ru-RU"/>
        </a:p>
      </dgm:t>
    </dgm:pt>
    <dgm:pt modelId="{831257DE-8884-4D2F-B948-C37604FD44BC}" type="pres">
      <dgm:prSet presAssocID="{C3A4825F-7086-4F76-9A56-D967F506FC8A}" presName="FiveNodes_3" presStyleLbl="node1" presStyleIdx="2" presStyleCnt="5" custScaleY="130927" custLinFactNeighborX="-8725" custLinFactNeighborY="-38147">
        <dgm:presLayoutVars>
          <dgm:bulletEnabled val="1"/>
        </dgm:presLayoutVars>
      </dgm:prSet>
      <dgm:spPr/>
      <dgm:t>
        <a:bodyPr/>
        <a:lstStyle/>
        <a:p>
          <a:endParaRPr lang="ru-RU"/>
        </a:p>
      </dgm:t>
    </dgm:pt>
    <dgm:pt modelId="{3A16ACAE-50B5-4999-A21D-201D1662DA0B}" type="pres">
      <dgm:prSet presAssocID="{C3A4825F-7086-4F76-9A56-D967F506FC8A}" presName="FiveNodes_4" presStyleLbl="node1" presStyleIdx="3" presStyleCnt="5" custScaleX="106361" custScaleY="122320" custLinFactNeighborX="-5180" custLinFactNeighborY="-29235">
        <dgm:presLayoutVars>
          <dgm:bulletEnabled val="1"/>
        </dgm:presLayoutVars>
      </dgm:prSet>
      <dgm:spPr/>
      <dgm:t>
        <a:bodyPr/>
        <a:lstStyle/>
        <a:p>
          <a:endParaRPr lang="ru-RU"/>
        </a:p>
      </dgm:t>
    </dgm:pt>
    <dgm:pt modelId="{4608586D-B4C9-4C2E-A45D-DFA16DC94C2C}" type="pres">
      <dgm:prSet presAssocID="{C3A4825F-7086-4F76-9A56-D967F506FC8A}" presName="FiveNodes_5" presStyleLbl="node1" presStyleIdx="4" presStyleCnt="5" custScaleX="100984" custScaleY="156192" custLinFactNeighborX="-9742" custLinFactNeighborY="-27329">
        <dgm:presLayoutVars>
          <dgm:bulletEnabled val="1"/>
        </dgm:presLayoutVars>
      </dgm:prSet>
      <dgm:spPr/>
      <dgm:t>
        <a:bodyPr/>
        <a:lstStyle/>
        <a:p>
          <a:endParaRPr lang="ru-RU"/>
        </a:p>
      </dgm:t>
    </dgm:pt>
    <dgm:pt modelId="{03D2E54A-43F2-468A-9148-4D53D3FBE952}" type="pres">
      <dgm:prSet presAssocID="{C3A4825F-7086-4F76-9A56-D967F506FC8A}" presName="FiveConn_1-2" presStyleLbl="fgAccFollowNode1" presStyleIdx="0" presStyleCnt="4" custAng="10800000" custLinFactNeighborX="-7906" custLinFactNeighborY="-33825">
        <dgm:presLayoutVars>
          <dgm:bulletEnabled val="1"/>
        </dgm:presLayoutVars>
      </dgm:prSet>
      <dgm:spPr/>
      <dgm:t>
        <a:bodyPr/>
        <a:lstStyle/>
        <a:p>
          <a:endParaRPr lang="ru-RU"/>
        </a:p>
      </dgm:t>
    </dgm:pt>
    <dgm:pt modelId="{346C0A35-935D-40B8-8A5B-03ABBD843552}" type="pres">
      <dgm:prSet presAssocID="{C3A4825F-7086-4F76-9A56-D967F506FC8A}" presName="FiveConn_2-3" presStyleLbl="fgAccFollowNode1" presStyleIdx="1" presStyleCnt="4" custAng="10800000" custLinFactNeighborX="-43051" custLinFactNeighborY="-41384">
        <dgm:presLayoutVars>
          <dgm:bulletEnabled val="1"/>
        </dgm:presLayoutVars>
      </dgm:prSet>
      <dgm:spPr/>
      <dgm:t>
        <a:bodyPr/>
        <a:lstStyle/>
        <a:p>
          <a:endParaRPr lang="ru-RU"/>
        </a:p>
      </dgm:t>
    </dgm:pt>
    <dgm:pt modelId="{E880F2AE-63ED-40BC-9CE2-85D4EFD66804}" type="pres">
      <dgm:prSet presAssocID="{C3A4825F-7086-4F76-9A56-D967F506FC8A}" presName="FiveConn_3-4" presStyleLbl="fgAccFollowNode1" presStyleIdx="2" presStyleCnt="4" custAng="10800000" custLinFactNeighborX="-97449" custLinFactNeighborY="-51079">
        <dgm:presLayoutVars>
          <dgm:bulletEnabled val="1"/>
        </dgm:presLayoutVars>
      </dgm:prSet>
      <dgm:spPr/>
      <dgm:t>
        <a:bodyPr/>
        <a:lstStyle/>
        <a:p>
          <a:endParaRPr lang="ru-RU"/>
        </a:p>
      </dgm:t>
    </dgm:pt>
    <dgm:pt modelId="{14AFC226-BF76-4FA1-906E-B7F270A30792}" type="pres">
      <dgm:prSet presAssocID="{C3A4825F-7086-4F76-9A56-D967F506FC8A}" presName="FiveConn_4-5" presStyleLbl="fgAccFollowNode1" presStyleIdx="3" presStyleCnt="4" custAng="10800000" custLinFactNeighborX="-17865" custLinFactNeighborY="-54184">
        <dgm:presLayoutVars>
          <dgm:bulletEnabled val="1"/>
        </dgm:presLayoutVars>
      </dgm:prSet>
      <dgm:spPr/>
      <dgm:t>
        <a:bodyPr/>
        <a:lstStyle/>
        <a:p>
          <a:endParaRPr lang="ru-RU"/>
        </a:p>
      </dgm:t>
    </dgm:pt>
    <dgm:pt modelId="{C1D7E645-D06B-4991-BC02-F7452856872A}" type="pres">
      <dgm:prSet presAssocID="{C3A4825F-7086-4F76-9A56-D967F506FC8A}" presName="FiveNodes_1_text" presStyleLbl="node1" presStyleIdx="4" presStyleCnt="5">
        <dgm:presLayoutVars>
          <dgm:bulletEnabled val="1"/>
        </dgm:presLayoutVars>
      </dgm:prSet>
      <dgm:spPr/>
      <dgm:t>
        <a:bodyPr/>
        <a:lstStyle/>
        <a:p>
          <a:endParaRPr lang="ru-RU"/>
        </a:p>
      </dgm:t>
    </dgm:pt>
    <dgm:pt modelId="{F317996F-F48A-41CA-98D8-3385B0376429}" type="pres">
      <dgm:prSet presAssocID="{C3A4825F-7086-4F76-9A56-D967F506FC8A}" presName="FiveNodes_2_text" presStyleLbl="node1" presStyleIdx="4" presStyleCnt="5">
        <dgm:presLayoutVars>
          <dgm:bulletEnabled val="1"/>
        </dgm:presLayoutVars>
      </dgm:prSet>
      <dgm:spPr/>
      <dgm:t>
        <a:bodyPr/>
        <a:lstStyle/>
        <a:p>
          <a:endParaRPr lang="ru-RU"/>
        </a:p>
      </dgm:t>
    </dgm:pt>
    <dgm:pt modelId="{A371B338-00C4-4206-AF6A-FCFDE646F975}" type="pres">
      <dgm:prSet presAssocID="{C3A4825F-7086-4F76-9A56-D967F506FC8A}" presName="FiveNodes_3_text" presStyleLbl="node1" presStyleIdx="4" presStyleCnt="5">
        <dgm:presLayoutVars>
          <dgm:bulletEnabled val="1"/>
        </dgm:presLayoutVars>
      </dgm:prSet>
      <dgm:spPr/>
      <dgm:t>
        <a:bodyPr/>
        <a:lstStyle/>
        <a:p>
          <a:endParaRPr lang="ru-RU"/>
        </a:p>
      </dgm:t>
    </dgm:pt>
    <dgm:pt modelId="{BB3D0DE5-669A-432C-B4F7-7713F54AFE13}" type="pres">
      <dgm:prSet presAssocID="{C3A4825F-7086-4F76-9A56-D967F506FC8A}" presName="FiveNodes_4_text" presStyleLbl="node1" presStyleIdx="4" presStyleCnt="5">
        <dgm:presLayoutVars>
          <dgm:bulletEnabled val="1"/>
        </dgm:presLayoutVars>
      </dgm:prSet>
      <dgm:spPr/>
      <dgm:t>
        <a:bodyPr/>
        <a:lstStyle/>
        <a:p>
          <a:endParaRPr lang="ru-RU"/>
        </a:p>
      </dgm:t>
    </dgm:pt>
    <dgm:pt modelId="{F7E30179-6798-4633-92D1-BEDBB27AA1A4}" type="pres">
      <dgm:prSet presAssocID="{C3A4825F-7086-4F76-9A56-D967F506FC8A}" presName="FiveNodes_5_text" presStyleLbl="node1" presStyleIdx="4" presStyleCnt="5">
        <dgm:presLayoutVars>
          <dgm:bulletEnabled val="1"/>
        </dgm:presLayoutVars>
      </dgm:prSet>
      <dgm:spPr/>
      <dgm:t>
        <a:bodyPr/>
        <a:lstStyle/>
        <a:p>
          <a:endParaRPr lang="ru-RU"/>
        </a:p>
      </dgm:t>
    </dgm:pt>
  </dgm:ptLst>
  <dgm:cxnLst>
    <dgm:cxn modelId="{B4184FAA-C447-49C2-AFCF-611DB3001CAD}" srcId="{C3A4825F-7086-4F76-9A56-D967F506FC8A}" destId="{929ECE55-AFF1-48A9-A9C4-C731053CD084}" srcOrd="6" destOrd="0" parTransId="{C46D5ADC-60B7-4F70-B60D-DEB7AFE23B83}" sibTransId="{7F059793-ADC2-42F0-89EF-8C24A21FDA7B}"/>
    <dgm:cxn modelId="{C489592F-130C-41AF-AEEE-43FD198BB607}" type="presOf" srcId="{A4B5A2B3-6DE0-4CC5-A5A1-B9F798C281E6}" destId="{BB3D0DE5-669A-432C-B4F7-7713F54AFE13}" srcOrd="1" destOrd="0" presId="urn:microsoft.com/office/officeart/2005/8/layout/vProcess5"/>
    <dgm:cxn modelId="{D773E02A-E734-4C5D-9380-F7FFF22DACA0}" type="presOf" srcId="{C3A4825F-7086-4F76-9A56-D967F506FC8A}" destId="{8A3C57E6-1284-4E70-89D0-452E13EF91E7}" srcOrd="0" destOrd="0" presId="urn:microsoft.com/office/officeart/2005/8/layout/vProcess5"/>
    <dgm:cxn modelId="{8A438C8A-0E8B-43E9-B2A2-D6B22D214DC6}" type="presOf" srcId="{639A3990-36F3-4F35-AC4C-67F2BD9233B5}" destId="{4608586D-B4C9-4C2E-A45D-DFA16DC94C2C}" srcOrd="0" destOrd="0" presId="urn:microsoft.com/office/officeart/2005/8/layout/vProcess5"/>
    <dgm:cxn modelId="{32BA02BD-AF42-4C43-97EC-44306A2E1B2C}" type="presOf" srcId="{D8FAFE0F-6CF1-43C8-9B9C-4711BE1EFBF5}" destId="{03D2E54A-43F2-468A-9148-4D53D3FBE952}" srcOrd="0" destOrd="0" presId="urn:microsoft.com/office/officeart/2005/8/layout/vProcess5"/>
    <dgm:cxn modelId="{AB25C982-E472-44BA-A2FC-E7FC9509CC71}" srcId="{C3A4825F-7086-4F76-9A56-D967F506FC8A}" destId="{22934152-498A-42D6-9623-CC5DF3531609}" srcOrd="0" destOrd="0" parTransId="{C4DE98FB-A072-4220-AE3B-989C0AEA001B}" sibTransId="{D8FAFE0F-6CF1-43C8-9B9C-4711BE1EFBF5}"/>
    <dgm:cxn modelId="{7DD71D53-DB60-41F2-919E-8F826D26D4E8}" type="presOf" srcId="{3878B6A4-C16F-4DD4-AB8C-C7941BCD7297}" destId="{A371B338-00C4-4206-AF6A-FCFDE646F975}" srcOrd="1" destOrd="0" presId="urn:microsoft.com/office/officeart/2005/8/layout/vProcess5"/>
    <dgm:cxn modelId="{CAB828A0-B3C6-4B6F-944F-859E7A1F771C}" srcId="{C3A4825F-7086-4F76-9A56-D967F506FC8A}" destId="{DF52D169-C319-48D3-974F-009A16D1E54F}" srcOrd="7" destOrd="0" parTransId="{10C47944-7E2E-486F-88AF-A484BDC96908}" sibTransId="{7682F67D-D3E0-4E04-90DC-1BD00D4BE42F}"/>
    <dgm:cxn modelId="{E08545D6-6687-46B2-8860-32CF3938843C}" srcId="{C3A4825F-7086-4F76-9A56-D967F506FC8A}" destId="{A4B5A2B3-6DE0-4CC5-A5A1-B9F798C281E6}" srcOrd="3" destOrd="0" parTransId="{CAAA8E7C-A6E8-4E10-B53E-30733E711B07}" sibTransId="{1BB9B8D6-416F-4168-866C-6762537D2D58}"/>
    <dgm:cxn modelId="{BCF614C1-8ECE-4CB4-B50D-2B1E288466CF}" srcId="{C3A4825F-7086-4F76-9A56-D967F506FC8A}" destId="{0E369AAA-F22A-4CF5-B328-64498EE18ACD}" srcOrd="1" destOrd="0" parTransId="{8C5F6E9A-D8A2-4AF6-92A9-83AD9622F190}" sibTransId="{90974CA6-18CB-4F09-9A3D-F78247202393}"/>
    <dgm:cxn modelId="{AF767039-8451-48BB-A2A0-37B71D3746D1}" srcId="{C3A4825F-7086-4F76-9A56-D967F506FC8A}" destId="{639A3990-36F3-4F35-AC4C-67F2BD9233B5}" srcOrd="4" destOrd="0" parTransId="{FE2086D0-A3C3-4D35-AE09-7A291850D2AF}" sibTransId="{506EE63A-DAD8-4670-A71F-29579A172F3F}"/>
    <dgm:cxn modelId="{F8788679-02E0-4980-B43C-DA4C911C1458}" type="presOf" srcId="{615168B2-2768-4275-A23F-DD484D334946}" destId="{E880F2AE-63ED-40BC-9CE2-85D4EFD66804}" srcOrd="0" destOrd="0" presId="urn:microsoft.com/office/officeart/2005/8/layout/vProcess5"/>
    <dgm:cxn modelId="{6300825A-CF71-4ADE-97C3-942C332BD01C}" srcId="{C3A4825F-7086-4F76-9A56-D967F506FC8A}" destId="{3878B6A4-C16F-4DD4-AB8C-C7941BCD7297}" srcOrd="2" destOrd="0" parTransId="{7C905CD4-A70B-4399-AFEC-DC517B55CB1E}" sibTransId="{615168B2-2768-4275-A23F-DD484D334946}"/>
    <dgm:cxn modelId="{3A8804D7-E748-4BF5-8F67-6938EEE5ABD5}" type="presOf" srcId="{0E369AAA-F22A-4CF5-B328-64498EE18ACD}" destId="{F317996F-F48A-41CA-98D8-3385B0376429}" srcOrd="1" destOrd="0" presId="urn:microsoft.com/office/officeart/2005/8/layout/vProcess5"/>
    <dgm:cxn modelId="{F7C6B6CB-C2BE-439C-85A5-23008B410111}" srcId="{C3A4825F-7086-4F76-9A56-D967F506FC8A}" destId="{F711408F-074A-45A2-94E5-2C174CA86027}" srcOrd="5" destOrd="0" parTransId="{EBBA9B4F-703F-4770-97D5-251740EDF271}" sibTransId="{BE2AC369-AF20-4C18-AFF0-5FF21616D3C0}"/>
    <dgm:cxn modelId="{89F36A6E-F0D7-4430-B39E-210722EBD67B}" type="presOf" srcId="{3878B6A4-C16F-4DD4-AB8C-C7941BCD7297}" destId="{831257DE-8884-4D2F-B948-C37604FD44BC}" srcOrd="0" destOrd="0" presId="urn:microsoft.com/office/officeart/2005/8/layout/vProcess5"/>
    <dgm:cxn modelId="{D751A4D1-E381-42BE-A081-29DB0A50465C}" type="presOf" srcId="{1BB9B8D6-416F-4168-866C-6762537D2D58}" destId="{14AFC226-BF76-4FA1-906E-B7F270A30792}" srcOrd="0" destOrd="0" presId="urn:microsoft.com/office/officeart/2005/8/layout/vProcess5"/>
    <dgm:cxn modelId="{8D0B08BC-1F6C-4836-A0AD-6B35F5E2E955}" type="presOf" srcId="{639A3990-36F3-4F35-AC4C-67F2BD9233B5}" destId="{F7E30179-6798-4633-92D1-BEDBB27AA1A4}" srcOrd="1" destOrd="0" presId="urn:microsoft.com/office/officeart/2005/8/layout/vProcess5"/>
    <dgm:cxn modelId="{BB06E7CD-946D-46BA-994B-84C4B13ACBF1}" type="presOf" srcId="{22934152-498A-42D6-9623-CC5DF3531609}" destId="{F3D6398F-5A67-4DF9-AB9D-AB1467687A87}" srcOrd="0" destOrd="0" presId="urn:microsoft.com/office/officeart/2005/8/layout/vProcess5"/>
    <dgm:cxn modelId="{C4BD8FBF-C61B-4FC6-83FC-2E92F7D57E76}" type="presOf" srcId="{22934152-498A-42D6-9623-CC5DF3531609}" destId="{C1D7E645-D06B-4991-BC02-F7452856872A}" srcOrd="1" destOrd="0" presId="urn:microsoft.com/office/officeart/2005/8/layout/vProcess5"/>
    <dgm:cxn modelId="{46FD64B0-969E-4951-A7FA-8CAFC60EA85D}" type="presOf" srcId="{A4B5A2B3-6DE0-4CC5-A5A1-B9F798C281E6}" destId="{3A16ACAE-50B5-4999-A21D-201D1662DA0B}" srcOrd="0" destOrd="0" presId="urn:microsoft.com/office/officeart/2005/8/layout/vProcess5"/>
    <dgm:cxn modelId="{E4ACDDC8-EE8C-4DED-A01A-68EA35FB005C}" type="presOf" srcId="{0E369AAA-F22A-4CF5-B328-64498EE18ACD}" destId="{F9822044-1736-4B36-A528-413368738BA7}" srcOrd="0" destOrd="0" presId="urn:microsoft.com/office/officeart/2005/8/layout/vProcess5"/>
    <dgm:cxn modelId="{066A1CEE-EDEF-4CBF-B678-CE63F3FE7026}" type="presOf" srcId="{90974CA6-18CB-4F09-9A3D-F78247202393}" destId="{346C0A35-935D-40B8-8A5B-03ABBD843552}" srcOrd="0" destOrd="0" presId="urn:microsoft.com/office/officeart/2005/8/layout/vProcess5"/>
    <dgm:cxn modelId="{083B808A-57E4-4493-A920-BB5542FE648B}" type="presParOf" srcId="{8A3C57E6-1284-4E70-89D0-452E13EF91E7}" destId="{93753593-FA94-4BCB-B244-0DACF2E2196D}" srcOrd="0" destOrd="0" presId="urn:microsoft.com/office/officeart/2005/8/layout/vProcess5"/>
    <dgm:cxn modelId="{9CA7ECB7-4340-44A1-B2C9-C5343E12951E}" type="presParOf" srcId="{8A3C57E6-1284-4E70-89D0-452E13EF91E7}" destId="{F3D6398F-5A67-4DF9-AB9D-AB1467687A87}" srcOrd="1" destOrd="0" presId="urn:microsoft.com/office/officeart/2005/8/layout/vProcess5"/>
    <dgm:cxn modelId="{B341A3E4-1BF4-4E59-86ED-5D024E87D96A}" type="presParOf" srcId="{8A3C57E6-1284-4E70-89D0-452E13EF91E7}" destId="{F9822044-1736-4B36-A528-413368738BA7}" srcOrd="2" destOrd="0" presId="urn:microsoft.com/office/officeart/2005/8/layout/vProcess5"/>
    <dgm:cxn modelId="{D95C195C-30B8-4C35-98C8-BADB509E4359}" type="presParOf" srcId="{8A3C57E6-1284-4E70-89D0-452E13EF91E7}" destId="{831257DE-8884-4D2F-B948-C37604FD44BC}" srcOrd="3" destOrd="0" presId="urn:microsoft.com/office/officeart/2005/8/layout/vProcess5"/>
    <dgm:cxn modelId="{E6924A4C-02F3-4131-8222-F96A164F9ED5}" type="presParOf" srcId="{8A3C57E6-1284-4E70-89D0-452E13EF91E7}" destId="{3A16ACAE-50B5-4999-A21D-201D1662DA0B}" srcOrd="4" destOrd="0" presId="urn:microsoft.com/office/officeart/2005/8/layout/vProcess5"/>
    <dgm:cxn modelId="{EEA83053-7502-4667-9921-38EA267ECCCD}" type="presParOf" srcId="{8A3C57E6-1284-4E70-89D0-452E13EF91E7}" destId="{4608586D-B4C9-4C2E-A45D-DFA16DC94C2C}" srcOrd="5" destOrd="0" presId="urn:microsoft.com/office/officeart/2005/8/layout/vProcess5"/>
    <dgm:cxn modelId="{F9DF287F-6D5C-4B8B-9E9E-D265930D0413}" type="presParOf" srcId="{8A3C57E6-1284-4E70-89D0-452E13EF91E7}" destId="{03D2E54A-43F2-468A-9148-4D53D3FBE952}" srcOrd="6" destOrd="0" presId="urn:microsoft.com/office/officeart/2005/8/layout/vProcess5"/>
    <dgm:cxn modelId="{BB774CC3-FEA7-47DF-B101-BBAD8F07F3EF}" type="presParOf" srcId="{8A3C57E6-1284-4E70-89D0-452E13EF91E7}" destId="{346C0A35-935D-40B8-8A5B-03ABBD843552}" srcOrd="7" destOrd="0" presId="urn:microsoft.com/office/officeart/2005/8/layout/vProcess5"/>
    <dgm:cxn modelId="{DA0615F1-4FB3-4678-BF0A-2D2D0A47EF4D}" type="presParOf" srcId="{8A3C57E6-1284-4E70-89D0-452E13EF91E7}" destId="{E880F2AE-63ED-40BC-9CE2-85D4EFD66804}" srcOrd="8" destOrd="0" presId="urn:microsoft.com/office/officeart/2005/8/layout/vProcess5"/>
    <dgm:cxn modelId="{830F7408-F630-4BF5-A32A-26C5F2B7ED64}" type="presParOf" srcId="{8A3C57E6-1284-4E70-89D0-452E13EF91E7}" destId="{14AFC226-BF76-4FA1-906E-B7F270A30792}" srcOrd="9" destOrd="0" presId="urn:microsoft.com/office/officeart/2005/8/layout/vProcess5"/>
    <dgm:cxn modelId="{551FE478-E53D-4096-9545-B40F68D1A217}" type="presParOf" srcId="{8A3C57E6-1284-4E70-89D0-452E13EF91E7}" destId="{C1D7E645-D06B-4991-BC02-F7452856872A}" srcOrd="10" destOrd="0" presId="urn:microsoft.com/office/officeart/2005/8/layout/vProcess5"/>
    <dgm:cxn modelId="{C3D57F6E-ED2B-4D98-A538-4A6FF86F94D3}" type="presParOf" srcId="{8A3C57E6-1284-4E70-89D0-452E13EF91E7}" destId="{F317996F-F48A-41CA-98D8-3385B0376429}" srcOrd="11" destOrd="0" presId="urn:microsoft.com/office/officeart/2005/8/layout/vProcess5"/>
    <dgm:cxn modelId="{B3F6733F-DE2E-4EF4-9347-12E85E4E60B8}" type="presParOf" srcId="{8A3C57E6-1284-4E70-89D0-452E13EF91E7}" destId="{A371B338-00C4-4206-AF6A-FCFDE646F975}" srcOrd="12" destOrd="0" presId="urn:microsoft.com/office/officeart/2005/8/layout/vProcess5"/>
    <dgm:cxn modelId="{7F0B9F87-A59B-4E77-AF23-8F726F38F295}" type="presParOf" srcId="{8A3C57E6-1284-4E70-89D0-452E13EF91E7}" destId="{BB3D0DE5-669A-432C-B4F7-7713F54AFE13}" srcOrd="13" destOrd="0" presId="urn:microsoft.com/office/officeart/2005/8/layout/vProcess5"/>
    <dgm:cxn modelId="{28899676-78A8-4472-9FBD-24E0F120F8AF}" type="presParOf" srcId="{8A3C57E6-1284-4E70-89D0-452E13EF91E7}" destId="{F7E30179-6798-4633-92D1-BEDBB27AA1A4}"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A4825F-7086-4F76-9A56-D967F506FC8A}" type="doc">
      <dgm:prSet loTypeId="urn:microsoft.com/office/officeart/2005/8/layout/vProcess5" loCatId="process" qsTypeId="urn:microsoft.com/office/officeart/2005/8/quickstyle/simple3" qsCatId="simple" csTypeId="urn:microsoft.com/office/officeart/2005/8/colors/accent3_3" csCatId="accent3" phldr="1"/>
      <dgm:spPr/>
      <dgm:t>
        <a:bodyPr/>
        <a:lstStyle/>
        <a:p>
          <a:endParaRPr lang="ru-RU"/>
        </a:p>
      </dgm:t>
    </dgm:pt>
    <dgm:pt modelId="{22934152-498A-42D6-9623-CC5DF3531609}">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200" b="1" noProof="0" dirty="0" smtClean="0"/>
            <a:t>1. Finisarea construcţiei Grădinii Botanice</a:t>
          </a:r>
          <a:endParaRPr lang="ro-RO" sz="2200" noProof="0" dirty="0" smtClean="0"/>
        </a:p>
      </dgm:t>
    </dgm:pt>
    <dgm:pt modelId="{C4DE98FB-A072-4220-AE3B-989C0AEA001B}" type="parTrans" cxnId="{AB25C982-E472-44BA-A2FC-E7FC9509CC71}">
      <dgm:prSet/>
      <dgm:spPr/>
      <dgm:t>
        <a:bodyPr/>
        <a:lstStyle/>
        <a:p>
          <a:endParaRPr lang="ru-RU"/>
        </a:p>
      </dgm:t>
    </dgm:pt>
    <dgm:pt modelId="{D8FAFE0F-6CF1-43C8-9B9C-4711BE1EFBF5}" type="sibTrans" cxnId="{AB25C982-E472-44BA-A2FC-E7FC9509CC71}">
      <dgm:prSet/>
      <dgm:spPr/>
      <dgm:t>
        <a:bodyPr/>
        <a:lstStyle/>
        <a:p>
          <a:endParaRPr lang="ru-RU"/>
        </a:p>
      </dgm:t>
    </dgm:pt>
    <dgm:pt modelId="{929ECE55-AFF1-48A9-A9C4-C731053CD084}">
      <dgm:prSet phldrT="[Текст]" phldr="1"/>
      <dgm:spPr/>
      <dgm:t>
        <a:bodyPr/>
        <a:lstStyle/>
        <a:p>
          <a:endParaRPr lang="ru-RU" dirty="0"/>
        </a:p>
      </dgm:t>
    </dgm:pt>
    <dgm:pt modelId="{C46D5ADC-60B7-4F70-B60D-DEB7AFE23B83}" type="parTrans" cxnId="{B4184FAA-C447-49C2-AFCF-611DB3001CAD}">
      <dgm:prSet/>
      <dgm:spPr/>
      <dgm:t>
        <a:bodyPr/>
        <a:lstStyle/>
        <a:p>
          <a:endParaRPr lang="ru-RU"/>
        </a:p>
      </dgm:t>
    </dgm:pt>
    <dgm:pt modelId="{7F059793-ADC2-42F0-89EF-8C24A21FDA7B}" type="sibTrans" cxnId="{B4184FAA-C447-49C2-AFCF-611DB3001CAD}">
      <dgm:prSet/>
      <dgm:spPr/>
      <dgm:t>
        <a:bodyPr/>
        <a:lstStyle/>
        <a:p>
          <a:endParaRPr lang="ru-RU"/>
        </a:p>
      </dgm:t>
    </dgm:pt>
    <dgm:pt modelId="{DF52D169-C319-48D3-974F-009A16D1E54F}">
      <dgm:prSet phldrT="[Текст]" phldr="1"/>
      <dgm:spPr/>
      <dgm:t>
        <a:bodyPr/>
        <a:lstStyle/>
        <a:p>
          <a:endParaRPr lang="ru-RU" dirty="0"/>
        </a:p>
      </dgm:t>
    </dgm:pt>
    <dgm:pt modelId="{10C47944-7E2E-486F-88AF-A484BDC96908}" type="parTrans" cxnId="{CAB828A0-B3C6-4B6F-944F-859E7A1F771C}">
      <dgm:prSet/>
      <dgm:spPr/>
      <dgm:t>
        <a:bodyPr/>
        <a:lstStyle/>
        <a:p>
          <a:endParaRPr lang="ru-RU"/>
        </a:p>
      </dgm:t>
    </dgm:pt>
    <dgm:pt modelId="{7682F67D-D3E0-4E04-90DC-1BD00D4BE42F}" type="sibTrans" cxnId="{CAB828A0-B3C6-4B6F-944F-859E7A1F771C}">
      <dgm:prSet/>
      <dgm:spPr/>
      <dgm:t>
        <a:bodyPr/>
        <a:lstStyle/>
        <a:p>
          <a:endParaRPr lang="ru-RU"/>
        </a:p>
      </dgm:t>
    </dgm:pt>
    <dgm:pt modelId="{0E369AAA-F22A-4CF5-B328-64498EE18ACD}">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o-RO" sz="2000" b="1" u="sng" noProof="0" dirty="0" smtClean="0"/>
            <a:t>Prioritatea 5</a:t>
          </a:r>
          <a:r>
            <a:rPr lang="ro-RO" sz="2000" noProof="0" dirty="0" smtClean="0"/>
            <a:t>. </a:t>
          </a:r>
          <a:r>
            <a:rPr lang="ro-RO" sz="1800" noProof="0" dirty="0" smtClean="0"/>
            <a:t>Inventarierea compoziţiei specifice a colecţiilor şi expoziţiilor.</a:t>
          </a:r>
          <a:endParaRPr lang="ro-RO" sz="1800" noProof="0" dirty="0"/>
        </a:p>
      </dgm:t>
    </dgm:pt>
    <dgm:pt modelId="{8C5F6E9A-D8A2-4AF6-92A9-83AD9622F190}" type="parTrans" cxnId="{BCF614C1-8ECE-4CB4-B50D-2B1E288466CF}">
      <dgm:prSet/>
      <dgm:spPr/>
      <dgm:t>
        <a:bodyPr/>
        <a:lstStyle/>
        <a:p>
          <a:endParaRPr lang="ru-RU"/>
        </a:p>
      </dgm:t>
    </dgm:pt>
    <dgm:pt modelId="{90974CA6-18CB-4F09-9A3D-F78247202393}" type="sibTrans" cxnId="{BCF614C1-8ECE-4CB4-B50D-2B1E288466CF}">
      <dgm:prSet/>
      <dgm:spPr/>
      <dgm:t>
        <a:bodyPr/>
        <a:lstStyle/>
        <a:p>
          <a:endParaRPr lang="ru-RU"/>
        </a:p>
      </dgm:t>
    </dgm:pt>
    <dgm:pt modelId="{3878B6A4-C16F-4DD4-AB8C-C7941BCD7297}">
      <dgm:prSet phldrT="[Текст]" custT="1">
        <dgm:style>
          <a:lnRef idx="2">
            <a:schemeClr val="accent3"/>
          </a:lnRef>
          <a:fillRef idx="1">
            <a:schemeClr val="lt1"/>
          </a:fillRef>
          <a:effectRef idx="0">
            <a:schemeClr val="accent3"/>
          </a:effectRef>
          <a:fontRef idx="minor">
            <a:schemeClr val="dk1"/>
          </a:fontRef>
        </dgm:style>
      </dgm:prSet>
      <dgm:spPr/>
      <dgm:t>
        <a:bodyPr/>
        <a:lstStyle/>
        <a:p>
          <a:pPr>
            <a:spcAft>
              <a:spcPts val="0"/>
            </a:spcAft>
          </a:pPr>
          <a:r>
            <a:rPr lang="ro-RO" sz="2000" b="1" u="sng" noProof="0" dirty="0" smtClean="0">
              <a:solidFill>
                <a:schemeClr val="tx1"/>
              </a:solidFill>
            </a:rPr>
            <a:t>Prioritatea 6</a:t>
          </a:r>
          <a:r>
            <a:rPr lang="ro-RO" sz="1600" noProof="0" dirty="0" smtClean="0">
              <a:solidFill>
                <a:schemeClr val="tx1"/>
              </a:solidFill>
            </a:rPr>
            <a:t>. </a:t>
          </a:r>
          <a:r>
            <a:rPr lang="ro-RO" sz="1700" noProof="0" dirty="0" smtClean="0">
              <a:solidFill>
                <a:schemeClr val="tx1"/>
              </a:solidFill>
            </a:rPr>
            <a:t>Reconstrucţia şi menţinerea infrastructurii </a:t>
          </a:r>
          <a:r>
            <a:rPr lang="en-US" sz="1700" noProof="0" dirty="0" smtClean="0">
              <a:solidFill>
                <a:schemeClr val="tx1"/>
              </a:solidFill>
            </a:rPr>
            <a:t> </a:t>
          </a:r>
          <a:r>
            <a:rPr lang="ro-RO" sz="1700" noProof="0" dirty="0" smtClean="0">
              <a:solidFill>
                <a:schemeClr val="tx1"/>
              </a:solidFill>
            </a:rPr>
            <a:t>construite la standarde europene:</a:t>
          </a:r>
        </a:p>
        <a:p>
          <a:pPr rtl="0">
            <a:spcAft>
              <a:spcPts val="0"/>
            </a:spcAft>
          </a:pPr>
          <a:r>
            <a:rPr lang="ro-RO" sz="1700" noProof="0" dirty="0" smtClean="0">
              <a:solidFill>
                <a:schemeClr val="tx1"/>
              </a:solidFill>
            </a:rPr>
            <a:t>- Îmbunătăţirea designului horticol;</a:t>
          </a:r>
        </a:p>
        <a:p>
          <a:pPr>
            <a:spcAft>
              <a:spcPts val="0"/>
            </a:spcAft>
          </a:pPr>
          <a:r>
            <a:rPr lang="ro-RO" sz="1700" noProof="0" dirty="0" smtClean="0">
              <a:solidFill>
                <a:schemeClr val="tx1"/>
              </a:solidFill>
            </a:rPr>
            <a:t>- Dezvoltarea reţelei de drumuri pentru explorarea complexă şi punerea în valoare a expoziţiilor şi a colecţiilor.</a:t>
          </a:r>
          <a:endParaRPr lang="ro-RO" sz="1700" noProof="0" dirty="0">
            <a:solidFill>
              <a:schemeClr val="tx1"/>
            </a:solidFill>
          </a:endParaRPr>
        </a:p>
      </dgm:t>
    </dgm:pt>
    <dgm:pt modelId="{7C905CD4-A70B-4399-AFEC-DC517B55CB1E}" type="parTrans" cxnId="{6300825A-CF71-4ADE-97C3-942C332BD01C}">
      <dgm:prSet/>
      <dgm:spPr/>
      <dgm:t>
        <a:bodyPr/>
        <a:lstStyle/>
        <a:p>
          <a:endParaRPr lang="ru-RU"/>
        </a:p>
      </dgm:t>
    </dgm:pt>
    <dgm:pt modelId="{615168B2-2768-4275-A23F-DD484D334946}" type="sibTrans" cxnId="{6300825A-CF71-4ADE-97C3-942C332BD01C}">
      <dgm:prSet/>
      <dgm:spPr/>
      <dgm:t>
        <a:bodyPr/>
        <a:lstStyle/>
        <a:p>
          <a:endParaRPr lang="ru-RU"/>
        </a:p>
      </dgm:t>
    </dgm:pt>
    <dgm:pt modelId="{A4B5A2B3-6DE0-4CC5-A5A1-B9F798C281E6}">
      <dgm:prSet phldrT="[Текст]" custT="1">
        <dgm:style>
          <a:lnRef idx="2">
            <a:schemeClr val="accent3"/>
          </a:lnRef>
          <a:fillRef idx="1">
            <a:schemeClr val="lt1"/>
          </a:fillRef>
          <a:effectRef idx="0">
            <a:schemeClr val="accent3"/>
          </a:effectRef>
          <a:fontRef idx="minor">
            <a:schemeClr val="dk1"/>
          </a:fontRef>
        </dgm:style>
      </dgm:prSet>
      <dgm:spPr/>
      <dgm:t>
        <a:bodyPr/>
        <a:lstStyle/>
        <a:p>
          <a:pPr rtl="0"/>
          <a:r>
            <a:rPr lang="ro-RO" sz="2000" b="1" u="sng" noProof="0" dirty="0" smtClean="0"/>
            <a:t>Prioritatea 7</a:t>
          </a:r>
          <a:r>
            <a:rPr lang="ro-RO" sz="2000" noProof="0" dirty="0" smtClean="0"/>
            <a:t>. </a:t>
          </a:r>
          <a:r>
            <a:rPr lang="ro-RO" sz="1800" noProof="0" dirty="0" smtClean="0"/>
            <a:t>Modernizarea serelor de producţie şi a pepinerei.</a:t>
          </a:r>
          <a:endParaRPr lang="ro-RO" sz="1800" noProof="0" dirty="0"/>
        </a:p>
      </dgm:t>
    </dgm:pt>
    <dgm:pt modelId="{CAAA8E7C-A6E8-4E10-B53E-30733E711B07}" type="parTrans" cxnId="{E08545D6-6687-46B2-8860-32CF3938843C}">
      <dgm:prSet/>
      <dgm:spPr/>
      <dgm:t>
        <a:bodyPr/>
        <a:lstStyle/>
        <a:p>
          <a:endParaRPr lang="ru-RU"/>
        </a:p>
      </dgm:t>
    </dgm:pt>
    <dgm:pt modelId="{1BB9B8D6-416F-4168-866C-6762537D2D58}" type="sibTrans" cxnId="{E08545D6-6687-46B2-8860-32CF3938843C}">
      <dgm:prSet/>
      <dgm:spPr/>
      <dgm:t>
        <a:bodyPr/>
        <a:lstStyle/>
        <a:p>
          <a:endParaRPr lang="ru-RU"/>
        </a:p>
      </dgm:t>
    </dgm:pt>
    <dgm:pt modelId="{639A3990-36F3-4F35-AC4C-67F2BD9233B5}">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o-RO" sz="2000" b="1" u="sng" noProof="0" dirty="0" smtClean="0"/>
            <a:t>Prioritatea 8</a:t>
          </a:r>
          <a:r>
            <a:rPr lang="ro-RO" sz="1600" noProof="0" dirty="0" smtClean="0"/>
            <a:t>. </a:t>
          </a:r>
          <a:r>
            <a:rPr lang="ro-RO" sz="1800" noProof="0" dirty="0" smtClean="0"/>
            <a:t>Înnoirea infrastructurii şi a reţelelor edilitare.</a:t>
          </a:r>
        </a:p>
      </dgm:t>
    </dgm:pt>
    <dgm:pt modelId="{FE2086D0-A3C3-4D35-AE09-7A291850D2AF}" type="parTrans" cxnId="{AF767039-8451-48BB-A2A0-37B71D3746D1}">
      <dgm:prSet/>
      <dgm:spPr/>
      <dgm:t>
        <a:bodyPr/>
        <a:lstStyle/>
        <a:p>
          <a:endParaRPr lang="ru-RU"/>
        </a:p>
      </dgm:t>
    </dgm:pt>
    <dgm:pt modelId="{506EE63A-DAD8-4670-A71F-29579A172F3F}" type="sibTrans" cxnId="{AF767039-8451-48BB-A2A0-37B71D3746D1}">
      <dgm:prSet/>
      <dgm:spPr/>
      <dgm:t>
        <a:bodyPr/>
        <a:lstStyle/>
        <a:p>
          <a:endParaRPr lang="ru-RU"/>
        </a:p>
      </dgm:t>
    </dgm:pt>
    <dgm:pt modelId="{F711408F-074A-45A2-94E5-2C174CA86027}">
      <dgm:prSet phldrT="[Текст]" phldr="1"/>
      <dgm:spPr/>
      <dgm:t>
        <a:bodyPr/>
        <a:lstStyle/>
        <a:p>
          <a:endParaRPr lang="ru-RU" dirty="0"/>
        </a:p>
      </dgm:t>
    </dgm:pt>
    <dgm:pt modelId="{EBBA9B4F-703F-4770-97D5-251740EDF271}" type="parTrans" cxnId="{F7C6B6CB-C2BE-439C-85A5-23008B410111}">
      <dgm:prSet/>
      <dgm:spPr/>
      <dgm:t>
        <a:bodyPr/>
        <a:lstStyle/>
        <a:p>
          <a:endParaRPr lang="ru-RU"/>
        </a:p>
      </dgm:t>
    </dgm:pt>
    <dgm:pt modelId="{BE2AC369-AF20-4C18-AFF0-5FF21616D3C0}" type="sibTrans" cxnId="{F7C6B6CB-C2BE-439C-85A5-23008B410111}">
      <dgm:prSet/>
      <dgm:spPr/>
      <dgm:t>
        <a:bodyPr/>
        <a:lstStyle/>
        <a:p>
          <a:endParaRPr lang="ru-RU"/>
        </a:p>
      </dgm:t>
    </dgm:pt>
    <dgm:pt modelId="{8A3C57E6-1284-4E70-89D0-452E13EF91E7}" type="pres">
      <dgm:prSet presAssocID="{C3A4825F-7086-4F76-9A56-D967F506FC8A}" presName="outerComposite" presStyleCnt="0">
        <dgm:presLayoutVars>
          <dgm:chMax val="5"/>
          <dgm:dir/>
          <dgm:resizeHandles val="exact"/>
        </dgm:presLayoutVars>
      </dgm:prSet>
      <dgm:spPr/>
      <dgm:t>
        <a:bodyPr/>
        <a:lstStyle/>
        <a:p>
          <a:endParaRPr lang="ru-RU"/>
        </a:p>
      </dgm:t>
    </dgm:pt>
    <dgm:pt modelId="{93753593-FA94-4BCB-B244-0DACF2E2196D}" type="pres">
      <dgm:prSet presAssocID="{C3A4825F-7086-4F76-9A56-D967F506FC8A}" presName="dummyMaxCanvas" presStyleCnt="0">
        <dgm:presLayoutVars/>
      </dgm:prSet>
      <dgm:spPr/>
    </dgm:pt>
    <dgm:pt modelId="{F3D6398F-5A67-4DF9-AB9D-AB1467687A87}" type="pres">
      <dgm:prSet presAssocID="{C3A4825F-7086-4F76-9A56-D967F506FC8A}" presName="FiveNodes_1" presStyleLbl="node1" presStyleIdx="0" presStyleCnt="5" custScaleX="99397" custScaleY="69753" custLinFactNeighborX="1449" custLinFactNeighborY="-17217">
        <dgm:presLayoutVars>
          <dgm:bulletEnabled val="1"/>
        </dgm:presLayoutVars>
      </dgm:prSet>
      <dgm:spPr/>
      <dgm:t>
        <a:bodyPr/>
        <a:lstStyle/>
        <a:p>
          <a:endParaRPr lang="ru-RU"/>
        </a:p>
      </dgm:t>
    </dgm:pt>
    <dgm:pt modelId="{F9822044-1736-4B36-A528-413368738BA7}" type="pres">
      <dgm:prSet presAssocID="{C3A4825F-7086-4F76-9A56-D967F506FC8A}" presName="FiveNodes_2" presStyleLbl="node1" presStyleIdx="1" presStyleCnt="5" custScaleX="97933" custScaleY="102219" custLinFactNeighborX="-2275" custLinFactNeighborY="-44874">
        <dgm:presLayoutVars>
          <dgm:bulletEnabled val="1"/>
        </dgm:presLayoutVars>
      </dgm:prSet>
      <dgm:spPr/>
      <dgm:t>
        <a:bodyPr/>
        <a:lstStyle/>
        <a:p>
          <a:endParaRPr lang="ru-RU"/>
        </a:p>
      </dgm:t>
    </dgm:pt>
    <dgm:pt modelId="{831257DE-8884-4D2F-B948-C37604FD44BC}" type="pres">
      <dgm:prSet presAssocID="{C3A4825F-7086-4F76-9A56-D967F506FC8A}" presName="FiveNodes_3" presStyleLbl="node1" presStyleIdx="2" presStyleCnt="5" custScaleX="102020" custScaleY="145022" custLinFactNeighborX="-986" custLinFactNeighborY="-36252">
        <dgm:presLayoutVars>
          <dgm:bulletEnabled val="1"/>
        </dgm:presLayoutVars>
      </dgm:prSet>
      <dgm:spPr/>
      <dgm:t>
        <a:bodyPr/>
        <a:lstStyle/>
        <a:p>
          <a:endParaRPr lang="ru-RU"/>
        </a:p>
      </dgm:t>
    </dgm:pt>
    <dgm:pt modelId="{3A16ACAE-50B5-4999-A21D-201D1662DA0B}" type="pres">
      <dgm:prSet presAssocID="{C3A4825F-7086-4F76-9A56-D967F506FC8A}" presName="FiveNodes_4" presStyleLbl="node1" presStyleIdx="3" presStyleCnt="5" custLinFactNeighborX="-2423" custLinFactNeighborY="-17593">
        <dgm:presLayoutVars>
          <dgm:bulletEnabled val="1"/>
        </dgm:presLayoutVars>
      </dgm:prSet>
      <dgm:spPr/>
      <dgm:t>
        <a:bodyPr/>
        <a:lstStyle/>
        <a:p>
          <a:endParaRPr lang="ru-RU"/>
        </a:p>
      </dgm:t>
    </dgm:pt>
    <dgm:pt modelId="{4608586D-B4C9-4C2E-A45D-DFA16DC94C2C}" type="pres">
      <dgm:prSet presAssocID="{C3A4825F-7086-4F76-9A56-D967F506FC8A}" presName="FiveNodes_5" presStyleLbl="node1" presStyleIdx="4" presStyleCnt="5" custScaleY="91071" custLinFactNeighborX="-4624" custLinFactNeighborY="-18789">
        <dgm:presLayoutVars>
          <dgm:bulletEnabled val="1"/>
        </dgm:presLayoutVars>
      </dgm:prSet>
      <dgm:spPr/>
      <dgm:t>
        <a:bodyPr/>
        <a:lstStyle/>
        <a:p>
          <a:endParaRPr lang="ru-RU"/>
        </a:p>
      </dgm:t>
    </dgm:pt>
    <dgm:pt modelId="{03D2E54A-43F2-468A-9148-4D53D3FBE952}" type="pres">
      <dgm:prSet presAssocID="{C3A4825F-7086-4F76-9A56-D967F506FC8A}" presName="FiveConn_1-2" presStyleLbl="fgAccFollowNode1" presStyleIdx="0" presStyleCnt="4" custAng="10800000" custLinFactNeighborX="-7906" custLinFactNeighborY="-41168">
        <dgm:presLayoutVars>
          <dgm:bulletEnabled val="1"/>
        </dgm:presLayoutVars>
      </dgm:prSet>
      <dgm:spPr/>
      <dgm:t>
        <a:bodyPr/>
        <a:lstStyle/>
        <a:p>
          <a:endParaRPr lang="ru-RU"/>
        </a:p>
      </dgm:t>
    </dgm:pt>
    <dgm:pt modelId="{346C0A35-935D-40B8-8A5B-03ABBD843552}" type="pres">
      <dgm:prSet presAssocID="{C3A4825F-7086-4F76-9A56-D967F506FC8A}" presName="FiveConn_2-3" presStyleLbl="fgAccFollowNode1" presStyleIdx="1" presStyleCnt="4" custAng="10800000" custLinFactNeighborX="-28413" custLinFactNeighborY="-38319">
        <dgm:presLayoutVars>
          <dgm:bulletEnabled val="1"/>
        </dgm:presLayoutVars>
      </dgm:prSet>
      <dgm:spPr/>
      <dgm:t>
        <a:bodyPr/>
        <a:lstStyle/>
        <a:p>
          <a:endParaRPr lang="ru-RU"/>
        </a:p>
      </dgm:t>
    </dgm:pt>
    <dgm:pt modelId="{E880F2AE-63ED-40BC-9CE2-85D4EFD66804}" type="pres">
      <dgm:prSet presAssocID="{C3A4825F-7086-4F76-9A56-D967F506FC8A}" presName="FiveConn_3-4" presStyleLbl="fgAccFollowNode1" presStyleIdx="2" presStyleCnt="4" custAng="10800000">
        <dgm:presLayoutVars>
          <dgm:bulletEnabled val="1"/>
        </dgm:presLayoutVars>
      </dgm:prSet>
      <dgm:spPr/>
      <dgm:t>
        <a:bodyPr/>
        <a:lstStyle/>
        <a:p>
          <a:endParaRPr lang="ru-RU"/>
        </a:p>
      </dgm:t>
    </dgm:pt>
    <dgm:pt modelId="{14AFC226-BF76-4FA1-906E-B7F270A30792}" type="pres">
      <dgm:prSet presAssocID="{C3A4825F-7086-4F76-9A56-D967F506FC8A}" presName="FiveConn_4-5" presStyleLbl="fgAccFollowNode1" presStyleIdx="3" presStyleCnt="4" custAng="10800000" custLinFactNeighborX="-5715" custLinFactNeighborY="-6225">
        <dgm:presLayoutVars>
          <dgm:bulletEnabled val="1"/>
        </dgm:presLayoutVars>
      </dgm:prSet>
      <dgm:spPr/>
      <dgm:t>
        <a:bodyPr/>
        <a:lstStyle/>
        <a:p>
          <a:endParaRPr lang="ru-RU"/>
        </a:p>
      </dgm:t>
    </dgm:pt>
    <dgm:pt modelId="{C1D7E645-D06B-4991-BC02-F7452856872A}" type="pres">
      <dgm:prSet presAssocID="{C3A4825F-7086-4F76-9A56-D967F506FC8A}" presName="FiveNodes_1_text" presStyleLbl="node1" presStyleIdx="4" presStyleCnt="5">
        <dgm:presLayoutVars>
          <dgm:bulletEnabled val="1"/>
        </dgm:presLayoutVars>
      </dgm:prSet>
      <dgm:spPr/>
      <dgm:t>
        <a:bodyPr/>
        <a:lstStyle/>
        <a:p>
          <a:endParaRPr lang="ru-RU"/>
        </a:p>
      </dgm:t>
    </dgm:pt>
    <dgm:pt modelId="{F317996F-F48A-41CA-98D8-3385B0376429}" type="pres">
      <dgm:prSet presAssocID="{C3A4825F-7086-4F76-9A56-D967F506FC8A}" presName="FiveNodes_2_text" presStyleLbl="node1" presStyleIdx="4" presStyleCnt="5">
        <dgm:presLayoutVars>
          <dgm:bulletEnabled val="1"/>
        </dgm:presLayoutVars>
      </dgm:prSet>
      <dgm:spPr/>
      <dgm:t>
        <a:bodyPr/>
        <a:lstStyle/>
        <a:p>
          <a:endParaRPr lang="ru-RU"/>
        </a:p>
      </dgm:t>
    </dgm:pt>
    <dgm:pt modelId="{A371B338-00C4-4206-AF6A-FCFDE646F975}" type="pres">
      <dgm:prSet presAssocID="{C3A4825F-7086-4F76-9A56-D967F506FC8A}" presName="FiveNodes_3_text" presStyleLbl="node1" presStyleIdx="4" presStyleCnt="5">
        <dgm:presLayoutVars>
          <dgm:bulletEnabled val="1"/>
        </dgm:presLayoutVars>
      </dgm:prSet>
      <dgm:spPr/>
      <dgm:t>
        <a:bodyPr/>
        <a:lstStyle/>
        <a:p>
          <a:endParaRPr lang="ru-RU"/>
        </a:p>
      </dgm:t>
    </dgm:pt>
    <dgm:pt modelId="{BB3D0DE5-669A-432C-B4F7-7713F54AFE13}" type="pres">
      <dgm:prSet presAssocID="{C3A4825F-7086-4F76-9A56-D967F506FC8A}" presName="FiveNodes_4_text" presStyleLbl="node1" presStyleIdx="4" presStyleCnt="5">
        <dgm:presLayoutVars>
          <dgm:bulletEnabled val="1"/>
        </dgm:presLayoutVars>
      </dgm:prSet>
      <dgm:spPr/>
      <dgm:t>
        <a:bodyPr/>
        <a:lstStyle/>
        <a:p>
          <a:endParaRPr lang="ru-RU"/>
        </a:p>
      </dgm:t>
    </dgm:pt>
    <dgm:pt modelId="{F7E30179-6798-4633-92D1-BEDBB27AA1A4}" type="pres">
      <dgm:prSet presAssocID="{C3A4825F-7086-4F76-9A56-D967F506FC8A}" presName="FiveNodes_5_text" presStyleLbl="node1" presStyleIdx="4" presStyleCnt="5">
        <dgm:presLayoutVars>
          <dgm:bulletEnabled val="1"/>
        </dgm:presLayoutVars>
      </dgm:prSet>
      <dgm:spPr/>
      <dgm:t>
        <a:bodyPr/>
        <a:lstStyle/>
        <a:p>
          <a:endParaRPr lang="ru-RU"/>
        </a:p>
      </dgm:t>
    </dgm:pt>
  </dgm:ptLst>
  <dgm:cxnLst>
    <dgm:cxn modelId="{C525431C-9137-4BE4-9E35-CFFD94357DBF}" type="presOf" srcId="{615168B2-2768-4275-A23F-DD484D334946}" destId="{E880F2AE-63ED-40BC-9CE2-85D4EFD66804}" srcOrd="0" destOrd="0" presId="urn:microsoft.com/office/officeart/2005/8/layout/vProcess5"/>
    <dgm:cxn modelId="{F7C6B6CB-C2BE-439C-85A5-23008B410111}" srcId="{C3A4825F-7086-4F76-9A56-D967F506FC8A}" destId="{F711408F-074A-45A2-94E5-2C174CA86027}" srcOrd="5" destOrd="0" parTransId="{EBBA9B4F-703F-4770-97D5-251740EDF271}" sibTransId="{BE2AC369-AF20-4C18-AFF0-5FF21616D3C0}"/>
    <dgm:cxn modelId="{CC694AAA-9CA0-448A-A964-DE2DC3A92079}" type="presOf" srcId="{3878B6A4-C16F-4DD4-AB8C-C7941BCD7297}" destId="{831257DE-8884-4D2F-B948-C37604FD44BC}" srcOrd="0" destOrd="0" presId="urn:microsoft.com/office/officeart/2005/8/layout/vProcess5"/>
    <dgm:cxn modelId="{3B7EDC51-DD76-47D4-8C21-430881D3F9B7}" type="presOf" srcId="{A4B5A2B3-6DE0-4CC5-A5A1-B9F798C281E6}" destId="{3A16ACAE-50B5-4999-A21D-201D1662DA0B}" srcOrd="0" destOrd="0" presId="urn:microsoft.com/office/officeart/2005/8/layout/vProcess5"/>
    <dgm:cxn modelId="{BE22A273-1EA7-4F6C-840A-7836DB94B623}" type="presOf" srcId="{A4B5A2B3-6DE0-4CC5-A5A1-B9F798C281E6}" destId="{BB3D0DE5-669A-432C-B4F7-7713F54AFE13}" srcOrd="1" destOrd="0" presId="urn:microsoft.com/office/officeart/2005/8/layout/vProcess5"/>
    <dgm:cxn modelId="{AF767039-8451-48BB-A2A0-37B71D3746D1}" srcId="{C3A4825F-7086-4F76-9A56-D967F506FC8A}" destId="{639A3990-36F3-4F35-AC4C-67F2BD9233B5}" srcOrd="4" destOrd="0" parTransId="{FE2086D0-A3C3-4D35-AE09-7A291850D2AF}" sibTransId="{506EE63A-DAD8-4670-A71F-29579A172F3F}"/>
    <dgm:cxn modelId="{BCF614C1-8ECE-4CB4-B50D-2B1E288466CF}" srcId="{C3A4825F-7086-4F76-9A56-D967F506FC8A}" destId="{0E369AAA-F22A-4CF5-B328-64498EE18ACD}" srcOrd="1" destOrd="0" parTransId="{8C5F6E9A-D8A2-4AF6-92A9-83AD9622F190}" sibTransId="{90974CA6-18CB-4F09-9A3D-F78247202393}"/>
    <dgm:cxn modelId="{E35757EC-48DF-4694-B446-1ECC5E3670AA}" type="presOf" srcId="{C3A4825F-7086-4F76-9A56-D967F506FC8A}" destId="{8A3C57E6-1284-4E70-89D0-452E13EF91E7}" srcOrd="0" destOrd="0" presId="urn:microsoft.com/office/officeart/2005/8/layout/vProcess5"/>
    <dgm:cxn modelId="{69C16632-4BB9-43E2-81F6-C20C8DAC92A9}" type="presOf" srcId="{639A3990-36F3-4F35-AC4C-67F2BD9233B5}" destId="{4608586D-B4C9-4C2E-A45D-DFA16DC94C2C}" srcOrd="0" destOrd="0" presId="urn:microsoft.com/office/officeart/2005/8/layout/vProcess5"/>
    <dgm:cxn modelId="{9065C751-D592-499E-BE86-EA7BA39D5DE3}" type="presOf" srcId="{22934152-498A-42D6-9623-CC5DF3531609}" destId="{C1D7E645-D06B-4991-BC02-F7452856872A}" srcOrd="1" destOrd="0" presId="urn:microsoft.com/office/officeart/2005/8/layout/vProcess5"/>
    <dgm:cxn modelId="{E08545D6-6687-46B2-8860-32CF3938843C}" srcId="{C3A4825F-7086-4F76-9A56-D967F506FC8A}" destId="{A4B5A2B3-6DE0-4CC5-A5A1-B9F798C281E6}" srcOrd="3" destOrd="0" parTransId="{CAAA8E7C-A6E8-4E10-B53E-30733E711B07}" sibTransId="{1BB9B8D6-416F-4168-866C-6762537D2D58}"/>
    <dgm:cxn modelId="{C27F638E-B57A-4279-9C21-35191C69D399}" type="presOf" srcId="{22934152-498A-42D6-9623-CC5DF3531609}" destId="{F3D6398F-5A67-4DF9-AB9D-AB1467687A87}" srcOrd="0" destOrd="0" presId="urn:microsoft.com/office/officeart/2005/8/layout/vProcess5"/>
    <dgm:cxn modelId="{B4184FAA-C447-49C2-AFCF-611DB3001CAD}" srcId="{C3A4825F-7086-4F76-9A56-D967F506FC8A}" destId="{929ECE55-AFF1-48A9-A9C4-C731053CD084}" srcOrd="6" destOrd="0" parTransId="{C46D5ADC-60B7-4F70-B60D-DEB7AFE23B83}" sibTransId="{7F059793-ADC2-42F0-89EF-8C24A21FDA7B}"/>
    <dgm:cxn modelId="{0C12AC4D-71F0-4D8C-AB09-8F9CC7084617}" type="presOf" srcId="{3878B6A4-C16F-4DD4-AB8C-C7941BCD7297}" destId="{A371B338-00C4-4206-AF6A-FCFDE646F975}" srcOrd="1" destOrd="0" presId="urn:microsoft.com/office/officeart/2005/8/layout/vProcess5"/>
    <dgm:cxn modelId="{E9217324-B584-43F5-923D-3DE61A2008E0}" type="presOf" srcId="{D8FAFE0F-6CF1-43C8-9B9C-4711BE1EFBF5}" destId="{03D2E54A-43F2-468A-9148-4D53D3FBE952}" srcOrd="0" destOrd="0" presId="urn:microsoft.com/office/officeart/2005/8/layout/vProcess5"/>
    <dgm:cxn modelId="{F0C84461-4672-4CED-9340-87E3D4553734}" type="presOf" srcId="{0E369AAA-F22A-4CF5-B328-64498EE18ACD}" destId="{F317996F-F48A-41CA-98D8-3385B0376429}" srcOrd="1" destOrd="0" presId="urn:microsoft.com/office/officeart/2005/8/layout/vProcess5"/>
    <dgm:cxn modelId="{AB25C982-E472-44BA-A2FC-E7FC9509CC71}" srcId="{C3A4825F-7086-4F76-9A56-D967F506FC8A}" destId="{22934152-498A-42D6-9623-CC5DF3531609}" srcOrd="0" destOrd="0" parTransId="{C4DE98FB-A072-4220-AE3B-989C0AEA001B}" sibTransId="{D8FAFE0F-6CF1-43C8-9B9C-4711BE1EFBF5}"/>
    <dgm:cxn modelId="{9B1AB1DE-F2B0-4A07-B424-42662BD908A1}" type="presOf" srcId="{90974CA6-18CB-4F09-9A3D-F78247202393}" destId="{346C0A35-935D-40B8-8A5B-03ABBD843552}" srcOrd="0" destOrd="0" presId="urn:microsoft.com/office/officeart/2005/8/layout/vProcess5"/>
    <dgm:cxn modelId="{6300825A-CF71-4ADE-97C3-942C332BD01C}" srcId="{C3A4825F-7086-4F76-9A56-D967F506FC8A}" destId="{3878B6A4-C16F-4DD4-AB8C-C7941BCD7297}" srcOrd="2" destOrd="0" parTransId="{7C905CD4-A70B-4399-AFEC-DC517B55CB1E}" sibTransId="{615168B2-2768-4275-A23F-DD484D334946}"/>
    <dgm:cxn modelId="{FD79DD4E-555E-40D8-9098-CA1F8440C748}" type="presOf" srcId="{639A3990-36F3-4F35-AC4C-67F2BD9233B5}" destId="{F7E30179-6798-4633-92D1-BEDBB27AA1A4}" srcOrd="1" destOrd="0" presId="urn:microsoft.com/office/officeart/2005/8/layout/vProcess5"/>
    <dgm:cxn modelId="{1444123D-BE26-45F3-9370-513C2D8AC40D}" type="presOf" srcId="{1BB9B8D6-416F-4168-866C-6762537D2D58}" destId="{14AFC226-BF76-4FA1-906E-B7F270A30792}" srcOrd="0" destOrd="0" presId="urn:microsoft.com/office/officeart/2005/8/layout/vProcess5"/>
    <dgm:cxn modelId="{40E95F79-7DE3-4D11-B0AC-85B19DD451D3}" type="presOf" srcId="{0E369AAA-F22A-4CF5-B328-64498EE18ACD}" destId="{F9822044-1736-4B36-A528-413368738BA7}" srcOrd="0" destOrd="0" presId="urn:microsoft.com/office/officeart/2005/8/layout/vProcess5"/>
    <dgm:cxn modelId="{CAB828A0-B3C6-4B6F-944F-859E7A1F771C}" srcId="{C3A4825F-7086-4F76-9A56-D967F506FC8A}" destId="{DF52D169-C319-48D3-974F-009A16D1E54F}" srcOrd="7" destOrd="0" parTransId="{10C47944-7E2E-486F-88AF-A484BDC96908}" sibTransId="{7682F67D-D3E0-4E04-90DC-1BD00D4BE42F}"/>
    <dgm:cxn modelId="{FEC16602-5CB1-45A9-B3F3-91637A0F2E17}" type="presParOf" srcId="{8A3C57E6-1284-4E70-89D0-452E13EF91E7}" destId="{93753593-FA94-4BCB-B244-0DACF2E2196D}" srcOrd="0" destOrd="0" presId="urn:microsoft.com/office/officeart/2005/8/layout/vProcess5"/>
    <dgm:cxn modelId="{5C0F61D2-0ABC-4579-8171-E6EDC275D592}" type="presParOf" srcId="{8A3C57E6-1284-4E70-89D0-452E13EF91E7}" destId="{F3D6398F-5A67-4DF9-AB9D-AB1467687A87}" srcOrd="1" destOrd="0" presId="urn:microsoft.com/office/officeart/2005/8/layout/vProcess5"/>
    <dgm:cxn modelId="{0BCA7429-AF6F-4DF3-8057-DB1CA4340B87}" type="presParOf" srcId="{8A3C57E6-1284-4E70-89D0-452E13EF91E7}" destId="{F9822044-1736-4B36-A528-413368738BA7}" srcOrd="2" destOrd="0" presId="urn:microsoft.com/office/officeart/2005/8/layout/vProcess5"/>
    <dgm:cxn modelId="{F2BFAA61-E718-4BF3-B585-966C9C55CCCC}" type="presParOf" srcId="{8A3C57E6-1284-4E70-89D0-452E13EF91E7}" destId="{831257DE-8884-4D2F-B948-C37604FD44BC}" srcOrd="3" destOrd="0" presId="urn:microsoft.com/office/officeart/2005/8/layout/vProcess5"/>
    <dgm:cxn modelId="{03CBBE6F-045E-4D50-9C1D-7788909DCEAB}" type="presParOf" srcId="{8A3C57E6-1284-4E70-89D0-452E13EF91E7}" destId="{3A16ACAE-50B5-4999-A21D-201D1662DA0B}" srcOrd="4" destOrd="0" presId="urn:microsoft.com/office/officeart/2005/8/layout/vProcess5"/>
    <dgm:cxn modelId="{E87E296D-9EA9-4DDC-9703-E7D34899B314}" type="presParOf" srcId="{8A3C57E6-1284-4E70-89D0-452E13EF91E7}" destId="{4608586D-B4C9-4C2E-A45D-DFA16DC94C2C}" srcOrd="5" destOrd="0" presId="urn:microsoft.com/office/officeart/2005/8/layout/vProcess5"/>
    <dgm:cxn modelId="{478FC3C4-50EE-45DB-A1DA-2F6EACB52761}" type="presParOf" srcId="{8A3C57E6-1284-4E70-89D0-452E13EF91E7}" destId="{03D2E54A-43F2-468A-9148-4D53D3FBE952}" srcOrd="6" destOrd="0" presId="urn:microsoft.com/office/officeart/2005/8/layout/vProcess5"/>
    <dgm:cxn modelId="{491C882F-7E2F-4FAA-A563-7DB8CEA48079}" type="presParOf" srcId="{8A3C57E6-1284-4E70-89D0-452E13EF91E7}" destId="{346C0A35-935D-40B8-8A5B-03ABBD843552}" srcOrd="7" destOrd="0" presId="urn:microsoft.com/office/officeart/2005/8/layout/vProcess5"/>
    <dgm:cxn modelId="{FC9256A0-0232-4656-B508-E2FA84E5D415}" type="presParOf" srcId="{8A3C57E6-1284-4E70-89D0-452E13EF91E7}" destId="{E880F2AE-63ED-40BC-9CE2-85D4EFD66804}" srcOrd="8" destOrd="0" presId="urn:microsoft.com/office/officeart/2005/8/layout/vProcess5"/>
    <dgm:cxn modelId="{5535E00D-BB46-43ED-8564-A588F1921F76}" type="presParOf" srcId="{8A3C57E6-1284-4E70-89D0-452E13EF91E7}" destId="{14AFC226-BF76-4FA1-906E-B7F270A30792}" srcOrd="9" destOrd="0" presId="urn:microsoft.com/office/officeart/2005/8/layout/vProcess5"/>
    <dgm:cxn modelId="{940AD646-55DC-49EC-B680-1CA8BFBECBFD}" type="presParOf" srcId="{8A3C57E6-1284-4E70-89D0-452E13EF91E7}" destId="{C1D7E645-D06B-4991-BC02-F7452856872A}" srcOrd="10" destOrd="0" presId="urn:microsoft.com/office/officeart/2005/8/layout/vProcess5"/>
    <dgm:cxn modelId="{340EE669-0508-4F29-82F7-780BF2DF138A}" type="presParOf" srcId="{8A3C57E6-1284-4E70-89D0-452E13EF91E7}" destId="{F317996F-F48A-41CA-98D8-3385B0376429}" srcOrd="11" destOrd="0" presId="urn:microsoft.com/office/officeart/2005/8/layout/vProcess5"/>
    <dgm:cxn modelId="{0C695167-AD57-470E-91FD-EBE0E95A4B34}" type="presParOf" srcId="{8A3C57E6-1284-4E70-89D0-452E13EF91E7}" destId="{A371B338-00C4-4206-AF6A-FCFDE646F975}" srcOrd="12" destOrd="0" presId="urn:microsoft.com/office/officeart/2005/8/layout/vProcess5"/>
    <dgm:cxn modelId="{09AC89D2-4806-471E-94CB-9109972F52CF}" type="presParOf" srcId="{8A3C57E6-1284-4E70-89D0-452E13EF91E7}" destId="{BB3D0DE5-669A-432C-B4F7-7713F54AFE13}" srcOrd="13" destOrd="0" presId="urn:microsoft.com/office/officeart/2005/8/layout/vProcess5"/>
    <dgm:cxn modelId="{48861D9B-F6D5-4166-AD8F-379FA9F8E01D}" type="presParOf" srcId="{8A3C57E6-1284-4E70-89D0-452E13EF91E7}" destId="{F7E30179-6798-4633-92D1-BEDBB27AA1A4}"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A4825F-7086-4F76-9A56-D967F506FC8A}" type="doc">
      <dgm:prSet loTypeId="urn:microsoft.com/office/officeart/2005/8/layout/vProcess5" loCatId="process" qsTypeId="urn:microsoft.com/office/officeart/2005/8/quickstyle/simple3" qsCatId="simple" csTypeId="urn:microsoft.com/office/officeart/2005/8/colors/accent3_3" csCatId="accent3" phldr="1"/>
      <dgm:spPr/>
      <dgm:t>
        <a:bodyPr/>
        <a:lstStyle/>
        <a:p>
          <a:endParaRPr lang="ru-RU"/>
        </a:p>
      </dgm:t>
    </dgm:pt>
    <dgm:pt modelId="{22934152-498A-42D6-9623-CC5DF3531609}">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200" b="1" noProof="0" dirty="0" smtClean="0"/>
            <a:t>1. Finisarea construcţiei Grădinii Botanice</a:t>
          </a:r>
          <a:endParaRPr lang="ro-RO" sz="2200" noProof="0" dirty="0" smtClean="0"/>
        </a:p>
      </dgm:t>
    </dgm:pt>
    <dgm:pt modelId="{C4DE98FB-A072-4220-AE3B-989C0AEA001B}" type="parTrans" cxnId="{AB25C982-E472-44BA-A2FC-E7FC9509CC71}">
      <dgm:prSet/>
      <dgm:spPr/>
      <dgm:t>
        <a:bodyPr/>
        <a:lstStyle/>
        <a:p>
          <a:endParaRPr lang="ru-RU"/>
        </a:p>
      </dgm:t>
    </dgm:pt>
    <dgm:pt modelId="{D8FAFE0F-6CF1-43C8-9B9C-4711BE1EFBF5}" type="sibTrans" cxnId="{AB25C982-E472-44BA-A2FC-E7FC9509CC71}">
      <dgm:prSet/>
      <dgm:spPr>
        <a:scene3d>
          <a:camera prst="orthographicFront">
            <a:rot lat="0" lon="0" rev="10800000"/>
          </a:camera>
          <a:lightRig rig="threePt" dir="t"/>
        </a:scene3d>
      </dgm:spPr>
      <dgm:t>
        <a:bodyPr/>
        <a:lstStyle/>
        <a:p>
          <a:endParaRPr lang="ru-RU"/>
        </a:p>
      </dgm:t>
    </dgm:pt>
    <dgm:pt modelId="{0E369AAA-F22A-4CF5-B328-64498EE18ACD}">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en-US" sz="2000" b="1" u="sng" dirty="0" smtClean="0"/>
            <a:t>Prioritatea </a:t>
          </a:r>
          <a:r>
            <a:rPr lang="ro-RO" sz="2000" b="1" u="sng" dirty="0" smtClean="0"/>
            <a:t>9</a:t>
          </a:r>
          <a:r>
            <a:rPr lang="en-US" sz="2000" dirty="0" smtClean="0"/>
            <a:t>. </a:t>
          </a:r>
          <a:r>
            <a:rPr lang="ro-RO" sz="2000" dirty="0" smtClean="0"/>
            <a:t>Înființarea Muzeului Grădinii Botanice. </a:t>
          </a:r>
          <a:endParaRPr lang="ru-RU" sz="2000" dirty="0"/>
        </a:p>
      </dgm:t>
    </dgm:pt>
    <dgm:pt modelId="{8C5F6E9A-D8A2-4AF6-92A9-83AD9622F190}" type="parTrans" cxnId="{BCF614C1-8ECE-4CB4-B50D-2B1E288466CF}">
      <dgm:prSet/>
      <dgm:spPr/>
      <dgm:t>
        <a:bodyPr/>
        <a:lstStyle/>
        <a:p>
          <a:endParaRPr lang="ru-RU"/>
        </a:p>
      </dgm:t>
    </dgm:pt>
    <dgm:pt modelId="{90974CA6-18CB-4F09-9A3D-F78247202393}" type="sibTrans" cxnId="{BCF614C1-8ECE-4CB4-B50D-2B1E288466CF}">
      <dgm:prSet/>
      <dgm:spPr>
        <a:scene3d>
          <a:camera prst="orthographicFront">
            <a:rot lat="0" lon="0" rev="10800000"/>
          </a:camera>
          <a:lightRig rig="threePt" dir="t"/>
        </a:scene3d>
      </dgm:spPr>
      <dgm:t>
        <a:bodyPr/>
        <a:lstStyle/>
        <a:p>
          <a:endParaRPr lang="ru-RU"/>
        </a:p>
      </dgm:t>
    </dgm:pt>
    <dgm:pt modelId="{A4B5A2B3-6DE0-4CC5-A5A1-B9F798C281E6}">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o-RO" sz="2000" b="1" u="sng" noProof="0" dirty="0" smtClean="0"/>
            <a:t>Prioritatea 1</a:t>
          </a:r>
          <a:r>
            <a:rPr lang="en-US" sz="2000" b="1" u="sng" noProof="0" dirty="0" smtClean="0"/>
            <a:t>0</a:t>
          </a:r>
          <a:r>
            <a:rPr lang="ro-RO" sz="2000" noProof="0" dirty="0" smtClean="0"/>
            <a:t>.</a:t>
          </a:r>
          <a:r>
            <a:rPr lang="en-US" sz="2000" noProof="0" dirty="0" smtClean="0"/>
            <a:t> </a:t>
          </a:r>
          <a:r>
            <a:rPr lang="ro-RO" sz="2000" noProof="0" dirty="0" smtClean="0"/>
            <a:t>Crearea unui Centru de Reciclare și compostare a deşeurilor organice.</a:t>
          </a:r>
          <a:endParaRPr lang="ro-RO" sz="2000" noProof="0" dirty="0"/>
        </a:p>
      </dgm:t>
    </dgm:pt>
    <dgm:pt modelId="{1BB9B8D6-416F-4168-866C-6762537D2D58}" type="sibTrans" cxnId="{E08545D6-6687-46B2-8860-32CF3938843C}">
      <dgm:prSet/>
      <dgm:spPr/>
      <dgm:t>
        <a:bodyPr/>
        <a:lstStyle/>
        <a:p>
          <a:endParaRPr lang="ru-RU"/>
        </a:p>
      </dgm:t>
    </dgm:pt>
    <dgm:pt modelId="{CAAA8E7C-A6E8-4E10-B53E-30733E711B07}" type="parTrans" cxnId="{E08545D6-6687-46B2-8860-32CF3938843C}">
      <dgm:prSet/>
      <dgm:spPr/>
      <dgm:t>
        <a:bodyPr/>
        <a:lstStyle/>
        <a:p>
          <a:endParaRPr lang="ru-RU"/>
        </a:p>
      </dgm:t>
    </dgm:pt>
    <dgm:pt modelId="{8A3C57E6-1284-4E70-89D0-452E13EF91E7}" type="pres">
      <dgm:prSet presAssocID="{C3A4825F-7086-4F76-9A56-D967F506FC8A}" presName="outerComposite" presStyleCnt="0">
        <dgm:presLayoutVars>
          <dgm:chMax val="5"/>
          <dgm:dir/>
          <dgm:resizeHandles val="exact"/>
        </dgm:presLayoutVars>
      </dgm:prSet>
      <dgm:spPr/>
      <dgm:t>
        <a:bodyPr/>
        <a:lstStyle/>
        <a:p>
          <a:endParaRPr lang="ru-RU"/>
        </a:p>
      </dgm:t>
    </dgm:pt>
    <dgm:pt modelId="{93753593-FA94-4BCB-B244-0DACF2E2196D}" type="pres">
      <dgm:prSet presAssocID="{C3A4825F-7086-4F76-9A56-D967F506FC8A}" presName="dummyMaxCanvas" presStyleCnt="0">
        <dgm:presLayoutVars/>
      </dgm:prSet>
      <dgm:spPr/>
    </dgm:pt>
    <dgm:pt modelId="{6D44833C-64F1-48FC-83FD-E125AAE3D592}" type="pres">
      <dgm:prSet presAssocID="{C3A4825F-7086-4F76-9A56-D967F506FC8A}" presName="ThreeNodes_1" presStyleLbl="node1" presStyleIdx="0" presStyleCnt="3" custLinFactNeighborX="-441" custLinFactNeighborY="-1330">
        <dgm:presLayoutVars>
          <dgm:bulletEnabled val="1"/>
        </dgm:presLayoutVars>
      </dgm:prSet>
      <dgm:spPr/>
      <dgm:t>
        <a:bodyPr/>
        <a:lstStyle/>
        <a:p>
          <a:endParaRPr lang="ru-RU"/>
        </a:p>
      </dgm:t>
    </dgm:pt>
    <dgm:pt modelId="{86529BBE-0E79-4930-BFD8-996331A4F697}" type="pres">
      <dgm:prSet presAssocID="{C3A4825F-7086-4F76-9A56-D967F506FC8A}" presName="ThreeNodes_2" presStyleLbl="node1" presStyleIdx="1" presStyleCnt="3" custScaleX="105581">
        <dgm:presLayoutVars>
          <dgm:bulletEnabled val="1"/>
        </dgm:presLayoutVars>
      </dgm:prSet>
      <dgm:spPr/>
      <dgm:t>
        <a:bodyPr/>
        <a:lstStyle/>
        <a:p>
          <a:endParaRPr lang="ru-RU"/>
        </a:p>
      </dgm:t>
    </dgm:pt>
    <dgm:pt modelId="{47F642D2-A1BF-4E45-BE37-1286A6C4FC3F}" type="pres">
      <dgm:prSet presAssocID="{C3A4825F-7086-4F76-9A56-D967F506FC8A}" presName="ThreeNodes_3" presStyleLbl="node1" presStyleIdx="2" presStyleCnt="3" custLinFactNeighborX="-1178" custLinFactNeighborY="-2433">
        <dgm:presLayoutVars>
          <dgm:bulletEnabled val="1"/>
        </dgm:presLayoutVars>
      </dgm:prSet>
      <dgm:spPr/>
      <dgm:t>
        <a:bodyPr/>
        <a:lstStyle/>
        <a:p>
          <a:endParaRPr lang="ru-RU"/>
        </a:p>
      </dgm:t>
    </dgm:pt>
    <dgm:pt modelId="{3363139F-33C6-4696-9F72-7A9DC97234FD}" type="pres">
      <dgm:prSet presAssocID="{C3A4825F-7086-4F76-9A56-D967F506FC8A}" presName="ThreeConn_1-2" presStyleLbl="fgAccFollowNode1" presStyleIdx="0" presStyleCnt="2" custLinFactNeighborX="433" custLinFactNeighborY="-4688">
        <dgm:presLayoutVars>
          <dgm:bulletEnabled val="1"/>
        </dgm:presLayoutVars>
      </dgm:prSet>
      <dgm:spPr/>
      <dgm:t>
        <a:bodyPr/>
        <a:lstStyle/>
        <a:p>
          <a:endParaRPr lang="ru-RU"/>
        </a:p>
      </dgm:t>
    </dgm:pt>
    <dgm:pt modelId="{77D640A8-0E2D-4968-9E75-270EF8C3C8D7}" type="pres">
      <dgm:prSet presAssocID="{C3A4825F-7086-4F76-9A56-D967F506FC8A}" presName="ThreeConn_2-3" presStyleLbl="fgAccFollowNode1" presStyleIdx="1" presStyleCnt="2" custLinFactNeighborX="-4931" custLinFactNeighborY="-8311">
        <dgm:presLayoutVars>
          <dgm:bulletEnabled val="1"/>
        </dgm:presLayoutVars>
      </dgm:prSet>
      <dgm:spPr/>
      <dgm:t>
        <a:bodyPr/>
        <a:lstStyle/>
        <a:p>
          <a:endParaRPr lang="ru-RU"/>
        </a:p>
      </dgm:t>
    </dgm:pt>
    <dgm:pt modelId="{5FCC0DBE-7A8C-4127-9653-7F0521486EB0}" type="pres">
      <dgm:prSet presAssocID="{C3A4825F-7086-4F76-9A56-D967F506FC8A}" presName="ThreeNodes_1_text" presStyleLbl="node1" presStyleIdx="2" presStyleCnt="3">
        <dgm:presLayoutVars>
          <dgm:bulletEnabled val="1"/>
        </dgm:presLayoutVars>
      </dgm:prSet>
      <dgm:spPr/>
      <dgm:t>
        <a:bodyPr/>
        <a:lstStyle/>
        <a:p>
          <a:endParaRPr lang="ru-RU"/>
        </a:p>
      </dgm:t>
    </dgm:pt>
    <dgm:pt modelId="{45769F01-5B9A-44DE-B252-993421566112}" type="pres">
      <dgm:prSet presAssocID="{C3A4825F-7086-4F76-9A56-D967F506FC8A}" presName="ThreeNodes_2_text" presStyleLbl="node1" presStyleIdx="2" presStyleCnt="3">
        <dgm:presLayoutVars>
          <dgm:bulletEnabled val="1"/>
        </dgm:presLayoutVars>
      </dgm:prSet>
      <dgm:spPr/>
      <dgm:t>
        <a:bodyPr/>
        <a:lstStyle/>
        <a:p>
          <a:endParaRPr lang="ru-RU"/>
        </a:p>
      </dgm:t>
    </dgm:pt>
    <dgm:pt modelId="{E35C0B57-D128-485C-8841-439C7625765C}" type="pres">
      <dgm:prSet presAssocID="{C3A4825F-7086-4F76-9A56-D967F506FC8A}" presName="ThreeNodes_3_text" presStyleLbl="node1" presStyleIdx="2" presStyleCnt="3">
        <dgm:presLayoutVars>
          <dgm:bulletEnabled val="1"/>
        </dgm:presLayoutVars>
      </dgm:prSet>
      <dgm:spPr/>
      <dgm:t>
        <a:bodyPr/>
        <a:lstStyle/>
        <a:p>
          <a:endParaRPr lang="ru-RU"/>
        </a:p>
      </dgm:t>
    </dgm:pt>
  </dgm:ptLst>
  <dgm:cxnLst>
    <dgm:cxn modelId="{50B7A49A-B446-4393-ABE6-1ECBB99AF4A5}" type="presOf" srcId="{0E369AAA-F22A-4CF5-B328-64498EE18ACD}" destId="{45769F01-5B9A-44DE-B252-993421566112}" srcOrd="1" destOrd="0" presId="urn:microsoft.com/office/officeart/2005/8/layout/vProcess5"/>
    <dgm:cxn modelId="{AB25C982-E472-44BA-A2FC-E7FC9509CC71}" srcId="{C3A4825F-7086-4F76-9A56-D967F506FC8A}" destId="{22934152-498A-42D6-9623-CC5DF3531609}" srcOrd="0" destOrd="0" parTransId="{C4DE98FB-A072-4220-AE3B-989C0AEA001B}" sibTransId="{D8FAFE0F-6CF1-43C8-9B9C-4711BE1EFBF5}"/>
    <dgm:cxn modelId="{E08545D6-6687-46B2-8860-32CF3938843C}" srcId="{C3A4825F-7086-4F76-9A56-D967F506FC8A}" destId="{A4B5A2B3-6DE0-4CC5-A5A1-B9F798C281E6}" srcOrd="2" destOrd="0" parTransId="{CAAA8E7C-A6E8-4E10-B53E-30733E711B07}" sibTransId="{1BB9B8D6-416F-4168-866C-6762537D2D58}"/>
    <dgm:cxn modelId="{BCF614C1-8ECE-4CB4-B50D-2B1E288466CF}" srcId="{C3A4825F-7086-4F76-9A56-D967F506FC8A}" destId="{0E369AAA-F22A-4CF5-B328-64498EE18ACD}" srcOrd="1" destOrd="0" parTransId="{8C5F6E9A-D8A2-4AF6-92A9-83AD9622F190}" sibTransId="{90974CA6-18CB-4F09-9A3D-F78247202393}"/>
    <dgm:cxn modelId="{4B9A3C52-10A5-48FE-A766-0A8089AB384E}" type="presOf" srcId="{D8FAFE0F-6CF1-43C8-9B9C-4711BE1EFBF5}" destId="{3363139F-33C6-4696-9F72-7A9DC97234FD}" srcOrd="0" destOrd="0" presId="urn:microsoft.com/office/officeart/2005/8/layout/vProcess5"/>
    <dgm:cxn modelId="{1EE6B384-D366-434A-874F-CA1770C7C362}" type="presOf" srcId="{22934152-498A-42D6-9623-CC5DF3531609}" destId="{6D44833C-64F1-48FC-83FD-E125AAE3D592}" srcOrd="0" destOrd="0" presId="urn:microsoft.com/office/officeart/2005/8/layout/vProcess5"/>
    <dgm:cxn modelId="{E47607BC-C967-46DE-93DB-2A3E5DECBCE4}" type="presOf" srcId="{90974CA6-18CB-4F09-9A3D-F78247202393}" destId="{77D640A8-0E2D-4968-9E75-270EF8C3C8D7}" srcOrd="0" destOrd="0" presId="urn:microsoft.com/office/officeart/2005/8/layout/vProcess5"/>
    <dgm:cxn modelId="{AD02F126-1B8E-42FE-8090-87C7251CFFEC}" type="presOf" srcId="{C3A4825F-7086-4F76-9A56-D967F506FC8A}" destId="{8A3C57E6-1284-4E70-89D0-452E13EF91E7}" srcOrd="0" destOrd="0" presId="urn:microsoft.com/office/officeart/2005/8/layout/vProcess5"/>
    <dgm:cxn modelId="{E938F70E-16BC-41F5-8291-4583D758C7AF}" type="presOf" srcId="{0E369AAA-F22A-4CF5-B328-64498EE18ACD}" destId="{86529BBE-0E79-4930-BFD8-996331A4F697}" srcOrd="0" destOrd="0" presId="urn:microsoft.com/office/officeart/2005/8/layout/vProcess5"/>
    <dgm:cxn modelId="{908A834D-EE00-47F9-B8EE-4EDF7E3E815A}" type="presOf" srcId="{A4B5A2B3-6DE0-4CC5-A5A1-B9F798C281E6}" destId="{E35C0B57-D128-485C-8841-439C7625765C}" srcOrd="1" destOrd="0" presId="urn:microsoft.com/office/officeart/2005/8/layout/vProcess5"/>
    <dgm:cxn modelId="{2F5C0FA2-6B14-48BC-B2E6-A85C0E1D78E1}" type="presOf" srcId="{A4B5A2B3-6DE0-4CC5-A5A1-B9F798C281E6}" destId="{47F642D2-A1BF-4E45-BE37-1286A6C4FC3F}" srcOrd="0" destOrd="0" presId="urn:microsoft.com/office/officeart/2005/8/layout/vProcess5"/>
    <dgm:cxn modelId="{A6076654-8F8A-4E1C-9416-F25211470647}" type="presOf" srcId="{22934152-498A-42D6-9623-CC5DF3531609}" destId="{5FCC0DBE-7A8C-4127-9653-7F0521486EB0}" srcOrd="1" destOrd="0" presId="urn:microsoft.com/office/officeart/2005/8/layout/vProcess5"/>
    <dgm:cxn modelId="{789AAB5E-AC19-4EE5-9F8F-689B6CA0ED43}" type="presParOf" srcId="{8A3C57E6-1284-4E70-89D0-452E13EF91E7}" destId="{93753593-FA94-4BCB-B244-0DACF2E2196D}" srcOrd="0" destOrd="0" presId="urn:microsoft.com/office/officeart/2005/8/layout/vProcess5"/>
    <dgm:cxn modelId="{2C089061-4E25-4BBC-850A-94AF5BBB3277}" type="presParOf" srcId="{8A3C57E6-1284-4E70-89D0-452E13EF91E7}" destId="{6D44833C-64F1-48FC-83FD-E125AAE3D592}" srcOrd="1" destOrd="0" presId="urn:microsoft.com/office/officeart/2005/8/layout/vProcess5"/>
    <dgm:cxn modelId="{4DF38162-97FA-4171-AAAE-69A5206BBD5A}" type="presParOf" srcId="{8A3C57E6-1284-4E70-89D0-452E13EF91E7}" destId="{86529BBE-0E79-4930-BFD8-996331A4F697}" srcOrd="2" destOrd="0" presId="urn:microsoft.com/office/officeart/2005/8/layout/vProcess5"/>
    <dgm:cxn modelId="{12CC2E46-814A-435C-8036-C7AB69C057F5}" type="presParOf" srcId="{8A3C57E6-1284-4E70-89D0-452E13EF91E7}" destId="{47F642D2-A1BF-4E45-BE37-1286A6C4FC3F}" srcOrd="3" destOrd="0" presId="urn:microsoft.com/office/officeart/2005/8/layout/vProcess5"/>
    <dgm:cxn modelId="{23B89F6E-D505-40E9-ACC9-42E9C21AA03E}" type="presParOf" srcId="{8A3C57E6-1284-4E70-89D0-452E13EF91E7}" destId="{3363139F-33C6-4696-9F72-7A9DC97234FD}" srcOrd="4" destOrd="0" presId="urn:microsoft.com/office/officeart/2005/8/layout/vProcess5"/>
    <dgm:cxn modelId="{D6087EA1-7256-4210-A4A6-101CF4324B97}" type="presParOf" srcId="{8A3C57E6-1284-4E70-89D0-452E13EF91E7}" destId="{77D640A8-0E2D-4968-9E75-270EF8C3C8D7}" srcOrd="5" destOrd="0" presId="urn:microsoft.com/office/officeart/2005/8/layout/vProcess5"/>
    <dgm:cxn modelId="{077BB338-D428-42BE-9345-51216ABD92EE}" type="presParOf" srcId="{8A3C57E6-1284-4E70-89D0-452E13EF91E7}" destId="{5FCC0DBE-7A8C-4127-9653-7F0521486EB0}" srcOrd="6" destOrd="0" presId="urn:microsoft.com/office/officeart/2005/8/layout/vProcess5"/>
    <dgm:cxn modelId="{4397474B-DF55-461E-AB43-FA0305A554FE}" type="presParOf" srcId="{8A3C57E6-1284-4E70-89D0-452E13EF91E7}" destId="{45769F01-5B9A-44DE-B252-993421566112}" srcOrd="7" destOrd="0" presId="urn:microsoft.com/office/officeart/2005/8/layout/vProcess5"/>
    <dgm:cxn modelId="{B3179D05-75E9-4A06-9585-54D3CAEE4FA1}" type="presParOf" srcId="{8A3C57E6-1284-4E70-89D0-452E13EF91E7}" destId="{E35C0B57-D128-485C-8841-439C7625765C}"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A4825F-7086-4F76-9A56-D967F506FC8A}" type="doc">
      <dgm:prSet loTypeId="urn:microsoft.com/office/officeart/2005/8/layout/vProcess5" loCatId="process" qsTypeId="urn:microsoft.com/office/officeart/2005/8/quickstyle/simple3" qsCatId="simple" csTypeId="urn:microsoft.com/office/officeart/2005/8/colors/accent3_3" csCatId="accent3" phldr="1"/>
      <dgm:spPr/>
      <dgm:t>
        <a:bodyPr/>
        <a:lstStyle/>
        <a:p>
          <a:endParaRPr lang="ru-RU"/>
        </a:p>
      </dgm:t>
    </dgm:pt>
    <dgm:pt modelId="{22934152-498A-42D6-9623-CC5DF3531609}">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200" b="1" dirty="0" smtClean="0"/>
            <a:t>2. Cercetare ştiinţifică, resurse umane, colecții și expoziții</a:t>
          </a:r>
          <a:endParaRPr lang="ru-RU" sz="2200" dirty="0" smtClean="0"/>
        </a:p>
      </dgm:t>
    </dgm:pt>
    <dgm:pt modelId="{C4DE98FB-A072-4220-AE3B-989C0AEA001B}" type="parTrans" cxnId="{AB25C982-E472-44BA-A2FC-E7FC9509CC71}">
      <dgm:prSet/>
      <dgm:spPr/>
      <dgm:t>
        <a:bodyPr/>
        <a:lstStyle/>
        <a:p>
          <a:endParaRPr lang="ru-RU"/>
        </a:p>
      </dgm:t>
    </dgm:pt>
    <dgm:pt modelId="{D8FAFE0F-6CF1-43C8-9B9C-4711BE1EFBF5}" type="sibTrans" cxnId="{AB25C982-E472-44BA-A2FC-E7FC9509CC71}">
      <dgm:prSet>
        <dgm:style>
          <a:lnRef idx="1">
            <a:schemeClr val="accent3"/>
          </a:lnRef>
          <a:fillRef idx="3">
            <a:schemeClr val="accent3"/>
          </a:fillRef>
          <a:effectRef idx="2">
            <a:schemeClr val="accent3"/>
          </a:effectRef>
          <a:fontRef idx="minor">
            <a:schemeClr val="lt1"/>
          </a:fontRef>
        </dgm:style>
      </dgm:prSet>
      <dgm:spPr/>
      <dgm:t>
        <a:bodyPr/>
        <a:lstStyle/>
        <a:p>
          <a:endParaRPr lang="ru-RU" dirty="0">
            <a:solidFill>
              <a:srgbClr val="92D050"/>
            </a:solidFill>
          </a:endParaRPr>
        </a:p>
      </dgm:t>
    </dgm:pt>
    <dgm:pt modelId="{0E369AAA-F22A-4CF5-B328-64498EE18ACD}">
      <dgm:prSet phldrT="[Текст]" custT="1">
        <dgm:style>
          <a:lnRef idx="2">
            <a:schemeClr val="accent3"/>
          </a:lnRef>
          <a:fillRef idx="1">
            <a:schemeClr val="lt1"/>
          </a:fillRef>
          <a:effectRef idx="0">
            <a:schemeClr val="accent3"/>
          </a:effectRef>
          <a:fontRef idx="minor">
            <a:schemeClr val="dk1"/>
          </a:fontRef>
        </dgm:style>
      </dgm:prSet>
      <dgm:spPr/>
      <dgm:t>
        <a:bodyPr/>
        <a:lstStyle/>
        <a:p>
          <a:pPr>
            <a:spcAft>
              <a:spcPts val="0"/>
            </a:spcAft>
          </a:pPr>
          <a:endParaRPr lang="ro-RO" sz="1600" b="1" i="0" u="sng" noProof="0" dirty="0" smtClean="0"/>
        </a:p>
        <a:p>
          <a:pPr>
            <a:spcAft>
              <a:spcPts val="0"/>
            </a:spcAft>
          </a:pPr>
          <a:r>
            <a:rPr lang="ro-RO" sz="2200" b="1" i="0" u="sng" noProof="0" dirty="0" smtClean="0"/>
            <a:t>Prioritatea 1</a:t>
          </a:r>
          <a:r>
            <a:rPr lang="ro-RO" sz="2200" b="0" i="0" u="none" noProof="0" dirty="0" smtClean="0"/>
            <a:t>. Integrarea Grădinii Botanice în circuitul ştiinţific naţional şi internaţional: </a:t>
          </a:r>
        </a:p>
        <a:p>
          <a:pPr>
            <a:spcAft>
              <a:spcPts val="0"/>
            </a:spcAft>
          </a:pPr>
          <a:r>
            <a:rPr lang="ro-RO" sz="1600" b="1" noProof="0" dirty="0" smtClean="0"/>
            <a:t>- Atestarea şi perfecţionarea personalului;</a:t>
          </a:r>
        </a:p>
        <a:p>
          <a:pPr>
            <a:spcAft>
              <a:spcPts val="0"/>
            </a:spcAft>
          </a:pPr>
          <a:r>
            <a:rPr lang="ro-RO" sz="1600" b="1" noProof="0" dirty="0" smtClean="0"/>
            <a:t>- Selectarea şi pregătirea cadrelor tinere;</a:t>
          </a:r>
        </a:p>
        <a:p>
          <a:pPr>
            <a:spcAft>
              <a:spcPts val="0"/>
            </a:spcAft>
          </a:pPr>
          <a:r>
            <a:rPr lang="ro-RO" sz="1600" b="1" noProof="0" dirty="0" smtClean="0"/>
            <a:t>- Stimularea mobilităţii în diferite programe internaționale;</a:t>
          </a:r>
        </a:p>
        <a:p>
          <a:pPr>
            <a:spcAft>
              <a:spcPts val="0"/>
            </a:spcAft>
          </a:pPr>
          <a:r>
            <a:rPr lang="ro-RO" sz="1600" b="1" noProof="0" dirty="0" smtClean="0"/>
            <a:t>- A</a:t>
          </a:r>
          <a:r>
            <a:rPr lang="en-US" sz="1600" b="1" noProof="0" dirty="0" smtClean="0"/>
            <a:t>r</a:t>
          </a:r>
          <a:r>
            <a:rPr lang="ro-RO" sz="1600" b="1" noProof="0" dirty="0" smtClean="0"/>
            <a:t>gumentarea vizibilităţii internaţionale a colectivului și a prestigiului profesional;</a:t>
          </a:r>
        </a:p>
        <a:p>
          <a:pPr>
            <a:spcAft>
              <a:spcPts val="0"/>
            </a:spcAft>
          </a:pPr>
          <a:r>
            <a:rPr lang="ro-RO" sz="1600" b="1" noProof="0" dirty="0" smtClean="0"/>
            <a:t>- Aderarea în calitate de membru la Reţeaua Internaţională a Grădinilor Botanice (BGCI) şi alte asociaţii internaţionale.</a:t>
          </a:r>
        </a:p>
        <a:p>
          <a:pPr>
            <a:spcAft>
              <a:spcPts val="0"/>
            </a:spcAft>
          </a:pPr>
          <a:endParaRPr lang="ro-RO" sz="1400" b="1" dirty="0" smtClean="0"/>
        </a:p>
        <a:p>
          <a:pPr>
            <a:spcAft>
              <a:spcPts val="0"/>
            </a:spcAft>
          </a:pPr>
          <a:endParaRPr lang="ru-RU" sz="1400" b="1" dirty="0"/>
        </a:p>
      </dgm:t>
    </dgm:pt>
    <dgm:pt modelId="{8C5F6E9A-D8A2-4AF6-92A9-83AD9622F190}" type="parTrans" cxnId="{BCF614C1-8ECE-4CB4-B50D-2B1E288466CF}">
      <dgm:prSet/>
      <dgm:spPr/>
      <dgm:t>
        <a:bodyPr/>
        <a:lstStyle/>
        <a:p>
          <a:endParaRPr lang="ru-RU"/>
        </a:p>
      </dgm:t>
    </dgm:pt>
    <dgm:pt modelId="{90974CA6-18CB-4F09-9A3D-F78247202393}" type="sibTrans" cxnId="{BCF614C1-8ECE-4CB4-B50D-2B1E288466CF}">
      <dgm:prSet>
        <dgm:style>
          <a:lnRef idx="2">
            <a:schemeClr val="accent3">
              <a:shade val="50000"/>
            </a:schemeClr>
          </a:lnRef>
          <a:fillRef idx="1">
            <a:schemeClr val="accent3"/>
          </a:fillRef>
          <a:effectRef idx="0">
            <a:schemeClr val="accent3"/>
          </a:effectRef>
          <a:fontRef idx="minor">
            <a:schemeClr val="lt1"/>
          </a:fontRef>
        </dgm:style>
      </dgm:prSet>
      <dgm:spPr/>
      <dgm:t>
        <a:bodyPr/>
        <a:lstStyle/>
        <a:p>
          <a:endParaRPr lang="ru-RU" dirty="0"/>
        </a:p>
      </dgm:t>
    </dgm:pt>
    <dgm:pt modelId="{A4B5A2B3-6DE0-4CC5-A5A1-B9F798C281E6}">
      <dgm:prSet phldrT="[Текст]" custT="1">
        <dgm:style>
          <a:lnRef idx="2">
            <a:schemeClr val="accent3"/>
          </a:lnRef>
          <a:fillRef idx="1">
            <a:schemeClr val="lt1"/>
          </a:fillRef>
          <a:effectRef idx="0">
            <a:schemeClr val="accent3"/>
          </a:effectRef>
          <a:fontRef idx="minor">
            <a:schemeClr val="dk1"/>
          </a:fontRef>
        </dgm:style>
      </dgm:prSet>
      <dgm:spPr/>
      <dgm:t>
        <a:bodyPr/>
        <a:lstStyle/>
        <a:p>
          <a:pPr algn="just">
            <a:spcAft>
              <a:spcPts val="0"/>
            </a:spcAft>
          </a:pPr>
          <a:endParaRPr lang="ro-RO" sz="1600" b="1" u="sng" dirty="0" smtClean="0"/>
        </a:p>
        <a:p>
          <a:pPr algn="l">
            <a:spcAft>
              <a:spcPts val="0"/>
            </a:spcAft>
          </a:pPr>
          <a:r>
            <a:rPr lang="ro-RO" sz="2200" b="1" u="sng" noProof="0" dirty="0" smtClean="0"/>
            <a:t>Prioritatea 2</a:t>
          </a:r>
          <a:r>
            <a:rPr lang="ro-RO" sz="2200" u="sng" noProof="0" dirty="0" smtClean="0"/>
            <a:t>. </a:t>
          </a:r>
          <a:r>
            <a:rPr lang="ro-RO" sz="2200" b="0" u="none" noProof="0" dirty="0" smtClean="0"/>
            <a:t>Îmbunătăţirea  managementului </a:t>
          </a:r>
          <a:r>
            <a:rPr lang="en-US" sz="2200" b="0" u="none" noProof="0" dirty="0" smtClean="0"/>
            <a:t> </a:t>
          </a:r>
          <a:r>
            <a:rPr lang="ro-RO" sz="2200" b="0" u="none" noProof="0" dirty="0" smtClean="0"/>
            <a:t>resurselor umane:</a:t>
          </a:r>
          <a:endParaRPr lang="ro-RO" sz="2200" b="0" u="none" noProof="0" dirty="0" smtClean="0">
            <a:solidFill>
              <a:schemeClr val="tx1"/>
            </a:solidFill>
          </a:endParaRPr>
        </a:p>
        <a:p>
          <a:pPr algn="l">
            <a:spcAft>
              <a:spcPts val="0"/>
            </a:spcAft>
          </a:pPr>
          <a:r>
            <a:rPr lang="ro-RO" sz="1600" b="1" noProof="0" dirty="0" smtClean="0"/>
            <a:t>-  Asigurarea confortului profesional;</a:t>
          </a:r>
        </a:p>
        <a:p>
          <a:pPr algn="l">
            <a:spcAft>
              <a:spcPts val="0"/>
            </a:spcAft>
          </a:pPr>
          <a:r>
            <a:rPr lang="ro-RO" sz="1600" b="1" noProof="0" dirty="0" smtClean="0"/>
            <a:t>- Coagularea si consolidarea colectivului Grădinii Botanice;</a:t>
          </a:r>
        </a:p>
        <a:p>
          <a:pPr algn="l">
            <a:spcAft>
              <a:spcPts val="0"/>
            </a:spcAft>
          </a:pPr>
          <a:r>
            <a:rPr lang="ro-RO" sz="1600" b="1" noProof="0" dirty="0" smtClean="0"/>
            <a:t>- Implementarea și monitorizarea  punerii în practică a   prevederilor Contractului Colectiv de Muncă;</a:t>
          </a:r>
        </a:p>
        <a:p>
          <a:pPr algn="l">
            <a:spcAft>
              <a:spcPts val="0"/>
            </a:spcAft>
          </a:pPr>
          <a:r>
            <a:rPr lang="ro-RO" sz="1600" b="1" noProof="0" dirty="0" smtClean="0"/>
            <a:t>- Perfecţionarea  sistemului de motivare, inclusiv a celui de salarizare a cercetătorului științific;</a:t>
          </a:r>
        </a:p>
        <a:p>
          <a:pPr algn="l">
            <a:spcAft>
              <a:spcPts val="0"/>
            </a:spcAft>
          </a:pPr>
          <a:r>
            <a:rPr lang="ro-RO" sz="1600" b="1" noProof="0" dirty="0" smtClean="0"/>
            <a:t>- Promovarea în baza potențialului persoanei;</a:t>
          </a:r>
          <a:endParaRPr lang="ro-RO" sz="1600" b="1" dirty="0" smtClean="0"/>
        </a:p>
      </dgm:t>
    </dgm:pt>
    <dgm:pt modelId="{CAAA8E7C-A6E8-4E10-B53E-30733E711B07}" type="parTrans" cxnId="{E08545D6-6687-46B2-8860-32CF3938843C}">
      <dgm:prSet/>
      <dgm:spPr/>
      <dgm:t>
        <a:bodyPr/>
        <a:lstStyle/>
        <a:p>
          <a:endParaRPr lang="ru-RU"/>
        </a:p>
      </dgm:t>
    </dgm:pt>
    <dgm:pt modelId="{1BB9B8D6-416F-4168-866C-6762537D2D58}" type="sibTrans" cxnId="{E08545D6-6687-46B2-8860-32CF3938843C}">
      <dgm:prSet>
        <dgm:style>
          <a:lnRef idx="2">
            <a:schemeClr val="accent3">
              <a:shade val="50000"/>
            </a:schemeClr>
          </a:lnRef>
          <a:fillRef idx="1">
            <a:schemeClr val="accent3"/>
          </a:fillRef>
          <a:effectRef idx="0">
            <a:schemeClr val="accent3"/>
          </a:effectRef>
          <a:fontRef idx="minor">
            <a:schemeClr val="lt1"/>
          </a:fontRef>
        </dgm:style>
      </dgm:prSet>
      <dgm:spPr/>
      <dgm:t>
        <a:bodyPr/>
        <a:lstStyle/>
        <a:p>
          <a:endParaRPr lang="ru-RU"/>
        </a:p>
      </dgm:t>
    </dgm:pt>
    <dgm:pt modelId="{8A3C57E6-1284-4E70-89D0-452E13EF91E7}" type="pres">
      <dgm:prSet presAssocID="{C3A4825F-7086-4F76-9A56-D967F506FC8A}" presName="outerComposite" presStyleCnt="0">
        <dgm:presLayoutVars>
          <dgm:chMax val="5"/>
          <dgm:dir/>
          <dgm:resizeHandles val="exact"/>
        </dgm:presLayoutVars>
      </dgm:prSet>
      <dgm:spPr/>
      <dgm:t>
        <a:bodyPr/>
        <a:lstStyle/>
        <a:p>
          <a:endParaRPr lang="ru-RU"/>
        </a:p>
      </dgm:t>
    </dgm:pt>
    <dgm:pt modelId="{93753593-FA94-4BCB-B244-0DACF2E2196D}" type="pres">
      <dgm:prSet presAssocID="{C3A4825F-7086-4F76-9A56-D967F506FC8A}" presName="dummyMaxCanvas" presStyleCnt="0">
        <dgm:presLayoutVars/>
      </dgm:prSet>
      <dgm:spPr/>
    </dgm:pt>
    <dgm:pt modelId="{2AC258BF-1835-4F79-A354-2CF8BF601343}" type="pres">
      <dgm:prSet presAssocID="{C3A4825F-7086-4F76-9A56-D967F506FC8A}" presName="ThreeNodes_1" presStyleLbl="node1" presStyleIdx="0" presStyleCnt="3" custScaleX="115301" custScaleY="34557" custLinFactNeighborX="6471" custLinFactNeighborY="-25808">
        <dgm:presLayoutVars>
          <dgm:bulletEnabled val="1"/>
        </dgm:presLayoutVars>
      </dgm:prSet>
      <dgm:spPr/>
      <dgm:t>
        <a:bodyPr/>
        <a:lstStyle/>
        <a:p>
          <a:endParaRPr lang="ru-RU"/>
        </a:p>
      </dgm:t>
    </dgm:pt>
    <dgm:pt modelId="{910A756A-7A37-4127-BD6D-79FB8F2C2198}" type="pres">
      <dgm:prSet presAssocID="{C3A4825F-7086-4F76-9A56-D967F506FC8A}" presName="ThreeNodes_2" presStyleLbl="node1" presStyleIdx="1" presStyleCnt="3" custScaleX="117647" custScaleY="159598" custLinFactNeighborX="-2543" custLinFactNeighborY="-41645">
        <dgm:presLayoutVars>
          <dgm:bulletEnabled val="1"/>
        </dgm:presLayoutVars>
      </dgm:prSet>
      <dgm:spPr/>
      <dgm:t>
        <a:bodyPr/>
        <a:lstStyle/>
        <a:p>
          <a:endParaRPr lang="ru-RU"/>
        </a:p>
      </dgm:t>
    </dgm:pt>
    <dgm:pt modelId="{3C51490C-3F05-48D3-B9FB-F308BF44AC8B}" type="pres">
      <dgm:prSet presAssocID="{C3A4825F-7086-4F76-9A56-D967F506FC8A}" presName="ThreeNodes_3" presStyleLbl="node1" presStyleIdx="2" presStyleCnt="3" custScaleX="104048" custScaleY="137480" custLinFactNeighborX="-1012" custLinFactNeighborY="-21976">
        <dgm:presLayoutVars>
          <dgm:bulletEnabled val="1"/>
        </dgm:presLayoutVars>
      </dgm:prSet>
      <dgm:spPr/>
      <dgm:t>
        <a:bodyPr/>
        <a:lstStyle/>
        <a:p>
          <a:endParaRPr lang="ru-RU"/>
        </a:p>
      </dgm:t>
    </dgm:pt>
    <dgm:pt modelId="{7BBEC604-41B5-41E3-B625-E9C0174AEA71}" type="pres">
      <dgm:prSet presAssocID="{C3A4825F-7086-4F76-9A56-D967F506FC8A}" presName="ThreeConn_1-2" presStyleLbl="fgAccFollowNode1" presStyleIdx="0" presStyleCnt="2" custAng="0" custFlipVert="1" custScaleX="60403" custScaleY="100000" custLinFactNeighborX="53911" custLinFactNeighborY="-76825">
        <dgm:presLayoutVars>
          <dgm:bulletEnabled val="1"/>
        </dgm:presLayoutVars>
      </dgm:prSet>
      <dgm:spPr/>
      <dgm:t>
        <a:bodyPr/>
        <a:lstStyle/>
        <a:p>
          <a:endParaRPr lang="ru-RU"/>
        </a:p>
      </dgm:t>
    </dgm:pt>
    <dgm:pt modelId="{008CBB22-0811-4D4B-B772-40F664BDE1AF}" type="pres">
      <dgm:prSet presAssocID="{C3A4825F-7086-4F76-9A56-D967F506FC8A}" presName="ThreeConn_2-3" presStyleLbl="fgAccFollowNode1" presStyleIdx="1" presStyleCnt="2" custAng="10800000" custScaleX="61051" custScaleY="100000" custLinFactNeighborX="34368" custLinFactNeighborY="-42933">
        <dgm:presLayoutVars>
          <dgm:bulletEnabled val="1"/>
        </dgm:presLayoutVars>
      </dgm:prSet>
      <dgm:spPr/>
      <dgm:t>
        <a:bodyPr/>
        <a:lstStyle/>
        <a:p>
          <a:endParaRPr lang="ru-RU"/>
        </a:p>
      </dgm:t>
    </dgm:pt>
    <dgm:pt modelId="{E7AB1A99-CDC2-4698-847A-7FED1327F100}" type="pres">
      <dgm:prSet presAssocID="{C3A4825F-7086-4F76-9A56-D967F506FC8A}" presName="ThreeNodes_1_text" presStyleLbl="node1" presStyleIdx="2" presStyleCnt="3">
        <dgm:presLayoutVars>
          <dgm:bulletEnabled val="1"/>
        </dgm:presLayoutVars>
      </dgm:prSet>
      <dgm:spPr/>
      <dgm:t>
        <a:bodyPr/>
        <a:lstStyle/>
        <a:p>
          <a:endParaRPr lang="ru-RU"/>
        </a:p>
      </dgm:t>
    </dgm:pt>
    <dgm:pt modelId="{223897D8-267C-4728-856C-D7CB6D64FF85}" type="pres">
      <dgm:prSet presAssocID="{C3A4825F-7086-4F76-9A56-D967F506FC8A}" presName="ThreeNodes_2_text" presStyleLbl="node1" presStyleIdx="2" presStyleCnt="3">
        <dgm:presLayoutVars>
          <dgm:bulletEnabled val="1"/>
        </dgm:presLayoutVars>
      </dgm:prSet>
      <dgm:spPr/>
      <dgm:t>
        <a:bodyPr/>
        <a:lstStyle/>
        <a:p>
          <a:endParaRPr lang="ru-RU"/>
        </a:p>
      </dgm:t>
    </dgm:pt>
    <dgm:pt modelId="{45A0EEE9-F491-4C24-A18A-AA30EA3EBDA2}" type="pres">
      <dgm:prSet presAssocID="{C3A4825F-7086-4F76-9A56-D967F506FC8A}" presName="ThreeNodes_3_text" presStyleLbl="node1" presStyleIdx="2" presStyleCnt="3">
        <dgm:presLayoutVars>
          <dgm:bulletEnabled val="1"/>
        </dgm:presLayoutVars>
      </dgm:prSet>
      <dgm:spPr/>
      <dgm:t>
        <a:bodyPr/>
        <a:lstStyle/>
        <a:p>
          <a:endParaRPr lang="ru-RU"/>
        </a:p>
      </dgm:t>
    </dgm:pt>
  </dgm:ptLst>
  <dgm:cxnLst>
    <dgm:cxn modelId="{23374780-6D52-4E99-94E6-1BB01C8B7BF1}" type="presOf" srcId="{D8FAFE0F-6CF1-43C8-9B9C-4711BE1EFBF5}" destId="{7BBEC604-41B5-41E3-B625-E9C0174AEA71}" srcOrd="0" destOrd="0" presId="urn:microsoft.com/office/officeart/2005/8/layout/vProcess5"/>
    <dgm:cxn modelId="{AB25C982-E472-44BA-A2FC-E7FC9509CC71}" srcId="{C3A4825F-7086-4F76-9A56-D967F506FC8A}" destId="{22934152-498A-42D6-9623-CC5DF3531609}" srcOrd="0" destOrd="0" parTransId="{C4DE98FB-A072-4220-AE3B-989C0AEA001B}" sibTransId="{D8FAFE0F-6CF1-43C8-9B9C-4711BE1EFBF5}"/>
    <dgm:cxn modelId="{E08545D6-6687-46B2-8860-32CF3938843C}" srcId="{C3A4825F-7086-4F76-9A56-D967F506FC8A}" destId="{A4B5A2B3-6DE0-4CC5-A5A1-B9F798C281E6}" srcOrd="2" destOrd="0" parTransId="{CAAA8E7C-A6E8-4E10-B53E-30733E711B07}" sibTransId="{1BB9B8D6-416F-4168-866C-6762537D2D58}"/>
    <dgm:cxn modelId="{BCF614C1-8ECE-4CB4-B50D-2B1E288466CF}" srcId="{C3A4825F-7086-4F76-9A56-D967F506FC8A}" destId="{0E369AAA-F22A-4CF5-B328-64498EE18ACD}" srcOrd="1" destOrd="0" parTransId="{8C5F6E9A-D8A2-4AF6-92A9-83AD9622F190}" sibTransId="{90974CA6-18CB-4F09-9A3D-F78247202393}"/>
    <dgm:cxn modelId="{66A455B3-CCF8-41FA-989E-EFC165AAED00}" type="presOf" srcId="{22934152-498A-42D6-9623-CC5DF3531609}" destId="{E7AB1A99-CDC2-4698-847A-7FED1327F100}" srcOrd="1" destOrd="0" presId="urn:microsoft.com/office/officeart/2005/8/layout/vProcess5"/>
    <dgm:cxn modelId="{311A9C15-5696-46C0-8EF3-224E7976051F}" type="presOf" srcId="{A4B5A2B3-6DE0-4CC5-A5A1-B9F798C281E6}" destId="{45A0EEE9-F491-4C24-A18A-AA30EA3EBDA2}" srcOrd="1" destOrd="0" presId="urn:microsoft.com/office/officeart/2005/8/layout/vProcess5"/>
    <dgm:cxn modelId="{710D54BD-0D57-494F-93DB-3EE821117E9F}" type="presOf" srcId="{C3A4825F-7086-4F76-9A56-D967F506FC8A}" destId="{8A3C57E6-1284-4E70-89D0-452E13EF91E7}" srcOrd="0" destOrd="0" presId="urn:microsoft.com/office/officeart/2005/8/layout/vProcess5"/>
    <dgm:cxn modelId="{02716332-3EB6-437A-9C09-24A9BAD80C76}" type="presOf" srcId="{22934152-498A-42D6-9623-CC5DF3531609}" destId="{2AC258BF-1835-4F79-A354-2CF8BF601343}" srcOrd="0" destOrd="0" presId="urn:microsoft.com/office/officeart/2005/8/layout/vProcess5"/>
    <dgm:cxn modelId="{4C78B8BA-71E8-47FB-B618-D93622C4284F}" type="presOf" srcId="{90974CA6-18CB-4F09-9A3D-F78247202393}" destId="{008CBB22-0811-4D4B-B772-40F664BDE1AF}" srcOrd="0" destOrd="0" presId="urn:microsoft.com/office/officeart/2005/8/layout/vProcess5"/>
    <dgm:cxn modelId="{EEB31261-911B-4913-9AAA-FFBD6AE7EB74}" type="presOf" srcId="{0E369AAA-F22A-4CF5-B328-64498EE18ACD}" destId="{223897D8-267C-4728-856C-D7CB6D64FF85}" srcOrd="1" destOrd="0" presId="urn:microsoft.com/office/officeart/2005/8/layout/vProcess5"/>
    <dgm:cxn modelId="{C27E2C61-154C-4F86-9AC7-8642904913FD}" type="presOf" srcId="{A4B5A2B3-6DE0-4CC5-A5A1-B9F798C281E6}" destId="{3C51490C-3F05-48D3-B9FB-F308BF44AC8B}" srcOrd="0" destOrd="0" presId="urn:microsoft.com/office/officeart/2005/8/layout/vProcess5"/>
    <dgm:cxn modelId="{B85EB8D4-94EB-4D52-8D5A-EB3F62CDBF6A}" type="presOf" srcId="{0E369AAA-F22A-4CF5-B328-64498EE18ACD}" destId="{910A756A-7A37-4127-BD6D-79FB8F2C2198}" srcOrd="0" destOrd="0" presId="urn:microsoft.com/office/officeart/2005/8/layout/vProcess5"/>
    <dgm:cxn modelId="{39B59BB4-A51F-4EB3-A2A9-5CAA1ACDA6DC}" type="presParOf" srcId="{8A3C57E6-1284-4E70-89D0-452E13EF91E7}" destId="{93753593-FA94-4BCB-B244-0DACF2E2196D}" srcOrd="0" destOrd="0" presId="urn:microsoft.com/office/officeart/2005/8/layout/vProcess5"/>
    <dgm:cxn modelId="{CD47D912-9AEF-4D43-95DD-327728A562A9}" type="presParOf" srcId="{8A3C57E6-1284-4E70-89D0-452E13EF91E7}" destId="{2AC258BF-1835-4F79-A354-2CF8BF601343}" srcOrd="1" destOrd="0" presId="urn:microsoft.com/office/officeart/2005/8/layout/vProcess5"/>
    <dgm:cxn modelId="{1CF3EC7B-11EA-48BA-B2A0-74563B1AD618}" type="presParOf" srcId="{8A3C57E6-1284-4E70-89D0-452E13EF91E7}" destId="{910A756A-7A37-4127-BD6D-79FB8F2C2198}" srcOrd="2" destOrd="0" presId="urn:microsoft.com/office/officeart/2005/8/layout/vProcess5"/>
    <dgm:cxn modelId="{AAE32628-649F-4755-B2F3-46FE1B4F624C}" type="presParOf" srcId="{8A3C57E6-1284-4E70-89D0-452E13EF91E7}" destId="{3C51490C-3F05-48D3-B9FB-F308BF44AC8B}" srcOrd="3" destOrd="0" presId="urn:microsoft.com/office/officeart/2005/8/layout/vProcess5"/>
    <dgm:cxn modelId="{4FB6E7CA-76DF-4AE8-8195-5445229A5403}" type="presParOf" srcId="{8A3C57E6-1284-4E70-89D0-452E13EF91E7}" destId="{7BBEC604-41B5-41E3-B625-E9C0174AEA71}" srcOrd="4" destOrd="0" presId="urn:microsoft.com/office/officeart/2005/8/layout/vProcess5"/>
    <dgm:cxn modelId="{5CF8E68E-1C77-4652-8A08-ED9D21C8B6C0}" type="presParOf" srcId="{8A3C57E6-1284-4E70-89D0-452E13EF91E7}" destId="{008CBB22-0811-4D4B-B772-40F664BDE1AF}" srcOrd="5" destOrd="0" presId="urn:microsoft.com/office/officeart/2005/8/layout/vProcess5"/>
    <dgm:cxn modelId="{991DA28D-7013-4B38-8E00-B4615A99E131}" type="presParOf" srcId="{8A3C57E6-1284-4E70-89D0-452E13EF91E7}" destId="{E7AB1A99-CDC2-4698-847A-7FED1327F100}" srcOrd="6" destOrd="0" presId="urn:microsoft.com/office/officeart/2005/8/layout/vProcess5"/>
    <dgm:cxn modelId="{92F63F8D-47EB-4D27-81A0-6A998C59EAFB}" type="presParOf" srcId="{8A3C57E6-1284-4E70-89D0-452E13EF91E7}" destId="{223897D8-267C-4728-856C-D7CB6D64FF85}" srcOrd="7" destOrd="0" presId="urn:microsoft.com/office/officeart/2005/8/layout/vProcess5"/>
    <dgm:cxn modelId="{41FBECA9-5DB4-4816-8FEA-BC437CACF1CB}" type="presParOf" srcId="{8A3C57E6-1284-4E70-89D0-452E13EF91E7}" destId="{45A0EEE9-F491-4C24-A18A-AA30EA3EBDA2}"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A4825F-7086-4F76-9A56-D967F506FC8A}" type="doc">
      <dgm:prSet loTypeId="urn:microsoft.com/office/officeart/2005/8/layout/vProcess5" loCatId="process" qsTypeId="urn:microsoft.com/office/officeart/2005/8/quickstyle/simple3" qsCatId="simple" csTypeId="urn:microsoft.com/office/officeart/2005/8/colors/accent3_3" csCatId="accent3" phldr="1"/>
      <dgm:spPr/>
      <dgm:t>
        <a:bodyPr/>
        <a:lstStyle/>
        <a:p>
          <a:endParaRPr lang="ru-RU"/>
        </a:p>
      </dgm:t>
    </dgm:pt>
    <dgm:pt modelId="{22934152-498A-42D6-9623-CC5DF3531609}">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200" b="1" dirty="0" smtClean="0"/>
            <a:t>2. Cercetare ştiinţifică, resurse umane, colecţii şi expoziţii</a:t>
          </a:r>
          <a:endParaRPr lang="ru-RU" sz="2200" dirty="0" smtClean="0"/>
        </a:p>
        <a:p>
          <a:pPr defTabSz="1377950">
            <a:lnSpc>
              <a:spcPct val="90000"/>
            </a:lnSpc>
            <a:spcBef>
              <a:spcPct val="0"/>
            </a:spcBef>
            <a:spcAft>
              <a:spcPct val="35000"/>
            </a:spcAft>
          </a:pPr>
          <a:endParaRPr lang="ru-RU" sz="1700" dirty="0"/>
        </a:p>
      </dgm:t>
    </dgm:pt>
    <dgm:pt modelId="{C4DE98FB-A072-4220-AE3B-989C0AEA001B}" type="parTrans" cxnId="{AB25C982-E472-44BA-A2FC-E7FC9509CC71}">
      <dgm:prSet/>
      <dgm:spPr/>
      <dgm:t>
        <a:bodyPr/>
        <a:lstStyle/>
        <a:p>
          <a:endParaRPr lang="ru-RU"/>
        </a:p>
      </dgm:t>
    </dgm:pt>
    <dgm:pt modelId="{D8FAFE0F-6CF1-43C8-9B9C-4711BE1EFBF5}" type="sibTrans" cxnId="{AB25C982-E472-44BA-A2FC-E7FC9509CC71}">
      <dgm:prSet/>
      <dgm:spPr/>
      <dgm:t>
        <a:bodyPr/>
        <a:lstStyle/>
        <a:p>
          <a:endParaRPr lang="ru-RU" dirty="0"/>
        </a:p>
      </dgm:t>
    </dgm:pt>
    <dgm:pt modelId="{0E369AAA-F22A-4CF5-B328-64498EE18ACD}">
      <dgm:prSet phldrT="[Текст]" custT="1">
        <dgm:style>
          <a:lnRef idx="2">
            <a:schemeClr val="accent3"/>
          </a:lnRef>
          <a:fillRef idx="1">
            <a:schemeClr val="lt1"/>
          </a:fillRef>
          <a:effectRef idx="0">
            <a:schemeClr val="accent3"/>
          </a:effectRef>
          <a:fontRef idx="minor">
            <a:schemeClr val="dk1"/>
          </a:fontRef>
        </dgm:style>
      </dgm:prSet>
      <dgm:spPr/>
      <dgm:t>
        <a:bodyPr/>
        <a:lstStyle/>
        <a:p>
          <a:pPr algn="l">
            <a:spcAft>
              <a:spcPts val="0"/>
            </a:spcAft>
          </a:pPr>
          <a:endParaRPr lang="ro-RO" sz="1600" b="1" i="0" u="sng" dirty="0" smtClean="0"/>
        </a:p>
        <a:p>
          <a:pPr algn="just">
            <a:spcAft>
              <a:spcPts val="0"/>
            </a:spcAft>
          </a:pPr>
          <a:endParaRPr lang="ro-RO" sz="1600" b="1" u="sng" dirty="0" smtClean="0"/>
        </a:p>
      </dgm:t>
    </dgm:pt>
    <dgm:pt modelId="{8C5F6E9A-D8A2-4AF6-92A9-83AD9622F190}" type="parTrans" cxnId="{BCF614C1-8ECE-4CB4-B50D-2B1E288466CF}">
      <dgm:prSet/>
      <dgm:spPr/>
      <dgm:t>
        <a:bodyPr/>
        <a:lstStyle/>
        <a:p>
          <a:endParaRPr lang="ru-RU"/>
        </a:p>
      </dgm:t>
    </dgm:pt>
    <dgm:pt modelId="{90974CA6-18CB-4F09-9A3D-F78247202393}" type="sibTrans" cxnId="{BCF614C1-8ECE-4CB4-B50D-2B1E288466CF}">
      <dgm:prSet/>
      <dgm:spPr/>
      <dgm:t>
        <a:bodyPr/>
        <a:lstStyle/>
        <a:p>
          <a:endParaRPr lang="ru-RU"/>
        </a:p>
      </dgm:t>
    </dgm:pt>
    <dgm:pt modelId="{8A3C57E6-1284-4E70-89D0-452E13EF91E7}" type="pres">
      <dgm:prSet presAssocID="{C3A4825F-7086-4F76-9A56-D967F506FC8A}" presName="outerComposite" presStyleCnt="0">
        <dgm:presLayoutVars>
          <dgm:chMax val="5"/>
          <dgm:dir/>
          <dgm:resizeHandles val="exact"/>
        </dgm:presLayoutVars>
      </dgm:prSet>
      <dgm:spPr/>
      <dgm:t>
        <a:bodyPr/>
        <a:lstStyle/>
        <a:p>
          <a:endParaRPr lang="ru-RU"/>
        </a:p>
      </dgm:t>
    </dgm:pt>
    <dgm:pt modelId="{93753593-FA94-4BCB-B244-0DACF2E2196D}" type="pres">
      <dgm:prSet presAssocID="{C3A4825F-7086-4F76-9A56-D967F506FC8A}" presName="dummyMaxCanvas" presStyleCnt="0">
        <dgm:presLayoutVars/>
      </dgm:prSet>
      <dgm:spPr/>
      <dgm:t>
        <a:bodyPr/>
        <a:lstStyle/>
        <a:p>
          <a:endParaRPr lang="ru-RU"/>
        </a:p>
      </dgm:t>
    </dgm:pt>
    <dgm:pt modelId="{CCEB585B-9E2E-4EA3-A7B6-555336EBD6D6}" type="pres">
      <dgm:prSet presAssocID="{C3A4825F-7086-4F76-9A56-D967F506FC8A}" presName="TwoNodes_1" presStyleLbl="node1" presStyleIdx="0" presStyleCnt="2" custScaleX="107361" custScaleY="38584" custLinFactNeighborX="11324" custLinFactNeighborY="-15225">
        <dgm:presLayoutVars>
          <dgm:bulletEnabled val="1"/>
        </dgm:presLayoutVars>
      </dgm:prSet>
      <dgm:spPr/>
      <dgm:t>
        <a:bodyPr/>
        <a:lstStyle/>
        <a:p>
          <a:endParaRPr lang="ru-RU"/>
        </a:p>
      </dgm:t>
    </dgm:pt>
    <dgm:pt modelId="{2202E792-41F0-402E-B2AC-C1835B5BFF5C}" type="pres">
      <dgm:prSet presAssocID="{C3A4825F-7086-4F76-9A56-D967F506FC8A}" presName="TwoNodes_2" presStyleLbl="node1" presStyleIdx="1" presStyleCnt="2" custScaleX="117647" custScaleY="185374" custLinFactNeighborX="-6252" custLinFactNeighborY="-27779">
        <dgm:presLayoutVars>
          <dgm:bulletEnabled val="1"/>
        </dgm:presLayoutVars>
      </dgm:prSet>
      <dgm:spPr/>
      <dgm:t>
        <a:bodyPr/>
        <a:lstStyle/>
        <a:p>
          <a:endParaRPr lang="ru-RU"/>
        </a:p>
      </dgm:t>
    </dgm:pt>
    <dgm:pt modelId="{84D93D1E-9374-40CA-9E1C-EEE808E45F54}" type="pres">
      <dgm:prSet presAssocID="{C3A4825F-7086-4F76-9A56-D967F506FC8A}" presName="TwoConn_1-2" presStyleLbl="fgAccFollowNode1" presStyleIdx="0" presStyleCnt="1" custAng="10800000" custFlipVert="0" custScaleX="56725" custScaleY="100000" custLinFactNeighborX="76673" custLinFactNeighborY="-75343">
        <dgm:presLayoutVars>
          <dgm:bulletEnabled val="1"/>
        </dgm:presLayoutVars>
      </dgm:prSet>
      <dgm:spPr/>
      <dgm:t>
        <a:bodyPr/>
        <a:lstStyle/>
        <a:p>
          <a:endParaRPr lang="ru-RU"/>
        </a:p>
      </dgm:t>
    </dgm:pt>
    <dgm:pt modelId="{BC900C6C-1549-4190-B17D-881E4A68A887}" type="pres">
      <dgm:prSet presAssocID="{C3A4825F-7086-4F76-9A56-D967F506FC8A}" presName="TwoNodes_1_text" presStyleLbl="node1" presStyleIdx="1" presStyleCnt="2">
        <dgm:presLayoutVars>
          <dgm:bulletEnabled val="1"/>
        </dgm:presLayoutVars>
      </dgm:prSet>
      <dgm:spPr/>
      <dgm:t>
        <a:bodyPr/>
        <a:lstStyle/>
        <a:p>
          <a:endParaRPr lang="ru-RU"/>
        </a:p>
      </dgm:t>
    </dgm:pt>
    <dgm:pt modelId="{0D3919CF-720D-48AF-B813-46E0D5A4C991}" type="pres">
      <dgm:prSet presAssocID="{C3A4825F-7086-4F76-9A56-D967F506FC8A}" presName="TwoNodes_2_text" presStyleLbl="node1" presStyleIdx="1" presStyleCnt="2">
        <dgm:presLayoutVars>
          <dgm:bulletEnabled val="1"/>
        </dgm:presLayoutVars>
      </dgm:prSet>
      <dgm:spPr/>
      <dgm:t>
        <a:bodyPr/>
        <a:lstStyle/>
        <a:p>
          <a:endParaRPr lang="ru-RU"/>
        </a:p>
      </dgm:t>
    </dgm:pt>
  </dgm:ptLst>
  <dgm:cxnLst>
    <dgm:cxn modelId="{0A26C6A6-7BAC-4873-8A6F-5B1B4C507C30}" type="presOf" srcId="{C3A4825F-7086-4F76-9A56-D967F506FC8A}" destId="{8A3C57E6-1284-4E70-89D0-452E13EF91E7}" srcOrd="0" destOrd="0" presId="urn:microsoft.com/office/officeart/2005/8/layout/vProcess5"/>
    <dgm:cxn modelId="{B113C15E-8D87-4B40-BEE3-E2C8F3C2A0B6}" type="presOf" srcId="{22934152-498A-42D6-9623-CC5DF3531609}" destId="{CCEB585B-9E2E-4EA3-A7B6-555336EBD6D6}" srcOrd="0" destOrd="0" presId="urn:microsoft.com/office/officeart/2005/8/layout/vProcess5"/>
    <dgm:cxn modelId="{8DCA3F57-3361-4330-984D-EA73690BB615}" type="presOf" srcId="{0E369AAA-F22A-4CF5-B328-64498EE18ACD}" destId="{0D3919CF-720D-48AF-B813-46E0D5A4C991}" srcOrd="1" destOrd="0" presId="urn:microsoft.com/office/officeart/2005/8/layout/vProcess5"/>
    <dgm:cxn modelId="{78A3F802-E68B-4712-831D-814C7EA5533C}" type="presOf" srcId="{22934152-498A-42D6-9623-CC5DF3531609}" destId="{BC900C6C-1549-4190-B17D-881E4A68A887}" srcOrd="1" destOrd="0" presId="urn:microsoft.com/office/officeart/2005/8/layout/vProcess5"/>
    <dgm:cxn modelId="{FC543275-E294-49D5-95CF-3C469E16377E}" type="presOf" srcId="{D8FAFE0F-6CF1-43C8-9B9C-4711BE1EFBF5}" destId="{84D93D1E-9374-40CA-9E1C-EEE808E45F54}" srcOrd="0" destOrd="0" presId="urn:microsoft.com/office/officeart/2005/8/layout/vProcess5"/>
    <dgm:cxn modelId="{AB25C982-E472-44BA-A2FC-E7FC9509CC71}" srcId="{C3A4825F-7086-4F76-9A56-D967F506FC8A}" destId="{22934152-498A-42D6-9623-CC5DF3531609}" srcOrd="0" destOrd="0" parTransId="{C4DE98FB-A072-4220-AE3B-989C0AEA001B}" sibTransId="{D8FAFE0F-6CF1-43C8-9B9C-4711BE1EFBF5}"/>
    <dgm:cxn modelId="{55F5E18A-2A74-43F0-A5CE-F555FF1BA14D}" type="presOf" srcId="{0E369AAA-F22A-4CF5-B328-64498EE18ACD}" destId="{2202E792-41F0-402E-B2AC-C1835B5BFF5C}" srcOrd="0" destOrd="0" presId="urn:microsoft.com/office/officeart/2005/8/layout/vProcess5"/>
    <dgm:cxn modelId="{BCF614C1-8ECE-4CB4-B50D-2B1E288466CF}" srcId="{C3A4825F-7086-4F76-9A56-D967F506FC8A}" destId="{0E369AAA-F22A-4CF5-B328-64498EE18ACD}" srcOrd="1" destOrd="0" parTransId="{8C5F6E9A-D8A2-4AF6-92A9-83AD9622F190}" sibTransId="{90974CA6-18CB-4F09-9A3D-F78247202393}"/>
    <dgm:cxn modelId="{FE82EC04-2D17-4763-8D28-7F3884122EB7}" type="presParOf" srcId="{8A3C57E6-1284-4E70-89D0-452E13EF91E7}" destId="{93753593-FA94-4BCB-B244-0DACF2E2196D}" srcOrd="0" destOrd="0" presId="urn:microsoft.com/office/officeart/2005/8/layout/vProcess5"/>
    <dgm:cxn modelId="{AA8B4A0B-504C-4588-B3E0-CA82266E094C}" type="presParOf" srcId="{8A3C57E6-1284-4E70-89D0-452E13EF91E7}" destId="{CCEB585B-9E2E-4EA3-A7B6-555336EBD6D6}" srcOrd="1" destOrd="0" presId="urn:microsoft.com/office/officeart/2005/8/layout/vProcess5"/>
    <dgm:cxn modelId="{BD4BEDBE-BAD4-4526-9FE6-B6CC3D704496}" type="presParOf" srcId="{8A3C57E6-1284-4E70-89D0-452E13EF91E7}" destId="{2202E792-41F0-402E-B2AC-C1835B5BFF5C}" srcOrd="2" destOrd="0" presId="urn:microsoft.com/office/officeart/2005/8/layout/vProcess5"/>
    <dgm:cxn modelId="{0A44DB89-3373-491B-8BC3-D833656C7E75}" type="presParOf" srcId="{8A3C57E6-1284-4E70-89D0-452E13EF91E7}" destId="{84D93D1E-9374-40CA-9E1C-EEE808E45F54}" srcOrd="3" destOrd="0" presId="urn:microsoft.com/office/officeart/2005/8/layout/vProcess5"/>
    <dgm:cxn modelId="{6BDD251C-0194-4B41-BB9A-B5820C0E99C5}" type="presParOf" srcId="{8A3C57E6-1284-4E70-89D0-452E13EF91E7}" destId="{BC900C6C-1549-4190-B17D-881E4A68A887}" srcOrd="4" destOrd="0" presId="urn:microsoft.com/office/officeart/2005/8/layout/vProcess5"/>
    <dgm:cxn modelId="{21FF638D-BAF2-4678-A897-44FC214E11CF}" type="presParOf" srcId="{8A3C57E6-1284-4E70-89D0-452E13EF91E7}" destId="{0D3919CF-720D-48AF-B813-46E0D5A4C991}"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A4825F-7086-4F76-9A56-D967F506FC8A}" type="doc">
      <dgm:prSet loTypeId="urn:microsoft.com/office/officeart/2005/8/layout/vProcess5" loCatId="process" qsTypeId="urn:microsoft.com/office/officeart/2005/8/quickstyle/simple3" qsCatId="simple" csTypeId="urn:microsoft.com/office/officeart/2005/8/colors/accent3_3" csCatId="accent3" phldr="1"/>
      <dgm:spPr/>
      <dgm:t>
        <a:bodyPr/>
        <a:lstStyle/>
        <a:p>
          <a:endParaRPr lang="ru-RU"/>
        </a:p>
      </dgm:t>
    </dgm:pt>
    <dgm:pt modelId="{22934152-498A-42D6-9623-CC5DF3531609}">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200" b="1" dirty="0" smtClean="0"/>
            <a:t>2. Cercetare științifică, resurse umane, </a:t>
          </a:r>
          <a:r>
            <a:rPr lang="ro-RO" sz="2200" b="1" u="none" dirty="0" smtClean="0"/>
            <a:t>colecții și expoziții</a:t>
          </a:r>
          <a:endParaRPr lang="ru-RU" sz="2200" b="1" u="none" dirty="0" smtClean="0"/>
        </a:p>
      </dgm:t>
    </dgm:pt>
    <dgm:pt modelId="{C4DE98FB-A072-4220-AE3B-989C0AEA001B}" type="parTrans" cxnId="{AB25C982-E472-44BA-A2FC-E7FC9509CC71}">
      <dgm:prSet/>
      <dgm:spPr/>
      <dgm:t>
        <a:bodyPr/>
        <a:lstStyle/>
        <a:p>
          <a:endParaRPr lang="ru-RU"/>
        </a:p>
      </dgm:t>
    </dgm:pt>
    <dgm:pt modelId="{D8FAFE0F-6CF1-43C8-9B9C-4711BE1EFBF5}" type="sibTrans" cxnId="{AB25C982-E472-44BA-A2FC-E7FC9509CC71}">
      <dgm:prSet/>
      <dgm:spPr/>
      <dgm:t>
        <a:bodyPr/>
        <a:lstStyle/>
        <a:p>
          <a:endParaRPr lang="ru-RU" dirty="0"/>
        </a:p>
      </dgm:t>
    </dgm:pt>
    <dgm:pt modelId="{0E369AAA-F22A-4CF5-B328-64498EE18ACD}">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000" b="1" u="sng" noProof="0" dirty="0" smtClean="0"/>
            <a:t>Prioritatea 3</a:t>
          </a:r>
          <a:r>
            <a:rPr lang="ro-RO" sz="2000" noProof="0" dirty="0" smtClean="0"/>
            <a:t>. </a:t>
          </a:r>
          <a:r>
            <a:rPr lang="ro-RO" sz="2000" b="1" noProof="0" dirty="0" smtClean="0"/>
            <a:t>Crearea parteneriatelor strategice cu autorităţile publice centrale și  instituții cointeresate:</a:t>
          </a:r>
          <a:endParaRPr lang="ro-RO" sz="2000" noProof="0" dirty="0" smtClean="0"/>
        </a:p>
        <a:p>
          <a:pPr marL="0" indent="0" defTabSz="914400">
            <a:lnSpc>
              <a:spcPct val="100000"/>
            </a:lnSpc>
            <a:spcBef>
              <a:spcPts val="0"/>
            </a:spcBef>
            <a:spcAft>
              <a:spcPts val="0"/>
            </a:spcAft>
            <a:buNone/>
          </a:pPr>
          <a:r>
            <a:rPr lang="ro-RO" sz="1800" noProof="0" dirty="0" smtClean="0"/>
            <a:t>- </a:t>
          </a:r>
          <a:r>
            <a:rPr lang="ro-RO" sz="1800" b="1" noProof="0" dirty="0" smtClean="0"/>
            <a:t>Intensificarea colaborării cu instituţiile de cercetare;</a:t>
          </a:r>
          <a:endParaRPr lang="ro-RO" sz="1800" noProof="0" dirty="0" smtClean="0"/>
        </a:p>
        <a:p>
          <a:pPr marL="0" indent="0" defTabSz="914400">
            <a:lnSpc>
              <a:spcPct val="100000"/>
            </a:lnSpc>
            <a:spcBef>
              <a:spcPts val="0"/>
            </a:spcBef>
            <a:spcAft>
              <a:spcPts val="0"/>
            </a:spcAft>
            <a:buNone/>
          </a:pPr>
          <a:r>
            <a:rPr lang="ro-RO" sz="1800" b="1" noProof="0" dirty="0" smtClean="0"/>
            <a:t>- Crearea laboratoarelor  interdepartamentale;</a:t>
          </a:r>
          <a:endParaRPr lang="ro-RO" sz="1800" noProof="0" dirty="0" smtClean="0"/>
        </a:p>
        <a:p>
          <a:pPr marL="0" indent="0" defTabSz="914400">
            <a:lnSpc>
              <a:spcPct val="100000"/>
            </a:lnSpc>
            <a:spcBef>
              <a:spcPts val="0"/>
            </a:spcBef>
            <a:spcAft>
              <a:spcPts val="0"/>
            </a:spcAft>
            <a:buNone/>
          </a:pPr>
          <a:r>
            <a:rPr lang="ro-RO" sz="1800" b="1" noProof="0" dirty="0" smtClean="0"/>
            <a:t>- Elaborarea proiectelor comune de cercetare;</a:t>
          </a:r>
          <a:endParaRPr lang="ro-RO" sz="1800" noProof="0" dirty="0" smtClean="0"/>
        </a:p>
        <a:p>
          <a:pPr marL="0" indent="0" defTabSz="914400">
            <a:lnSpc>
              <a:spcPct val="100000"/>
            </a:lnSpc>
            <a:spcBef>
              <a:spcPts val="0"/>
            </a:spcBef>
            <a:spcAft>
              <a:spcPts val="0"/>
            </a:spcAft>
            <a:buNone/>
          </a:pPr>
          <a:r>
            <a:rPr lang="ro-RO" sz="1800" b="1" noProof="0" dirty="0" smtClean="0"/>
            <a:t>- Transfer tehnologic şi inovaţional.</a:t>
          </a:r>
          <a:endParaRPr lang="ro-RO" sz="1800" b="1" noProof="0" dirty="0"/>
        </a:p>
      </dgm:t>
    </dgm:pt>
    <dgm:pt modelId="{8C5F6E9A-D8A2-4AF6-92A9-83AD9622F190}" type="parTrans" cxnId="{BCF614C1-8ECE-4CB4-B50D-2B1E288466CF}">
      <dgm:prSet/>
      <dgm:spPr/>
      <dgm:t>
        <a:bodyPr/>
        <a:lstStyle/>
        <a:p>
          <a:endParaRPr lang="ru-RU"/>
        </a:p>
      </dgm:t>
    </dgm:pt>
    <dgm:pt modelId="{90974CA6-18CB-4F09-9A3D-F78247202393}" type="sibTrans" cxnId="{BCF614C1-8ECE-4CB4-B50D-2B1E288466CF}">
      <dgm:prSet/>
      <dgm:spPr/>
      <dgm:t>
        <a:bodyPr/>
        <a:lstStyle/>
        <a:p>
          <a:endParaRPr lang="ru-RU" dirty="0"/>
        </a:p>
      </dgm:t>
    </dgm:pt>
    <dgm:pt modelId="{A4B5A2B3-6DE0-4CC5-A5A1-B9F798C281E6}">
      <dgm:prSet phldrT="[Текст]" custT="1">
        <dgm:style>
          <a:lnRef idx="2">
            <a:schemeClr val="accent3"/>
          </a:lnRef>
          <a:fillRef idx="1">
            <a:schemeClr val="lt1"/>
          </a:fillRef>
          <a:effectRef idx="0">
            <a:schemeClr val="accent3"/>
          </a:effectRef>
          <a:fontRef idx="minor">
            <a:schemeClr val="dk1"/>
          </a:fontRef>
        </dgm:style>
      </dgm:prSet>
      <dgm:spPr/>
      <dgm:t>
        <a:bodyPr/>
        <a:lstStyle/>
        <a:p>
          <a:pPr>
            <a:spcAft>
              <a:spcPts val="0"/>
            </a:spcAft>
          </a:pPr>
          <a:r>
            <a:rPr lang="ro-RO" sz="2000" b="1" u="sng" noProof="0" dirty="0" smtClean="0"/>
            <a:t>Prioritatea 4</a:t>
          </a:r>
          <a:r>
            <a:rPr lang="ro-RO" sz="2000" noProof="0" dirty="0" smtClean="0"/>
            <a:t>. </a:t>
          </a:r>
          <a:r>
            <a:rPr lang="ro-RO" sz="2000" b="1" noProof="0" dirty="0" smtClean="0"/>
            <a:t>Consolidarea rolului consultativ a Grădinii Botanice în rezolvarea problemelor din sectorul forestier, amenajarea spațiilor verzi din zonele rurale-urbane și ecologice actuale</a:t>
          </a:r>
          <a:r>
            <a:rPr lang="en-US" sz="2000" b="1" noProof="0" dirty="0" smtClean="0"/>
            <a:t>.</a:t>
          </a:r>
          <a:endParaRPr lang="ro-RO" sz="2000" b="1" u="none" noProof="0" dirty="0" smtClean="0"/>
        </a:p>
      </dgm:t>
    </dgm:pt>
    <dgm:pt modelId="{CAAA8E7C-A6E8-4E10-B53E-30733E711B07}" type="parTrans" cxnId="{E08545D6-6687-46B2-8860-32CF3938843C}">
      <dgm:prSet/>
      <dgm:spPr/>
      <dgm:t>
        <a:bodyPr/>
        <a:lstStyle/>
        <a:p>
          <a:endParaRPr lang="ru-RU"/>
        </a:p>
      </dgm:t>
    </dgm:pt>
    <dgm:pt modelId="{1BB9B8D6-416F-4168-866C-6762537D2D58}" type="sibTrans" cxnId="{E08545D6-6687-46B2-8860-32CF3938843C}">
      <dgm:prSet/>
      <dgm:spPr/>
      <dgm:t>
        <a:bodyPr/>
        <a:lstStyle/>
        <a:p>
          <a:endParaRPr lang="ru-RU"/>
        </a:p>
      </dgm:t>
    </dgm:pt>
    <dgm:pt modelId="{8A3C57E6-1284-4E70-89D0-452E13EF91E7}" type="pres">
      <dgm:prSet presAssocID="{C3A4825F-7086-4F76-9A56-D967F506FC8A}" presName="outerComposite" presStyleCnt="0">
        <dgm:presLayoutVars>
          <dgm:chMax val="5"/>
          <dgm:dir/>
          <dgm:resizeHandles val="exact"/>
        </dgm:presLayoutVars>
      </dgm:prSet>
      <dgm:spPr/>
      <dgm:t>
        <a:bodyPr/>
        <a:lstStyle/>
        <a:p>
          <a:endParaRPr lang="ru-RU"/>
        </a:p>
      </dgm:t>
    </dgm:pt>
    <dgm:pt modelId="{93753593-FA94-4BCB-B244-0DACF2E2196D}" type="pres">
      <dgm:prSet presAssocID="{C3A4825F-7086-4F76-9A56-D967F506FC8A}" presName="dummyMaxCanvas" presStyleCnt="0">
        <dgm:presLayoutVars/>
      </dgm:prSet>
      <dgm:spPr/>
    </dgm:pt>
    <dgm:pt modelId="{C3196D7B-C063-48B8-BB97-1898F9B0A3A3}" type="pres">
      <dgm:prSet presAssocID="{C3A4825F-7086-4F76-9A56-D967F506FC8A}" presName="ThreeNodes_1" presStyleLbl="node1" presStyleIdx="0" presStyleCnt="3" custScaleY="59920" custLinFactNeighborX="6033" custLinFactNeighborY="-35296">
        <dgm:presLayoutVars>
          <dgm:bulletEnabled val="1"/>
        </dgm:presLayoutVars>
      </dgm:prSet>
      <dgm:spPr/>
      <dgm:t>
        <a:bodyPr/>
        <a:lstStyle/>
        <a:p>
          <a:endParaRPr lang="ru-RU"/>
        </a:p>
      </dgm:t>
    </dgm:pt>
    <dgm:pt modelId="{6FBEB74A-7666-41E3-B7AF-27C49450FE6E}" type="pres">
      <dgm:prSet presAssocID="{C3A4825F-7086-4F76-9A56-D967F506FC8A}" presName="ThreeNodes_2" presStyleLbl="node1" presStyleIdx="1" presStyleCnt="3" custScaleX="103393" custScaleY="152021" custLinFactNeighborX="-484" custLinFactNeighborY="-12340">
        <dgm:presLayoutVars>
          <dgm:bulletEnabled val="1"/>
        </dgm:presLayoutVars>
      </dgm:prSet>
      <dgm:spPr/>
      <dgm:t>
        <a:bodyPr/>
        <a:lstStyle/>
        <a:p>
          <a:endParaRPr lang="ru-RU"/>
        </a:p>
      </dgm:t>
    </dgm:pt>
    <dgm:pt modelId="{9705F2FA-FD82-4788-BF12-0107DC82B009}" type="pres">
      <dgm:prSet presAssocID="{C3A4825F-7086-4F76-9A56-D967F506FC8A}" presName="ThreeNodes_3" presStyleLbl="node1" presStyleIdx="2" presStyleCnt="3" custScaleY="91922" custLinFactNeighborX="-2885" custLinFactNeighborY="-2689">
        <dgm:presLayoutVars>
          <dgm:bulletEnabled val="1"/>
        </dgm:presLayoutVars>
      </dgm:prSet>
      <dgm:spPr/>
      <dgm:t>
        <a:bodyPr/>
        <a:lstStyle/>
        <a:p>
          <a:endParaRPr lang="ru-RU"/>
        </a:p>
      </dgm:t>
    </dgm:pt>
    <dgm:pt modelId="{51BC38CC-242D-4286-A185-210E10C2F8F9}" type="pres">
      <dgm:prSet presAssocID="{C3A4825F-7086-4F76-9A56-D967F506FC8A}" presName="ThreeConn_1-2" presStyleLbl="fgAccFollowNode1" presStyleIdx="0" presStyleCnt="2" custAng="10800000" custLinFactNeighborX="-15574" custLinFactNeighborY="-75523">
        <dgm:presLayoutVars>
          <dgm:bulletEnabled val="1"/>
        </dgm:presLayoutVars>
      </dgm:prSet>
      <dgm:spPr/>
      <dgm:t>
        <a:bodyPr/>
        <a:lstStyle/>
        <a:p>
          <a:endParaRPr lang="ru-RU"/>
        </a:p>
      </dgm:t>
    </dgm:pt>
    <dgm:pt modelId="{72A4EEA7-6DBC-474F-806B-0FB68F9EF713}" type="pres">
      <dgm:prSet presAssocID="{C3A4825F-7086-4F76-9A56-D967F506FC8A}" presName="ThreeConn_2-3" presStyleLbl="fgAccFollowNode1" presStyleIdx="1" presStyleCnt="2" custAng="10800000" custLinFactNeighborX="21079" custLinFactNeighborY="5748">
        <dgm:presLayoutVars>
          <dgm:bulletEnabled val="1"/>
        </dgm:presLayoutVars>
      </dgm:prSet>
      <dgm:spPr/>
      <dgm:t>
        <a:bodyPr/>
        <a:lstStyle/>
        <a:p>
          <a:endParaRPr lang="ru-RU"/>
        </a:p>
      </dgm:t>
    </dgm:pt>
    <dgm:pt modelId="{7258ECC5-EF85-4B63-A95B-6327E981AB49}" type="pres">
      <dgm:prSet presAssocID="{C3A4825F-7086-4F76-9A56-D967F506FC8A}" presName="ThreeNodes_1_text" presStyleLbl="node1" presStyleIdx="2" presStyleCnt="3">
        <dgm:presLayoutVars>
          <dgm:bulletEnabled val="1"/>
        </dgm:presLayoutVars>
      </dgm:prSet>
      <dgm:spPr/>
      <dgm:t>
        <a:bodyPr/>
        <a:lstStyle/>
        <a:p>
          <a:endParaRPr lang="ru-RU"/>
        </a:p>
      </dgm:t>
    </dgm:pt>
    <dgm:pt modelId="{D2494BB1-69A8-4E4A-A530-B9FD0E5394F4}" type="pres">
      <dgm:prSet presAssocID="{C3A4825F-7086-4F76-9A56-D967F506FC8A}" presName="ThreeNodes_2_text" presStyleLbl="node1" presStyleIdx="2" presStyleCnt="3">
        <dgm:presLayoutVars>
          <dgm:bulletEnabled val="1"/>
        </dgm:presLayoutVars>
      </dgm:prSet>
      <dgm:spPr/>
      <dgm:t>
        <a:bodyPr/>
        <a:lstStyle/>
        <a:p>
          <a:endParaRPr lang="ru-RU"/>
        </a:p>
      </dgm:t>
    </dgm:pt>
    <dgm:pt modelId="{782F11F4-43C3-4E0A-8DFA-00E9AC9AE98A}" type="pres">
      <dgm:prSet presAssocID="{C3A4825F-7086-4F76-9A56-D967F506FC8A}" presName="ThreeNodes_3_text" presStyleLbl="node1" presStyleIdx="2" presStyleCnt="3">
        <dgm:presLayoutVars>
          <dgm:bulletEnabled val="1"/>
        </dgm:presLayoutVars>
      </dgm:prSet>
      <dgm:spPr/>
      <dgm:t>
        <a:bodyPr/>
        <a:lstStyle/>
        <a:p>
          <a:endParaRPr lang="ru-RU"/>
        </a:p>
      </dgm:t>
    </dgm:pt>
  </dgm:ptLst>
  <dgm:cxnLst>
    <dgm:cxn modelId="{539C36C4-40A0-4CD9-B3B1-CDDAC1EC3CFA}" type="presOf" srcId="{22934152-498A-42D6-9623-CC5DF3531609}" destId="{7258ECC5-EF85-4B63-A95B-6327E981AB49}" srcOrd="1" destOrd="0" presId="urn:microsoft.com/office/officeart/2005/8/layout/vProcess5"/>
    <dgm:cxn modelId="{F53A764F-0C2F-47A1-9D2C-DF778CBA2A99}" type="presOf" srcId="{90974CA6-18CB-4F09-9A3D-F78247202393}" destId="{72A4EEA7-6DBC-474F-806B-0FB68F9EF713}" srcOrd="0" destOrd="0" presId="urn:microsoft.com/office/officeart/2005/8/layout/vProcess5"/>
    <dgm:cxn modelId="{E4478285-EA01-4E59-BF3F-E64E6E2ABFA2}" type="presOf" srcId="{A4B5A2B3-6DE0-4CC5-A5A1-B9F798C281E6}" destId="{9705F2FA-FD82-4788-BF12-0107DC82B009}" srcOrd="0" destOrd="0" presId="urn:microsoft.com/office/officeart/2005/8/layout/vProcess5"/>
    <dgm:cxn modelId="{AB25C982-E472-44BA-A2FC-E7FC9509CC71}" srcId="{C3A4825F-7086-4F76-9A56-D967F506FC8A}" destId="{22934152-498A-42D6-9623-CC5DF3531609}" srcOrd="0" destOrd="0" parTransId="{C4DE98FB-A072-4220-AE3B-989C0AEA001B}" sibTransId="{D8FAFE0F-6CF1-43C8-9B9C-4711BE1EFBF5}"/>
    <dgm:cxn modelId="{1B0B459B-08C0-42F4-A8D3-E482E4D7BCD7}" type="presOf" srcId="{22934152-498A-42D6-9623-CC5DF3531609}" destId="{C3196D7B-C063-48B8-BB97-1898F9B0A3A3}" srcOrd="0" destOrd="0" presId="urn:microsoft.com/office/officeart/2005/8/layout/vProcess5"/>
    <dgm:cxn modelId="{E08545D6-6687-46B2-8860-32CF3938843C}" srcId="{C3A4825F-7086-4F76-9A56-D967F506FC8A}" destId="{A4B5A2B3-6DE0-4CC5-A5A1-B9F798C281E6}" srcOrd="2" destOrd="0" parTransId="{CAAA8E7C-A6E8-4E10-B53E-30733E711B07}" sibTransId="{1BB9B8D6-416F-4168-866C-6762537D2D58}"/>
    <dgm:cxn modelId="{BCF614C1-8ECE-4CB4-B50D-2B1E288466CF}" srcId="{C3A4825F-7086-4F76-9A56-D967F506FC8A}" destId="{0E369AAA-F22A-4CF5-B328-64498EE18ACD}" srcOrd="1" destOrd="0" parTransId="{8C5F6E9A-D8A2-4AF6-92A9-83AD9622F190}" sibTransId="{90974CA6-18CB-4F09-9A3D-F78247202393}"/>
    <dgm:cxn modelId="{53B56FB9-9341-43F7-9239-84C22394D647}" type="presOf" srcId="{C3A4825F-7086-4F76-9A56-D967F506FC8A}" destId="{8A3C57E6-1284-4E70-89D0-452E13EF91E7}" srcOrd="0" destOrd="0" presId="urn:microsoft.com/office/officeart/2005/8/layout/vProcess5"/>
    <dgm:cxn modelId="{0968FDE9-20FB-4625-B2EE-4B8D59DD171E}" type="presOf" srcId="{A4B5A2B3-6DE0-4CC5-A5A1-B9F798C281E6}" destId="{782F11F4-43C3-4E0A-8DFA-00E9AC9AE98A}" srcOrd="1" destOrd="0" presId="urn:microsoft.com/office/officeart/2005/8/layout/vProcess5"/>
    <dgm:cxn modelId="{9B512C0A-CE06-462D-AB22-DEB40820B978}" type="presOf" srcId="{0E369AAA-F22A-4CF5-B328-64498EE18ACD}" destId="{6FBEB74A-7666-41E3-B7AF-27C49450FE6E}" srcOrd="0" destOrd="0" presId="urn:microsoft.com/office/officeart/2005/8/layout/vProcess5"/>
    <dgm:cxn modelId="{ADE7DE27-A9DB-41AC-9165-CC9D35621B2B}" type="presOf" srcId="{D8FAFE0F-6CF1-43C8-9B9C-4711BE1EFBF5}" destId="{51BC38CC-242D-4286-A185-210E10C2F8F9}" srcOrd="0" destOrd="0" presId="urn:microsoft.com/office/officeart/2005/8/layout/vProcess5"/>
    <dgm:cxn modelId="{3154E1A0-1EBB-470A-B702-6E12D48C4FDF}" type="presOf" srcId="{0E369AAA-F22A-4CF5-B328-64498EE18ACD}" destId="{D2494BB1-69A8-4E4A-A530-B9FD0E5394F4}" srcOrd="1" destOrd="0" presId="urn:microsoft.com/office/officeart/2005/8/layout/vProcess5"/>
    <dgm:cxn modelId="{E1BA344B-B15E-4B25-8C0A-B617E18DED8C}" type="presParOf" srcId="{8A3C57E6-1284-4E70-89D0-452E13EF91E7}" destId="{93753593-FA94-4BCB-B244-0DACF2E2196D}" srcOrd="0" destOrd="0" presId="urn:microsoft.com/office/officeart/2005/8/layout/vProcess5"/>
    <dgm:cxn modelId="{525FB59D-A6F4-4F02-A822-687599980FFC}" type="presParOf" srcId="{8A3C57E6-1284-4E70-89D0-452E13EF91E7}" destId="{C3196D7B-C063-48B8-BB97-1898F9B0A3A3}" srcOrd="1" destOrd="0" presId="urn:microsoft.com/office/officeart/2005/8/layout/vProcess5"/>
    <dgm:cxn modelId="{3DE45DD4-C8DC-4830-B2CA-1908F966FA4B}" type="presParOf" srcId="{8A3C57E6-1284-4E70-89D0-452E13EF91E7}" destId="{6FBEB74A-7666-41E3-B7AF-27C49450FE6E}" srcOrd="2" destOrd="0" presId="urn:microsoft.com/office/officeart/2005/8/layout/vProcess5"/>
    <dgm:cxn modelId="{9B73E3C2-A1DD-403A-AC64-8B360031326B}" type="presParOf" srcId="{8A3C57E6-1284-4E70-89D0-452E13EF91E7}" destId="{9705F2FA-FD82-4788-BF12-0107DC82B009}" srcOrd="3" destOrd="0" presId="urn:microsoft.com/office/officeart/2005/8/layout/vProcess5"/>
    <dgm:cxn modelId="{37CA65DB-57DE-42DC-8994-3142B62FC890}" type="presParOf" srcId="{8A3C57E6-1284-4E70-89D0-452E13EF91E7}" destId="{51BC38CC-242D-4286-A185-210E10C2F8F9}" srcOrd="4" destOrd="0" presId="urn:microsoft.com/office/officeart/2005/8/layout/vProcess5"/>
    <dgm:cxn modelId="{54B555FF-DEC5-4726-ADEE-C163C3889A93}" type="presParOf" srcId="{8A3C57E6-1284-4E70-89D0-452E13EF91E7}" destId="{72A4EEA7-6DBC-474F-806B-0FB68F9EF713}" srcOrd="5" destOrd="0" presId="urn:microsoft.com/office/officeart/2005/8/layout/vProcess5"/>
    <dgm:cxn modelId="{1CDA9992-C216-43FE-8EBA-64BA7C640918}" type="presParOf" srcId="{8A3C57E6-1284-4E70-89D0-452E13EF91E7}" destId="{7258ECC5-EF85-4B63-A95B-6327E981AB49}" srcOrd="6" destOrd="0" presId="urn:microsoft.com/office/officeart/2005/8/layout/vProcess5"/>
    <dgm:cxn modelId="{2ABE2135-8637-4C8C-97C6-CA36C4151709}" type="presParOf" srcId="{8A3C57E6-1284-4E70-89D0-452E13EF91E7}" destId="{D2494BB1-69A8-4E4A-A530-B9FD0E5394F4}" srcOrd="7" destOrd="0" presId="urn:microsoft.com/office/officeart/2005/8/layout/vProcess5"/>
    <dgm:cxn modelId="{7EB6BF53-027F-44C9-AE88-3C5EDFEE4AD4}" type="presParOf" srcId="{8A3C57E6-1284-4E70-89D0-452E13EF91E7}" destId="{782F11F4-43C3-4E0A-8DFA-00E9AC9AE98A}"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A4825F-7086-4F76-9A56-D967F506FC8A}" type="doc">
      <dgm:prSet loTypeId="urn:microsoft.com/office/officeart/2005/8/layout/vProcess5" loCatId="process" qsTypeId="urn:microsoft.com/office/officeart/2005/8/quickstyle/simple3" qsCatId="simple" csTypeId="urn:microsoft.com/office/officeart/2005/8/colors/accent3_3" csCatId="accent3" phldr="1"/>
      <dgm:spPr/>
      <dgm:t>
        <a:bodyPr/>
        <a:lstStyle/>
        <a:p>
          <a:endParaRPr lang="ru-RU"/>
        </a:p>
      </dgm:t>
    </dgm:pt>
    <dgm:pt modelId="{22934152-498A-42D6-9623-CC5DF3531609}">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ro-RO" sz="2100" b="1" dirty="0" smtClean="0"/>
            <a:t>2. Cercetare ştiinţifică, resurse umane, colecţii şi expoziţii</a:t>
          </a:r>
          <a:endParaRPr lang="ru-RU" sz="2100" dirty="0" smtClean="0"/>
        </a:p>
        <a:p>
          <a:pPr algn="l" defTabSz="1377950">
            <a:lnSpc>
              <a:spcPct val="90000"/>
            </a:lnSpc>
            <a:spcBef>
              <a:spcPct val="0"/>
            </a:spcBef>
            <a:spcAft>
              <a:spcPct val="35000"/>
            </a:spcAft>
          </a:pPr>
          <a:endParaRPr lang="ru-RU" sz="1400" dirty="0"/>
        </a:p>
      </dgm:t>
    </dgm:pt>
    <dgm:pt modelId="{C4DE98FB-A072-4220-AE3B-989C0AEA001B}" type="parTrans" cxnId="{AB25C982-E472-44BA-A2FC-E7FC9509CC71}">
      <dgm:prSet/>
      <dgm:spPr/>
      <dgm:t>
        <a:bodyPr/>
        <a:lstStyle/>
        <a:p>
          <a:endParaRPr lang="ru-RU"/>
        </a:p>
      </dgm:t>
    </dgm:pt>
    <dgm:pt modelId="{D8FAFE0F-6CF1-43C8-9B9C-4711BE1EFBF5}" type="sibTrans" cxnId="{AB25C982-E472-44BA-A2FC-E7FC9509CC71}">
      <dgm:prSet/>
      <dgm:spPr>
        <a:scene3d>
          <a:camera prst="orthographicFront">
            <a:rot lat="0" lon="0" rev="10800000"/>
          </a:camera>
          <a:lightRig rig="threePt" dir="t"/>
        </a:scene3d>
      </dgm:spPr>
      <dgm:t>
        <a:bodyPr/>
        <a:lstStyle/>
        <a:p>
          <a:endParaRPr lang="ru-RU" dirty="0"/>
        </a:p>
      </dgm:t>
    </dgm:pt>
    <dgm:pt modelId="{0E369AAA-F22A-4CF5-B328-64498EE18ACD}">
      <dgm:prSet phldrT="[Текст]" custT="1">
        <dgm:style>
          <a:lnRef idx="2">
            <a:schemeClr val="accent3"/>
          </a:lnRef>
          <a:fillRef idx="1">
            <a:schemeClr val="lt1"/>
          </a:fillRef>
          <a:effectRef idx="0">
            <a:schemeClr val="accent3"/>
          </a:effectRef>
          <a:fontRef idx="minor">
            <a:schemeClr val="dk1"/>
          </a:fontRef>
        </dgm:style>
      </dgm:prSet>
      <dgm:spPr/>
      <dgm:t>
        <a:bodyPr/>
        <a:lstStyle/>
        <a:p>
          <a:pPr>
            <a:spcAft>
              <a:spcPts val="0"/>
            </a:spcAft>
          </a:pPr>
          <a:r>
            <a:rPr lang="ro-RO" sz="1800" b="1" u="sng" noProof="0" dirty="0" smtClean="0"/>
            <a:t>Prioritatea 5</a:t>
          </a:r>
          <a:r>
            <a:rPr lang="ro-RO" sz="1800" noProof="0" dirty="0" smtClean="0"/>
            <a:t>. </a:t>
          </a:r>
          <a:r>
            <a:rPr lang="ro-RO" sz="1800" b="1" noProof="0" dirty="0" smtClean="0"/>
            <a:t>Valorificarea patrimoniului ştiinţific al Grădinii Botanice:</a:t>
          </a:r>
        </a:p>
        <a:p>
          <a:pPr>
            <a:spcAft>
              <a:spcPts val="0"/>
            </a:spcAft>
          </a:pPr>
          <a:r>
            <a:rPr lang="ro-RO" sz="1800" b="1" noProof="0" dirty="0" smtClean="0"/>
            <a:t>- Intensificarea activităţii editoriale;</a:t>
          </a:r>
        </a:p>
        <a:p>
          <a:pPr>
            <a:spcAft>
              <a:spcPts val="0"/>
            </a:spcAft>
          </a:pPr>
          <a:r>
            <a:rPr lang="ro-RO" sz="1800" b="1" noProof="0" dirty="0" smtClean="0"/>
            <a:t>- Asigurarea calităţii  produselor ştiinţifice;</a:t>
          </a:r>
        </a:p>
        <a:p>
          <a:pPr>
            <a:spcAft>
              <a:spcPts val="0"/>
            </a:spcAft>
          </a:pPr>
          <a:r>
            <a:rPr lang="ro-RO" sz="1800" b="1" noProof="0" dirty="0" smtClean="0"/>
            <a:t>- Digitizarea Herbarului şi a colecţiilor de fond, crearea bazei de date şi integrarea lor în circuitul ştiinţific european;</a:t>
          </a:r>
        </a:p>
        <a:p>
          <a:pPr>
            <a:spcAft>
              <a:spcPts val="0"/>
            </a:spcAft>
          </a:pPr>
          <a:r>
            <a:rPr lang="ro-RO" sz="1800" b="1" noProof="0" dirty="0" smtClean="0"/>
            <a:t>- Continuarea elaborării şi implementării bazelor ştiiinţifice de înverzire a satelor şi oraşelor;</a:t>
          </a:r>
        </a:p>
        <a:p>
          <a:pPr>
            <a:spcAft>
              <a:spcPts val="0"/>
            </a:spcAft>
          </a:pPr>
          <a:r>
            <a:rPr lang="ro-RO" sz="1800" b="1" noProof="0" dirty="0" smtClean="0"/>
            <a:t>- Coordonarea creării  Grădinilor Botanice din mun. Bălți, Cahul și Cimișlia.</a:t>
          </a:r>
          <a:endParaRPr lang="ro-RO" sz="1800" b="1" noProof="0" dirty="0"/>
        </a:p>
      </dgm:t>
    </dgm:pt>
    <dgm:pt modelId="{8C5F6E9A-D8A2-4AF6-92A9-83AD9622F190}" type="parTrans" cxnId="{BCF614C1-8ECE-4CB4-B50D-2B1E288466CF}">
      <dgm:prSet/>
      <dgm:spPr/>
      <dgm:t>
        <a:bodyPr/>
        <a:lstStyle/>
        <a:p>
          <a:endParaRPr lang="ru-RU"/>
        </a:p>
      </dgm:t>
    </dgm:pt>
    <dgm:pt modelId="{90974CA6-18CB-4F09-9A3D-F78247202393}" type="sibTrans" cxnId="{BCF614C1-8ECE-4CB4-B50D-2B1E288466CF}">
      <dgm:prSet/>
      <dgm:spPr>
        <a:scene3d>
          <a:camera prst="orthographicFront">
            <a:rot lat="0" lon="0" rev="10800000"/>
          </a:camera>
          <a:lightRig rig="threePt" dir="t"/>
        </a:scene3d>
      </dgm:spPr>
      <dgm:t>
        <a:bodyPr/>
        <a:lstStyle/>
        <a:p>
          <a:endParaRPr lang="ru-RU" dirty="0"/>
        </a:p>
      </dgm:t>
    </dgm:pt>
    <dgm:pt modelId="{A4B5A2B3-6DE0-4CC5-A5A1-B9F798C281E6}">
      <dgm:prSet phldrT="[Текст]" custT="1">
        <dgm:style>
          <a:lnRef idx="2">
            <a:schemeClr val="accent3"/>
          </a:lnRef>
          <a:fillRef idx="1">
            <a:schemeClr val="lt1"/>
          </a:fillRef>
          <a:effectRef idx="0">
            <a:schemeClr val="accent3"/>
          </a:effectRef>
          <a:fontRef idx="minor">
            <a:schemeClr val="dk1"/>
          </a:fontRef>
        </dgm:style>
      </dgm:prSet>
      <dgm:spPr/>
      <dgm:t>
        <a:bodyPr/>
        <a:lstStyle/>
        <a:p>
          <a:pPr>
            <a:spcAft>
              <a:spcPts val="0"/>
            </a:spcAft>
          </a:pPr>
          <a:r>
            <a:rPr lang="ro-RO" sz="1800" b="1" u="sng" noProof="0" dirty="0" smtClean="0"/>
            <a:t>Prioritatea 6</a:t>
          </a:r>
          <a:r>
            <a:rPr lang="ro-RO" sz="1800" noProof="0" dirty="0" smtClean="0"/>
            <a:t>. </a:t>
          </a:r>
          <a:r>
            <a:rPr lang="ro-RO" sz="1800" b="1" noProof="0" dirty="0" smtClean="0"/>
            <a:t>Relansarea cercetărilor privind resursele vegetale ale R. Moldova conform priorităților sectorului forestier.</a:t>
          </a:r>
        </a:p>
      </dgm:t>
    </dgm:pt>
    <dgm:pt modelId="{CAAA8E7C-A6E8-4E10-B53E-30733E711B07}" type="parTrans" cxnId="{E08545D6-6687-46B2-8860-32CF3938843C}">
      <dgm:prSet/>
      <dgm:spPr/>
      <dgm:t>
        <a:bodyPr/>
        <a:lstStyle/>
        <a:p>
          <a:endParaRPr lang="ru-RU"/>
        </a:p>
      </dgm:t>
    </dgm:pt>
    <dgm:pt modelId="{1BB9B8D6-416F-4168-866C-6762537D2D58}" type="sibTrans" cxnId="{E08545D6-6687-46B2-8860-32CF3938843C}">
      <dgm:prSet/>
      <dgm:spPr>
        <a:scene3d>
          <a:camera prst="orthographicFront">
            <a:rot lat="0" lon="0" rev="10800000"/>
          </a:camera>
          <a:lightRig rig="threePt" dir="t"/>
        </a:scene3d>
      </dgm:spPr>
      <dgm:t>
        <a:bodyPr/>
        <a:lstStyle/>
        <a:p>
          <a:endParaRPr lang="ru-RU" dirty="0"/>
        </a:p>
      </dgm:t>
    </dgm:pt>
    <dgm:pt modelId="{639A3990-36F3-4F35-AC4C-67F2BD9233B5}">
      <dgm:prSet phldrT="[Текст]" custT="1">
        <dgm:style>
          <a:lnRef idx="2">
            <a:schemeClr val="accent3"/>
          </a:lnRef>
          <a:fillRef idx="1">
            <a:schemeClr val="lt1"/>
          </a:fillRef>
          <a:effectRef idx="0">
            <a:schemeClr val="accent3"/>
          </a:effectRef>
          <a:fontRef idx="minor">
            <a:schemeClr val="dk1"/>
          </a:fontRef>
        </dgm:style>
      </dgm:prSet>
      <dgm:spPr/>
      <dgm:t>
        <a:bodyPr/>
        <a:lstStyle/>
        <a:p>
          <a:r>
            <a:rPr lang="ro-RO" sz="1800" b="1" u="sng" noProof="0" dirty="0" smtClean="0"/>
            <a:t>Prioritatea 7</a:t>
          </a:r>
          <a:r>
            <a:rPr lang="ro-RO" sz="1800" noProof="0" dirty="0" smtClean="0">
              <a:solidFill>
                <a:schemeClr val="tx1"/>
              </a:solidFill>
            </a:rPr>
            <a:t>. </a:t>
          </a:r>
          <a:r>
            <a:rPr lang="ro-RO" sz="1800" b="1" noProof="0" dirty="0" smtClean="0">
              <a:solidFill>
                <a:schemeClr val="tx1"/>
              </a:solidFill>
            </a:rPr>
            <a:t>A da un nou avânt activităţii </a:t>
          </a:r>
          <a:r>
            <a:rPr lang="ro-RO" sz="1800" b="1" noProof="0" dirty="0" smtClean="0"/>
            <a:t>de mobilizare, introducţie, ameliorare a diferitor grupe de taxoni, cu implementarea rezultatelor în Economia Naţională</a:t>
          </a:r>
        </a:p>
      </dgm:t>
    </dgm:pt>
    <dgm:pt modelId="{FE2086D0-A3C3-4D35-AE09-7A291850D2AF}" type="parTrans" cxnId="{AF767039-8451-48BB-A2A0-37B71D3746D1}">
      <dgm:prSet/>
      <dgm:spPr/>
      <dgm:t>
        <a:bodyPr/>
        <a:lstStyle/>
        <a:p>
          <a:endParaRPr lang="ru-RU"/>
        </a:p>
      </dgm:t>
    </dgm:pt>
    <dgm:pt modelId="{506EE63A-DAD8-4670-A71F-29579A172F3F}" type="sibTrans" cxnId="{AF767039-8451-48BB-A2A0-37B71D3746D1}">
      <dgm:prSet/>
      <dgm:spPr/>
      <dgm:t>
        <a:bodyPr/>
        <a:lstStyle/>
        <a:p>
          <a:endParaRPr lang="ru-RU"/>
        </a:p>
      </dgm:t>
    </dgm:pt>
    <dgm:pt modelId="{8A3C57E6-1284-4E70-89D0-452E13EF91E7}" type="pres">
      <dgm:prSet presAssocID="{C3A4825F-7086-4F76-9A56-D967F506FC8A}" presName="outerComposite" presStyleCnt="0">
        <dgm:presLayoutVars>
          <dgm:chMax val="5"/>
          <dgm:dir/>
          <dgm:resizeHandles val="exact"/>
        </dgm:presLayoutVars>
      </dgm:prSet>
      <dgm:spPr/>
      <dgm:t>
        <a:bodyPr/>
        <a:lstStyle/>
        <a:p>
          <a:endParaRPr lang="ru-RU"/>
        </a:p>
      </dgm:t>
    </dgm:pt>
    <dgm:pt modelId="{93753593-FA94-4BCB-B244-0DACF2E2196D}" type="pres">
      <dgm:prSet presAssocID="{C3A4825F-7086-4F76-9A56-D967F506FC8A}" presName="dummyMaxCanvas" presStyleCnt="0">
        <dgm:presLayoutVars/>
      </dgm:prSet>
      <dgm:spPr/>
    </dgm:pt>
    <dgm:pt modelId="{A9BF2D2A-A0A2-4DCC-9655-DE63D362A2F8}" type="pres">
      <dgm:prSet presAssocID="{C3A4825F-7086-4F76-9A56-D967F506FC8A}" presName="FourNodes_1" presStyleLbl="node1" presStyleIdx="0" presStyleCnt="4" custScaleX="123603" custScaleY="35117" custLinFactNeighborX="13531" custLinFactNeighborY="-27078">
        <dgm:presLayoutVars>
          <dgm:bulletEnabled val="1"/>
        </dgm:presLayoutVars>
      </dgm:prSet>
      <dgm:spPr/>
      <dgm:t>
        <a:bodyPr/>
        <a:lstStyle/>
        <a:p>
          <a:endParaRPr lang="ru-RU"/>
        </a:p>
      </dgm:t>
    </dgm:pt>
    <dgm:pt modelId="{43B83CDB-7AD7-45A3-A695-EB08F3C66A95}" type="pres">
      <dgm:prSet presAssocID="{C3A4825F-7086-4F76-9A56-D967F506FC8A}" presName="FourNodes_2" presStyleLbl="node1" presStyleIdx="1" presStyleCnt="4" custScaleX="108665" custScaleY="233741" custLinFactNeighborX="-1328" custLinFactNeighborY="-10361">
        <dgm:presLayoutVars>
          <dgm:bulletEnabled val="1"/>
        </dgm:presLayoutVars>
      </dgm:prSet>
      <dgm:spPr/>
      <dgm:t>
        <a:bodyPr/>
        <a:lstStyle/>
        <a:p>
          <a:endParaRPr lang="ru-RU"/>
        </a:p>
      </dgm:t>
    </dgm:pt>
    <dgm:pt modelId="{624DED7B-2D7B-408F-9F0C-1C38623661E3}" type="pres">
      <dgm:prSet presAssocID="{C3A4825F-7086-4F76-9A56-D967F506FC8A}" presName="FourNodes_3" presStyleLbl="node1" presStyleIdx="2" presStyleCnt="4" custScaleX="104612" custScaleY="74749" custLinFactNeighborX="-5143" custLinFactNeighborY="25964">
        <dgm:presLayoutVars>
          <dgm:bulletEnabled val="1"/>
        </dgm:presLayoutVars>
      </dgm:prSet>
      <dgm:spPr/>
      <dgm:t>
        <a:bodyPr/>
        <a:lstStyle/>
        <a:p>
          <a:endParaRPr lang="ru-RU"/>
        </a:p>
      </dgm:t>
    </dgm:pt>
    <dgm:pt modelId="{2613D80C-3B48-40B4-98F1-66AD478E926D}" type="pres">
      <dgm:prSet presAssocID="{C3A4825F-7086-4F76-9A56-D967F506FC8A}" presName="FourNodes_4" presStyleLbl="node1" presStyleIdx="3" presStyleCnt="4" custLinFactNeighborX="-9363" custLinFactNeighborY="2309">
        <dgm:presLayoutVars>
          <dgm:bulletEnabled val="1"/>
        </dgm:presLayoutVars>
      </dgm:prSet>
      <dgm:spPr/>
      <dgm:t>
        <a:bodyPr/>
        <a:lstStyle/>
        <a:p>
          <a:endParaRPr lang="ru-RU"/>
        </a:p>
      </dgm:t>
    </dgm:pt>
    <dgm:pt modelId="{8156389D-665C-42C4-B56E-6AE46B141FCE}" type="pres">
      <dgm:prSet presAssocID="{C3A4825F-7086-4F76-9A56-D967F506FC8A}" presName="FourConn_1-2" presStyleLbl="fgAccFollowNode1" presStyleIdx="0" presStyleCnt="3" custLinFactNeighborX="97244" custLinFactNeighborY="-74213">
        <dgm:presLayoutVars>
          <dgm:bulletEnabled val="1"/>
        </dgm:presLayoutVars>
      </dgm:prSet>
      <dgm:spPr/>
      <dgm:t>
        <a:bodyPr/>
        <a:lstStyle/>
        <a:p>
          <a:endParaRPr lang="ru-RU"/>
        </a:p>
      </dgm:t>
    </dgm:pt>
    <dgm:pt modelId="{6F250910-740B-4B50-9534-15851D052EFF}" type="pres">
      <dgm:prSet presAssocID="{C3A4825F-7086-4F76-9A56-D967F506FC8A}" presName="FourConn_2-3" presStyleLbl="fgAccFollowNode1" presStyleIdx="1" presStyleCnt="3" custLinFactNeighborX="17960" custLinFactNeighborY="51354">
        <dgm:presLayoutVars>
          <dgm:bulletEnabled val="1"/>
        </dgm:presLayoutVars>
      </dgm:prSet>
      <dgm:spPr/>
      <dgm:t>
        <a:bodyPr/>
        <a:lstStyle/>
        <a:p>
          <a:endParaRPr lang="ru-RU"/>
        </a:p>
      </dgm:t>
    </dgm:pt>
    <dgm:pt modelId="{40A7F457-D4F6-476F-B5C8-8DC2D25E57F3}" type="pres">
      <dgm:prSet presAssocID="{C3A4825F-7086-4F76-9A56-D967F506FC8A}" presName="FourConn_3-4" presStyleLbl="fgAccFollowNode1" presStyleIdx="2" presStyleCnt="3" custLinFactNeighborX="-28846" custLinFactNeighborY="13958">
        <dgm:presLayoutVars>
          <dgm:bulletEnabled val="1"/>
        </dgm:presLayoutVars>
      </dgm:prSet>
      <dgm:spPr/>
      <dgm:t>
        <a:bodyPr/>
        <a:lstStyle/>
        <a:p>
          <a:endParaRPr lang="ru-RU"/>
        </a:p>
      </dgm:t>
    </dgm:pt>
    <dgm:pt modelId="{84DD87CE-A252-4552-87C5-DD05EA32DC8C}" type="pres">
      <dgm:prSet presAssocID="{C3A4825F-7086-4F76-9A56-D967F506FC8A}" presName="FourNodes_1_text" presStyleLbl="node1" presStyleIdx="3" presStyleCnt="4">
        <dgm:presLayoutVars>
          <dgm:bulletEnabled val="1"/>
        </dgm:presLayoutVars>
      </dgm:prSet>
      <dgm:spPr/>
      <dgm:t>
        <a:bodyPr/>
        <a:lstStyle/>
        <a:p>
          <a:endParaRPr lang="ru-RU"/>
        </a:p>
      </dgm:t>
    </dgm:pt>
    <dgm:pt modelId="{D8E1BE3D-1442-43B7-8E50-9331EFA23B30}" type="pres">
      <dgm:prSet presAssocID="{C3A4825F-7086-4F76-9A56-D967F506FC8A}" presName="FourNodes_2_text" presStyleLbl="node1" presStyleIdx="3" presStyleCnt="4">
        <dgm:presLayoutVars>
          <dgm:bulletEnabled val="1"/>
        </dgm:presLayoutVars>
      </dgm:prSet>
      <dgm:spPr/>
      <dgm:t>
        <a:bodyPr/>
        <a:lstStyle/>
        <a:p>
          <a:endParaRPr lang="ru-RU"/>
        </a:p>
      </dgm:t>
    </dgm:pt>
    <dgm:pt modelId="{E3327E2A-E382-4F6C-9BA0-0F0D5674D012}" type="pres">
      <dgm:prSet presAssocID="{C3A4825F-7086-4F76-9A56-D967F506FC8A}" presName="FourNodes_3_text" presStyleLbl="node1" presStyleIdx="3" presStyleCnt="4">
        <dgm:presLayoutVars>
          <dgm:bulletEnabled val="1"/>
        </dgm:presLayoutVars>
      </dgm:prSet>
      <dgm:spPr/>
      <dgm:t>
        <a:bodyPr/>
        <a:lstStyle/>
        <a:p>
          <a:endParaRPr lang="ru-RU"/>
        </a:p>
      </dgm:t>
    </dgm:pt>
    <dgm:pt modelId="{823C5756-0F94-4BA4-9D41-807573F3A46F}" type="pres">
      <dgm:prSet presAssocID="{C3A4825F-7086-4F76-9A56-D967F506FC8A}" presName="FourNodes_4_text" presStyleLbl="node1" presStyleIdx="3" presStyleCnt="4">
        <dgm:presLayoutVars>
          <dgm:bulletEnabled val="1"/>
        </dgm:presLayoutVars>
      </dgm:prSet>
      <dgm:spPr/>
      <dgm:t>
        <a:bodyPr/>
        <a:lstStyle/>
        <a:p>
          <a:endParaRPr lang="ru-RU"/>
        </a:p>
      </dgm:t>
    </dgm:pt>
  </dgm:ptLst>
  <dgm:cxnLst>
    <dgm:cxn modelId="{74381C62-B563-433A-B1B6-FDA6A3C34399}" type="presOf" srcId="{C3A4825F-7086-4F76-9A56-D967F506FC8A}" destId="{8A3C57E6-1284-4E70-89D0-452E13EF91E7}" srcOrd="0" destOrd="0" presId="urn:microsoft.com/office/officeart/2005/8/layout/vProcess5"/>
    <dgm:cxn modelId="{E4F7BE01-B84E-4A96-8289-C0C5B138CFD3}" type="presOf" srcId="{639A3990-36F3-4F35-AC4C-67F2BD9233B5}" destId="{2613D80C-3B48-40B4-98F1-66AD478E926D}" srcOrd="0" destOrd="0" presId="urn:microsoft.com/office/officeart/2005/8/layout/vProcess5"/>
    <dgm:cxn modelId="{BD6EC46A-EA0B-476C-B986-D3CB9289ED07}" type="presOf" srcId="{A4B5A2B3-6DE0-4CC5-A5A1-B9F798C281E6}" destId="{624DED7B-2D7B-408F-9F0C-1C38623661E3}" srcOrd="0" destOrd="0" presId="urn:microsoft.com/office/officeart/2005/8/layout/vProcess5"/>
    <dgm:cxn modelId="{AF767039-8451-48BB-A2A0-37B71D3746D1}" srcId="{C3A4825F-7086-4F76-9A56-D967F506FC8A}" destId="{639A3990-36F3-4F35-AC4C-67F2BD9233B5}" srcOrd="3" destOrd="0" parTransId="{FE2086D0-A3C3-4D35-AE09-7A291850D2AF}" sibTransId="{506EE63A-DAD8-4670-A71F-29579A172F3F}"/>
    <dgm:cxn modelId="{BCF614C1-8ECE-4CB4-B50D-2B1E288466CF}" srcId="{C3A4825F-7086-4F76-9A56-D967F506FC8A}" destId="{0E369AAA-F22A-4CF5-B328-64498EE18ACD}" srcOrd="1" destOrd="0" parTransId="{8C5F6E9A-D8A2-4AF6-92A9-83AD9622F190}" sibTransId="{90974CA6-18CB-4F09-9A3D-F78247202393}"/>
    <dgm:cxn modelId="{DCD661CA-C3E4-4A40-9123-3B38E1414D09}" type="presOf" srcId="{22934152-498A-42D6-9623-CC5DF3531609}" destId="{84DD87CE-A252-4552-87C5-DD05EA32DC8C}" srcOrd="1" destOrd="0" presId="urn:microsoft.com/office/officeart/2005/8/layout/vProcess5"/>
    <dgm:cxn modelId="{658FF41C-F25D-4E96-A39B-D1DDB2199D05}" type="presOf" srcId="{90974CA6-18CB-4F09-9A3D-F78247202393}" destId="{6F250910-740B-4B50-9534-15851D052EFF}" srcOrd="0" destOrd="0" presId="urn:microsoft.com/office/officeart/2005/8/layout/vProcess5"/>
    <dgm:cxn modelId="{EA00F9E8-4444-4F1E-9624-F2A3E3EBBEB1}" type="presOf" srcId="{22934152-498A-42D6-9623-CC5DF3531609}" destId="{A9BF2D2A-A0A2-4DCC-9655-DE63D362A2F8}" srcOrd="0" destOrd="0" presId="urn:microsoft.com/office/officeart/2005/8/layout/vProcess5"/>
    <dgm:cxn modelId="{AC293EA9-8D8F-4DB0-808B-3F6B84E492B9}" type="presOf" srcId="{1BB9B8D6-416F-4168-866C-6762537D2D58}" destId="{40A7F457-D4F6-476F-B5C8-8DC2D25E57F3}" srcOrd="0" destOrd="0" presId="urn:microsoft.com/office/officeart/2005/8/layout/vProcess5"/>
    <dgm:cxn modelId="{7A0817AE-A104-4498-A608-DD3DB4DA113F}" type="presOf" srcId="{0E369AAA-F22A-4CF5-B328-64498EE18ACD}" destId="{D8E1BE3D-1442-43B7-8E50-9331EFA23B30}" srcOrd="1" destOrd="0" presId="urn:microsoft.com/office/officeart/2005/8/layout/vProcess5"/>
    <dgm:cxn modelId="{E08545D6-6687-46B2-8860-32CF3938843C}" srcId="{C3A4825F-7086-4F76-9A56-D967F506FC8A}" destId="{A4B5A2B3-6DE0-4CC5-A5A1-B9F798C281E6}" srcOrd="2" destOrd="0" parTransId="{CAAA8E7C-A6E8-4E10-B53E-30733E711B07}" sibTransId="{1BB9B8D6-416F-4168-866C-6762537D2D58}"/>
    <dgm:cxn modelId="{57F0B92D-FE9B-4C1F-BBE6-D9406FBE11CB}" type="presOf" srcId="{A4B5A2B3-6DE0-4CC5-A5A1-B9F798C281E6}" destId="{E3327E2A-E382-4F6C-9BA0-0F0D5674D012}" srcOrd="1" destOrd="0" presId="urn:microsoft.com/office/officeart/2005/8/layout/vProcess5"/>
    <dgm:cxn modelId="{B3B12D36-6D23-428B-90C1-00EABE02F265}" type="presOf" srcId="{0E369AAA-F22A-4CF5-B328-64498EE18ACD}" destId="{43B83CDB-7AD7-45A3-A695-EB08F3C66A95}" srcOrd="0" destOrd="0" presId="urn:microsoft.com/office/officeart/2005/8/layout/vProcess5"/>
    <dgm:cxn modelId="{AB25C982-E472-44BA-A2FC-E7FC9509CC71}" srcId="{C3A4825F-7086-4F76-9A56-D967F506FC8A}" destId="{22934152-498A-42D6-9623-CC5DF3531609}" srcOrd="0" destOrd="0" parTransId="{C4DE98FB-A072-4220-AE3B-989C0AEA001B}" sibTransId="{D8FAFE0F-6CF1-43C8-9B9C-4711BE1EFBF5}"/>
    <dgm:cxn modelId="{915B3CB7-B2BB-414D-9B3E-76029B6D3DC1}" type="presOf" srcId="{D8FAFE0F-6CF1-43C8-9B9C-4711BE1EFBF5}" destId="{8156389D-665C-42C4-B56E-6AE46B141FCE}" srcOrd="0" destOrd="0" presId="urn:microsoft.com/office/officeart/2005/8/layout/vProcess5"/>
    <dgm:cxn modelId="{01DD7919-B53B-4298-B951-7589D5637DA5}" type="presOf" srcId="{639A3990-36F3-4F35-AC4C-67F2BD9233B5}" destId="{823C5756-0F94-4BA4-9D41-807573F3A46F}" srcOrd="1" destOrd="0" presId="urn:microsoft.com/office/officeart/2005/8/layout/vProcess5"/>
    <dgm:cxn modelId="{95855E43-6AD4-4F66-9B50-1C281C0CCDB7}" type="presParOf" srcId="{8A3C57E6-1284-4E70-89D0-452E13EF91E7}" destId="{93753593-FA94-4BCB-B244-0DACF2E2196D}" srcOrd="0" destOrd="0" presId="urn:microsoft.com/office/officeart/2005/8/layout/vProcess5"/>
    <dgm:cxn modelId="{E11BDA25-8DF8-4F37-973A-0EFEF574443C}" type="presParOf" srcId="{8A3C57E6-1284-4E70-89D0-452E13EF91E7}" destId="{A9BF2D2A-A0A2-4DCC-9655-DE63D362A2F8}" srcOrd="1" destOrd="0" presId="urn:microsoft.com/office/officeart/2005/8/layout/vProcess5"/>
    <dgm:cxn modelId="{39C9B4EA-4A43-4C98-BDF5-2249203DC0CE}" type="presParOf" srcId="{8A3C57E6-1284-4E70-89D0-452E13EF91E7}" destId="{43B83CDB-7AD7-45A3-A695-EB08F3C66A95}" srcOrd="2" destOrd="0" presId="urn:microsoft.com/office/officeart/2005/8/layout/vProcess5"/>
    <dgm:cxn modelId="{4DCAB313-1AEB-464F-BED2-211DF13A5FBB}" type="presParOf" srcId="{8A3C57E6-1284-4E70-89D0-452E13EF91E7}" destId="{624DED7B-2D7B-408F-9F0C-1C38623661E3}" srcOrd="3" destOrd="0" presId="urn:microsoft.com/office/officeart/2005/8/layout/vProcess5"/>
    <dgm:cxn modelId="{C1B06E1F-05D7-4152-9BC9-C45C12D88702}" type="presParOf" srcId="{8A3C57E6-1284-4E70-89D0-452E13EF91E7}" destId="{2613D80C-3B48-40B4-98F1-66AD478E926D}" srcOrd="4" destOrd="0" presId="urn:microsoft.com/office/officeart/2005/8/layout/vProcess5"/>
    <dgm:cxn modelId="{6FEB0EA0-1B42-4DE2-BF76-D73406A97A8E}" type="presParOf" srcId="{8A3C57E6-1284-4E70-89D0-452E13EF91E7}" destId="{8156389D-665C-42C4-B56E-6AE46B141FCE}" srcOrd="5" destOrd="0" presId="urn:microsoft.com/office/officeart/2005/8/layout/vProcess5"/>
    <dgm:cxn modelId="{2196E8AE-8A68-44BF-A299-26DCD876F192}" type="presParOf" srcId="{8A3C57E6-1284-4E70-89D0-452E13EF91E7}" destId="{6F250910-740B-4B50-9534-15851D052EFF}" srcOrd="6" destOrd="0" presId="urn:microsoft.com/office/officeart/2005/8/layout/vProcess5"/>
    <dgm:cxn modelId="{E76CEF08-C16C-4E1F-B8DC-B121417DB795}" type="presParOf" srcId="{8A3C57E6-1284-4E70-89D0-452E13EF91E7}" destId="{40A7F457-D4F6-476F-B5C8-8DC2D25E57F3}" srcOrd="7" destOrd="0" presId="urn:microsoft.com/office/officeart/2005/8/layout/vProcess5"/>
    <dgm:cxn modelId="{C1B01C50-718D-43FF-9FC7-261ACD8A30E2}" type="presParOf" srcId="{8A3C57E6-1284-4E70-89D0-452E13EF91E7}" destId="{84DD87CE-A252-4552-87C5-DD05EA32DC8C}" srcOrd="8" destOrd="0" presId="urn:microsoft.com/office/officeart/2005/8/layout/vProcess5"/>
    <dgm:cxn modelId="{FE6471A3-271F-492A-867C-DD4AB309F486}" type="presParOf" srcId="{8A3C57E6-1284-4E70-89D0-452E13EF91E7}" destId="{D8E1BE3D-1442-43B7-8E50-9331EFA23B30}" srcOrd="9" destOrd="0" presId="urn:microsoft.com/office/officeart/2005/8/layout/vProcess5"/>
    <dgm:cxn modelId="{CC853C69-20B2-4F23-8B12-4EE19D34E89A}" type="presParOf" srcId="{8A3C57E6-1284-4E70-89D0-452E13EF91E7}" destId="{E3327E2A-E382-4F6C-9BA0-0F0D5674D012}" srcOrd="10" destOrd="0" presId="urn:microsoft.com/office/officeart/2005/8/layout/vProcess5"/>
    <dgm:cxn modelId="{AB9742EF-4F15-4F8B-BD64-05016A17B429}" type="presParOf" srcId="{8A3C57E6-1284-4E70-89D0-452E13EF91E7}" destId="{823C5756-0F94-4BA4-9D41-807573F3A46F}"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3A4825F-7086-4F76-9A56-D967F506FC8A}" type="doc">
      <dgm:prSet loTypeId="urn:microsoft.com/office/officeart/2005/8/layout/vProcess5" loCatId="process" qsTypeId="urn:microsoft.com/office/officeart/2005/8/quickstyle/simple3" qsCatId="simple" csTypeId="urn:microsoft.com/office/officeart/2005/8/colors/accent3_3" csCatId="accent3" phldr="1"/>
      <dgm:spPr/>
      <dgm:t>
        <a:bodyPr/>
        <a:lstStyle/>
        <a:p>
          <a:endParaRPr lang="ru-RU"/>
        </a:p>
      </dgm:t>
    </dgm:pt>
    <dgm:pt modelId="{22934152-498A-42D6-9623-CC5DF3531609}">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2200" b="1" dirty="0" smtClean="0"/>
            <a:t>2. Cercetare ştiinţifică, resurse umane, colecţii şi expoziţii</a:t>
          </a:r>
          <a:endParaRPr lang="ru-RU" sz="2200" b="1" u="sng" dirty="0" smtClean="0"/>
        </a:p>
      </dgm:t>
    </dgm:pt>
    <dgm:pt modelId="{C4DE98FB-A072-4220-AE3B-989C0AEA001B}" type="parTrans" cxnId="{AB25C982-E472-44BA-A2FC-E7FC9509CC71}">
      <dgm:prSet/>
      <dgm:spPr/>
      <dgm:t>
        <a:bodyPr/>
        <a:lstStyle/>
        <a:p>
          <a:endParaRPr lang="ru-RU"/>
        </a:p>
      </dgm:t>
    </dgm:pt>
    <dgm:pt modelId="{D8FAFE0F-6CF1-43C8-9B9C-4711BE1EFBF5}" type="sibTrans" cxnId="{AB25C982-E472-44BA-A2FC-E7FC9509CC71}">
      <dgm:prSet/>
      <dgm:spPr/>
      <dgm:t>
        <a:bodyPr/>
        <a:lstStyle/>
        <a:p>
          <a:endParaRPr lang="ru-RU" dirty="0"/>
        </a:p>
      </dgm:t>
    </dgm:pt>
    <dgm:pt modelId="{0E369AAA-F22A-4CF5-B328-64498EE18ACD}">
      <dgm:prSet phldrT="[Текст]" custT="1">
        <dgm:style>
          <a:lnRef idx="2">
            <a:schemeClr val="accent3"/>
          </a:lnRef>
          <a:fillRef idx="1">
            <a:schemeClr val="lt1"/>
          </a:fillRef>
          <a:effectRef idx="0">
            <a:schemeClr val="accent3"/>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o-RO" sz="1800" b="1" u="sng" noProof="0" dirty="0" smtClean="0"/>
            <a:t>Prioritatea 8</a:t>
          </a:r>
          <a:r>
            <a:rPr lang="ro-RO" sz="1800" noProof="0" dirty="0" smtClean="0"/>
            <a:t>. </a:t>
          </a:r>
          <a:r>
            <a:rPr lang="ro-RO" sz="1800" b="1" noProof="0" dirty="0" smtClean="0"/>
            <a:t>Crearea Colecţiilor de excelenţă</a:t>
          </a:r>
        </a:p>
        <a:p>
          <a:pPr defTabSz="711200">
            <a:lnSpc>
              <a:spcPct val="90000"/>
            </a:lnSpc>
            <a:spcBef>
              <a:spcPct val="0"/>
            </a:spcBef>
            <a:spcAft>
              <a:spcPts val="0"/>
            </a:spcAft>
          </a:pPr>
          <a:r>
            <a:rPr lang="ro-RO" sz="1800" b="1" noProof="0" dirty="0" smtClean="0"/>
            <a:t>şi a expoziţiilor model:</a:t>
          </a:r>
        </a:p>
        <a:p>
          <a:pPr defTabSz="711200">
            <a:lnSpc>
              <a:spcPct val="90000"/>
            </a:lnSpc>
            <a:spcBef>
              <a:spcPct val="0"/>
            </a:spcBef>
            <a:spcAft>
              <a:spcPts val="0"/>
            </a:spcAft>
          </a:pPr>
          <a:r>
            <a:rPr lang="ro-RO" sz="1800" b="1" noProof="0" dirty="0" smtClean="0"/>
            <a:t>- Conservarea şi diversificarea genofondului; </a:t>
          </a:r>
        </a:p>
        <a:p>
          <a:pPr defTabSz="711200">
            <a:lnSpc>
              <a:spcPct val="90000"/>
            </a:lnSpc>
            <a:spcBef>
              <a:spcPct val="0"/>
            </a:spcBef>
            <a:spcAft>
              <a:spcPts val="0"/>
            </a:spcAft>
          </a:pPr>
          <a:r>
            <a:rPr lang="ro-RO" sz="1800" b="1" noProof="0" dirty="0" smtClean="0"/>
            <a:t>- Ridicarea calităţii lucrărilor de îngrijire;</a:t>
          </a:r>
        </a:p>
        <a:p>
          <a:pPr defTabSz="711200">
            <a:lnSpc>
              <a:spcPct val="90000"/>
            </a:lnSpc>
            <a:spcBef>
              <a:spcPct val="0"/>
            </a:spcBef>
            <a:spcAft>
              <a:spcPts val="0"/>
            </a:spcAft>
          </a:pPr>
          <a:r>
            <a:rPr lang="ro-RO" sz="1800" b="1" noProof="0" dirty="0" smtClean="0"/>
            <a:t>- Crearea colecţiilor specializate care spijină cercetarea şi educaţia.</a:t>
          </a:r>
          <a:endParaRPr lang="ro-RO" sz="1800" b="1" noProof="0" dirty="0"/>
        </a:p>
      </dgm:t>
    </dgm:pt>
    <dgm:pt modelId="{8C5F6E9A-D8A2-4AF6-92A9-83AD9622F190}" type="parTrans" cxnId="{BCF614C1-8ECE-4CB4-B50D-2B1E288466CF}">
      <dgm:prSet/>
      <dgm:spPr/>
      <dgm:t>
        <a:bodyPr/>
        <a:lstStyle/>
        <a:p>
          <a:endParaRPr lang="ru-RU"/>
        </a:p>
      </dgm:t>
    </dgm:pt>
    <dgm:pt modelId="{90974CA6-18CB-4F09-9A3D-F78247202393}" type="sibTrans" cxnId="{BCF614C1-8ECE-4CB4-B50D-2B1E288466CF}">
      <dgm:prSet/>
      <dgm:spPr/>
      <dgm:t>
        <a:bodyPr/>
        <a:lstStyle/>
        <a:p>
          <a:endParaRPr lang="ru-RU" dirty="0"/>
        </a:p>
      </dgm:t>
    </dgm:pt>
    <dgm:pt modelId="{A4B5A2B3-6DE0-4CC5-A5A1-B9F798C281E6}">
      <dgm:prSet phldrT="[Текст]" custT="1">
        <dgm:style>
          <a:lnRef idx="2">
            <a:schemeClr val="accent3"/>
          </a:lnRef>
          <a:fillRef idx="1">
            <a:schemeClr val="lt1"/>
          </a:fillRef>
          <a:effectRef idx="0">
            <a:schemeClr val="accent3"/>
          </a:effectRef>
          <a:fontRef idx="minor">
            <a:schemeClr val="dk1"/>
          </a:fontRef>
        </dgm:style>
      </dgm:prSet>
      <dgm:spPr/>
      <dgm:t>
        <a:bodyPr/>
        <a:lstStyle/>
        <a:p>
          <a:pPr>
            <a:spcAft>
              <a:spcPts val="0"/>
            </a:spcAft>
          </a:pPr>
          <a:r>
            <a:rPr lang="ro-RO" sz="1800" b="1" u="sng" noProof="0" dirty="0" smtClean="0"/>
            <a:t>Prioritatea 9. </a:t>
          </a:r>
          <a:r>
            <a:rPr lang="ro-RO" sz="1800" b="1" u="none" noProof="0" dirty="0" smtClean="0"/>
            <a:t>Modernizarea bibliotecii științifice din cadrul Grădinii Botanice Naționale (Institut) ”Alexandru Ciubotaru”.</a:t>
          </a:r>
        </a:p>
      </dgm:t>
    </dgm:pt>
    <dgm:pt modelId="{CAAA8E7C-A6E8-4E10-B53E-30733E711B07}" type="parTrans" cxnId="{E08545D6-6687-46B2-8860-32CF3938843C}">
      <dgm:prSet/>
      <dgm:spPr/>
      <dgm:t>
        <a:bodyPr/>
        <a:lstStyle/>
        <a:p>
          <a:endParaRPr lang="ru-RU"/>
        </a:p>
      </dgm:t>
    </dgm:pt>
    <dgm:pt modelId="{1BB9B8D6-416F-4168-866C-6762537D2D58}" type="sibTrans" cxnId="{E08545D6-6687-46B2-8860-32CF3938843C}">
      <dgm:prSet/>
      <dgm:spPr/>
      <dgm:t>
        <a:bodyPr/>
        <a:lstStyle/>
        <a:p>
          <a:endParaRPr lang="ru-RU"/>
        </a:p>
      </dgm:t>
    </dgm:pt>
    <dgm:pt modelId="{8A3C57E6-1284-4E70-89D0-452E13EF91E7}" type="pres">
      <dgm:prSet presAssocID="{C3A4825F-7086-4F76-9A56-D967F506FC8A}" presName="outerComposite" presStyleCnt="0">
        <dgm:presLayoutVars>
          <dgm:chMax val="5"/>
          <dgm:dir/>
          <dgm:resizeHandles val="exact"/>
        </dgm:presLayoutVars>
      </dgm:prSet>
      <dgm:spPr/>
      <dgm:t>
        <a:bodyPr/>
        <a:lstStyle/>
        <a:p>
          <a:endParaRPr lang="ru-RU"/>
        </a:p>
      </dgm:t>
    </dgm:pt>
    <dgm:pt modelId="{93753593-FA94-4BCB-B244-0DACF2E2196D}" type="pres">
      <dgm:prSet presAssocID="{C3A4825F-7086-4F76-9A56-D967F506FC8A}" presName="dummyMaxCanvas" presStyleCnt="0">
        <dgm:presLayoutVars/>
      </dgm:prSet>
      <dgm:spPr/>
    </dgm:pt>
    <dgm:pt modelId="{C3196D7B-C063-48B8-BB97-1898F9B0A3A3}" type="pres">
      <dgm:prSet presAssocID="{C3A4825F-7086-4F76-9A56-D967F506FC8A}" presName="ThreeNodes_1" presStyleLbl="node1" presStyleIdx="0" presStyleCnt="3" custScaleX="99343" custScaleY="48148" custLinFactNeighborX="1837" custLinFactNeighborY="-17849">
        <dgm:presLayoutVars>
          <dgm:bulletEnabled val="1"/>
        </dgm:presLayoutVars>
      </dgm:prSet>
      <dgm:spPr/>
      <dgm:t>
        <a:bodyPr/>
        <a:lstStyle/>
        <a:p>
          <a:endParaRPr lang="ru-RU"/>
        </a:p>
      </dgm:t>
    </dgm:pt>
    <dgm:pt modelId="{6FBEB74A-7666-41E3-B7AF-27C49450FE6E}" type="pres">
      <dgm:prSet presAssocID="{C3A4825F-7086-4F76-9A56-D967F506FC8A}" presName="ThreeNodes_2" presStyleLbl="node1" presStyleIdx="1" presStyleCnt="3" custLinFactNeighborX="-1785" custLinFactNeighborY="-51852">
        <dgm:presLayoutVars>
          <dgm:bulletEnabled val="1"/>
        </dgm:presLayoutVars>
      </dgm:prSet>
      <dgm:spPr/>
      <dgm:t>
        <a:bodyPr/>
        <a:lstStyle/>
        <a:p>
          <a:endParaRPr lang="ru-RU"/>
        </a:p>
      </dgm:t>
    </dgm:pt>
    <dgm:pt modelId="{9705F2FA-FD82-4788-BF12-0107DC82B009}" type="pres">
      <dgm:prSet presAssocID="{C3A4825F-7086-4F76-9A56-D967F506FC8A}" presName="ThreeNodes_3" presStyleLbl="node1" presStyleIdx="2" presStyleCnt="3" custScaleX="109114" custScaleY="57407" custLinFactNeighborX="-5581" custLinFactNeighborY="-78704">
        <dgm:presLayoutVars>
          <dgm:bulletEnabled val="1"/>
        </dgm:presLayoutVars>
      </dgm:prSet>
      <dgm:spPr/>
      <dgm:t>
        <a:bodyPr/>
        <a:lstStyle/>
        <a:p>
          <a:endParaRPr lang="ru-RU"/>
        </a:p>
      </dgm:t>
    </dgm:pt>
    <dgm:pt modelId="{51BC38CC-242D-4286-A185-210E10C2F8F9}" type="pres">
      <dgm:prSet presAssocID="{C3A4825F-7086-4F76-9A56-D967F506FC8A}" presName="ThreeConn_1-2" presStyleLbl="fgAccFollowNode1" presStyleIdx="0" presStyleCnt="2" custAng="10800000" custLinFactNeighborX="-22753" custLinFactNeighborY="-75523">
        <dgm:presLayoutVars>
          <dgm:bulletEnabled val="1"/>
        </dgm:presLayoutVars>
      </dgm:prSet>
      <dgm:spPr/>
      <dgm:t>
        <a:bodyPr/>
        <a:lstStyle/>
        <a:p>
          <a:endParaRPr lang="ru-RU"/>
        </a:p>
      </dgm:t>
    </dgm:pt>
    <dgm:pt modelId="{72A4EEA7-6DBC-474F-806B-0FB68F9EF713}" type="pres">
      <dgm:prSet presAssocID="{C3A4825F-7086-4F76-9A56-D967F506FC8A}" presName="ThreeConn_2-3" presStyleLbl="fgAccFollowNode1" presStyleIdx="1" presStyleCnt="2" custAng="10800000" custLinFactNeighborX="2679" custLinFactNeighborY="-60142">
        <dgm:presLayoutVars>
          <dgm:bulletEnabled val="1"/>
        </dgm:presLayoutVars>
      </dgm:prSet>
      <dgm:spPr/>
      <dgm:t>
        <a:bodyPr/>
        <a:lstStyle/>
        <a:p>
          <a:endParaRPr lang="ru-RU"/>
        </a:p>
      </dgm:t>
    </dgm:pt>
    <dgm:pt modelId="{7258ECC5-EF85-4B63-A95B-6327E981AB49}" type="pres">
      <dgm:prSet presAssocID="{C3A4825F-7086-4F76-9A56-D967F506FC8A}" presName="ThreeNodes_1_text" presStyleLbl="node1" presStyleIdx="2" presStyleCnt="3">
        <dgm:presLayoutVars>
          <dgm:bulletEnabled val="1"/>
        </dgm:presLayoutVars>
      </dgm:prSet>
      <dgm:spPr/>
      <dgm:t>
        <a:bodyPr/>
        <a:lstStyle/>
        <a:p>
          <a:endParaRPr lang="ru-RU"/>
        </a:p>
      </dgm:t>
    </dgm:pt>
    <dgm:pt modelId="{D2494BB1-69A8-4E4A-A530-B9FD0E5394F4}" type="pres">
      <dgm:prSet presAssocID="{C3A4825F-7086-4F76-9A56-D967F506FC8A}" presName="ThreeNodes_2_text" presStyleLbl="node1" presStyleIdx="2" presStyleCnt="3">
        <dgm:presLayoutVars>
          <dgm:bulletEnabled val="1"/>
        </dgm:presLayoutVars>
      </dgm:prSet>
      <dgm:spPr/>
      <dgm:t>
        <a:bodyPr/>
        <a:lstStyle/>
        <a:p>
          <a:endParaRPr lang="ru-RU"/>
        </a:p>
      </dgm:t>
    </dgm:pt>
    <dgm:pt modelId="{782F11F4-43C3-4E0A-8DFA-00E9AC9AE98A}" type="pres">
      <dgm:prSet presAssocID="{C3A4825F-7086-4F76-9A56-D967F506FC8A}" presName="ThreeNodes_3_text" presStyleLbl="node1" presStyleIdx="2" presStyleCnt="3">
        <dgm:presLayoutVars>
          <dgm:bulletEnabled val="1"/>
        </dgm:presLayoutVars>
      </dgm:prSet>
      <dgm:spPr/>
      <dgm:t>
        <a:bodyPr/>
        <a:lstStyle/>
        <a:p>
          <a:endParaRPr lang="ru-RU"/>
        </a:p>
      </dgm:t>
    </dgm:pt>
  </dgm:ptLst>
  <dgm:cxnLst>
    <dgm:cxn modelId="{1F30C711-6721-47FF-95D5-A4A607CB0CD4}" type="presOf" srcId="{22934152-498A-42D6-9623-CC5DF3531609}" destId="{C3196D7B-C063-48B8-BB97-1898F9B0A3A3}" srcOrd="0" destOrd="0" presId="urn:microsoft.com/office/officeart/2005/8/layout/vProcess5"/>
    <dgm:cxn modelId="{A015A699-72A2-416C-8EEA-EA8D42646CDC}" type="presOf" srcId="{90974CA6-18CB-4F09-9A3D-F78247202393}" destId="{72A4EEA7-6DBC-474F-806B-0FB68F9EF713}" srcOrd="0" destOrd="0" presId="urn:microsoft.com/office/officeart/2005/8/layout/vProcess5"/>
    <dgm:cxn modelId="{064D9B09-36E3-46CC-AB22-74F49732D007}" type="presOf" srcId="{A4B5A2B3-6DE0-4CC5-A5A1-B9F798C281E6}" destId="{9705F2FA-FD82-4788-BF12-0107DC82B009}" srcOrd="0" destOrd="0" presId="urn:microsoft.com/office/officeart/2005/8/layout/vProcess5"/>
    <dgm:cxn modelId="{B598EF86-9B16-4D1C-A635-F034176F21B9}" type="presOf" srcId="{0E369AAA-F22A-4CF5-B328-64498EE18ACD}" destId="{D2494BB1-69A8-4E4A-A530-B9FD0E5394F4}" srcOrd="1" destOrd="0" presId="urn:microsoft.com/office/officeart/2005/8/layout/vProcess5"/>
    <dgm:cxn modelId="{F7ADA836-2EF9-42DA-917E-9161688A15A8}" type="presOf" srcId="{22934152-498A-42D6-9623-CC5DF3531609}" destId="{7258ECC5-EF85-4B63-A95B-6327E981AB49}" srcOrd="1" destOrd="0" presId="urn:microsoft.com/office/officeart/2005/8/layout/vProcess5"/>
    <dgm:cxn modelId="{E08545D6-6687-46B2-8860-32CF3938843C}" srcId="{C3A4825F-7086-4F76-9A56-D967F506FC8A}" destId="{A4B5A2B3-6DE0-4CC5-A5A1-B9F798C281E6}" srcOrd="2" destOrd="0" parTransId="{CAAA8E7C-A6E8-4E10-B53E-30733E711B07}" sibTransId="{1BB9B8D6-416F-4168-866C-6762537D2D58}"/>
    <dgm:cxn modelId="{AB25C982-E472-44BA-A2FC-E7FC9509CC71}" srcId="{C3A4825F-7086-4F76-9A56-D967F506FC8A}" destId="{22934152-498A-42D6-9623-CC5DF3531609}" srcOrd="0" destOrd="0" parTransId="{C4DE98FB-A072-4220-AE3B-989C0AEA001B}" sibTransId="{D8FAFE0F-6CF1-43C8-9B9C-4711BE1EFBF5}"/>
    <dgm:cxn modelId="{001339CF-8753-4E32-A7F4-77F6797040B6}" type="presOf" srcId="{D8FAFE0F-6CF1-43C8-9B9C-4711BE1EFBF5}" destId="{51BC38CC-242D-4286-A185-210E10C2F8F9}" srcOrd="0" destOrd="0" presId="urn:microsoft.com/office/officeart/2005/8/layout/vProcess5"/>
    <dgm:cxn modelId="{864E5102-9424-44F4-9D9F-11E5108D3DC2}" type="presOf" srcId="{0E369AAA-F22A-4CF5-B328-64498EE18ACD}" destId="{6FBEB74A-7666-41E3-B7AF-27C49450FE6E}" srcOrd="0" destOrd="0" presId="urn:microsoft.com/office/officeart/2005/8/layout/vProcess5"/>
    <dgm:cxn modelId="{37DCAFD8-97B7-44E1-BB1D-52AAE4B7ED25}" type="presOf" srcId="{A4B5A2B3-6DE0-4CC5-A5A1-B9F798C281E6}" destId="{782F11F4-43C3-4E0A-8DFA-00E9AC9AE98A}" srcOrd="1" destOrd="0" presId="urn:microsoft.com/office/officeart/2005/8/layout/vProcess5"/>
    <dgm:cxn modelId="{BCF614C1-8ECE-4CB4-B50D-2B1E288466CF}" srcId="{C3A4825F-7086-4F76-9A56-D967F506FC8A}" destId="{0E369AAA-F22A-4CF5-B328-64498EE18ACD}" srcOrd="1" destOrd="0" parTransId="{8C5F6E9A-D8A2-4AF6-92A9-83AD9622F190}" sibTransId="{90974CA6-18CB-4F09-9A3D-F78247202393}"/>
    <dgm:cxn modelId="{B8CC6033-CE45-4415-AE63-DA28E5200D83}" type="presOf" srcId="{C3A4825F-7086-4F76-9A56-D967F506FC8A}" destId="{8A3C57E6-1284-4E70-89D0-452E13EF91E7}" srcOrd="0" destOrd="0" presId="urn:microsoft.com/office/officeart/2005/8/layout/vProcess5"/>
    <dgm:cxn modelId="{2CE6DD17-76F1-4A77-BCD3-8087ABA01853}" type="presParOf" srcId="{8A3C57E6-1284-4E70-89D0-452E13EF91E7}" destId="{93753593-FA94-4BCB-B244-0DACF2E2196D}" srcOrd="0" destOrd="0" presId="urn:microsoft.com/office/officeart/2005/8/layout/vProcess5"/>
    <dgm:cxn modelId="{357E95DC-D617-4B5A-8285-F3FF8625C4DD}" type="presParOf" srcId="{8A3C57E6-1284-4E70-89D0-452E13EF91E7}" destId="{C3196D7B-C063-48B8-BB97-1898F9B0A3A3}" srcOrd="1" destOrd="0" presId="urn:microsoft.com/office/officeart/2005/8/layout/vProcess5"/>
    <dgm:cxn modelId="{EDAB3889-FA26-46E7-BE1F-767770893CA8}" type="presParOf" srcId="{8A3C57E6-1284-4E70-89D0-452E13EF91E7}" destId="{6FBEB74A-7666-41E3-B7AF-27C49450FE6E}" srcOrd="2" destOrd="0" presId="urn:microsoft.com/office/officeart/2005/8/layout/vProcess5"/>
    <dgm:cxn modelId="{4E380758-127C-445D-9D70-9C4168165115}" type="presParOf" srcId="{8A3C57E6-1284-4E70-89D0-452E13EF91E7}" destId="{9705F2FA-FD82-4788-BF12-0107DC82B009}" srcOrd="3" destOrd="0" presId="urn:microsoft.com/office/officeart/2005/8/layout/vProcess5"/>
    <dgm:cxn modelId="{0E994801-E0CE-450B-9703-C75B71B42945}" type="presParOf" srcId="{8A3C57E6-1284-4E70-89D0-452E13EF91E7}" destId="{51BC38CC-242D-4286-A185-210E10C2F8F9}" srcOrd="4" destOrd="0" presId="urn:microsoft.com/office/officeart/2005/8/layout/vProcess5"/>
    <dgm:cxn modelId="{FA33AF61-D255-44CD-9F50-6D4A776854A3}" type="presParOf" srcId="{8A3C57E6-1284-4E70-89D0-452E13EF91E7}" destId="{72A4EEA7-6DBC-474F-806B-0FB68F9EF713}" srcOrd="5" destOrd="0" presId="urn:microsoft.com/office/officeart/2005/8/layout/vProcess5"/>
    <dgm:cxn modelId="{98712F36-FB5F-4A8D-8666-8276C9331301}" type="presParOf" srcId="{8A3C57E6-1284-4E70-89D0-452E13EF91E7}" destId="{7258ECC5-EF85-4B63-A95B-6327E981AB49}" srcOrd="6" destOrd="0" presId="urn:microsoft.com/office/officeart/2005/8/layout/vProcess5"/>
    <dgm:cxn modelId="{26BD3C84-22FA-4AB1-A83F-A9E56323B15D}" type="presParOf" srcId="{8A3C57E6-1284-4E70-89D0-452E13EF91E7}" destId="{D2494BB1-69A8-4E4A-A530-B9FD0E5394F4}" srcOrd="7" destOrd="0" presId="urn:microsoft.com/office/officeart/2005/8/layout/vProcess5"/>
    <dgm:cxn modelId="{652D4DD4-078F-45EF-A9DE-FF70D7457D59}" type="presParOf" srcId="{8A3C57E6-1284-4E70-89D0-452E13EF91E7}" destId="{782F11F4-43C3-4E0A-8DFA-00E9AC9AE98A}"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348417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1844905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118656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641220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386903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113611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225971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361043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1053702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982335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19.11.2018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2957088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19.11.2018</a:t>
            </a:fld>
            <a:endParaRPr lang="ru-RU" dirty="0"/>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dirty="0"/>
          </a:p>
        </p:txBody>
      </p:sp>
    </p:spTree>
    <p:extLst>
      <p:ext uri="{BB962C8B-B14F-4D97-AF65-F5344CB8AC3E}">
        <p14:creationId xmlns:p14="http://schemas.microsoft.com/office/powerpoint/2010/main" val="4016320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188641"/>
            <a:ext cx="6984776" cy="3384375"/>
          </a:xfrm>
        </p:spPr>
        <p:txBody>
          <a:bodyPr>
            <a:noAutofit/>
          </a:bodyPr>
          <a:lstStyle/>
          <a:p>
            <a:pPr>
              <a:lnSpc>
                <a:spcPct val="150000"/>
              </a:lnSpc>
            </a:pPr>
            <a:r>
              <a:rPr lang="ro-RO" sz="2400" b="1" dirty="0" smtClean="0"/>
              <a:t>MINISTERUL EDUCAȚIEI, CULTURII ȘI CERCETĂRII</a:t>
            </a:r>
            <a:br>
              <a:rPr lang="ro-RO" sz="2400" b="1" dirty="0" smtClean="0"/>
            </a:br>
            <a:r>
              <a:rPr lang="ro-RO" sz="2400" b="1" dirty="0" smtClean="0"/>
              <a:t/>
            </a:r>
            <a:br>
              <a:rPr lang="ro-RO" sz="2400" b="1" dirty="0" smtClean="0"/>
            </a:br>
            <a:r>
              <a:rPr lang="ro-RO" sz="2400" b="1" dirty="0" smtClean="0"/>
              <a:t>PROGRAM DE MANAGEMENT</a:t>
            </a:r>
            <a:br>
              <a:rPr lang="ro-RO" sz="2400" b="1" dirty="0" smtClean="0"/>
            </a:br>
            <a:r>
              <a:rPr lang="ro-RO" sz="2400" b="1" dirty="0" smtClean="0"/>
              <a:t>A GRĂDINII BOTANICE NAȚIONALE (INSTITUT) ”ALEXANDRU CIUBOTARU” </a:t>
            </a:r>
            <a:br>
              <a:rPr lang="ro-RO" sz="2400" b="1" dirty="0" smtClean="0"/>
            </a:br>
            <a:r>
              <a:rPr lang="ro-RO" sz="3200" b="1" dirty="0" smtClean="0"/>
              <a:t>PENTRU PERIOPADA 2018-2022</a:t>
            </a:r>
            <a:endParaRPr lang="ru-RU" sz="3200" b="1" dirty="0"/>
          </a:p>
        </p:txBody>
      </p:sp>
      <p:sp>
        <p:nvSpPr>
          <p:cNvPr id="3" name="Подзаголовок 2"/>
          <p:cNvSpPr>
            <a:spLocks noGrp="1"/>
          </p:cNvSpPr>
          <p:nvPr>
            <p:ph type="subTitle" idx="1"/>
          </p:nvPr>
        </p:nvSpPr>
        <p:spPr>
          <a:xfrm>
            <a:off x="1331640" y="3573017"/>
            <a:ext cx="7592888" cy="1872208"/>
          </a:xfrm>
        </p:spPr>
        <p:txBody>
          <a:bodyPr anchor="ctr">
            <a:normAutofit fontScale="77500" lnSpcReduction="20000"/>
          </a:bodyPr>
          <a:lstStyle/>
          <a:p>
            <a:r>
              <a:rPr lang="en-US" i="1" dirty="0" smtClean="0"/>
              <a:t>            </a:t>
            </a:r>
          </a:p>
          <a:p>
            <a:pPr algn="r"/>
            <a:r>
              <a:rPr lang="en-US" b="1" i="1" dirty="0">
                <a:solidFill>
                  <a:schemeClr val="accent3">
                    <a:lumMod val="50000"/>
                  </a:schemeClr>
                </a:solidFill>
              </a:rPr>
              <a:t>	</a:t>
            </a:r>
            <a:r>
              <a:rPr lang="en-US" b="1" i="1" dirty="0" smtClean="0">
                <a:solidFill>
                  <a:schemeClr val="accent3">
                    <a:lumMod val="50000"/>
                  </a:schemeClr>
                </a:solidFill>
              </a:rPr>
              <a:t>		</a:t>
            </a:r>
            <a:r>
              <a:rPr lang="ro-RO" b="1" dirty="0" smtClean="0">
                <a:solidFill>
                  <a:schemeClr val="tx1"/>
                </a:solidFill>
                <a:latin typeface="Calibri (Основной текст)"/>
              </a:rPr>
              <a:t>Autor</a:t>
            </a:r>
            <a:r>
              <a:rPr lang="en-US" b="1" dirty="0" smtClean="0">
                <a:solidFill>
                  <a:schemeClr val="tx1"/>
                </a:solidFill>
                <a:latin typeface="Calibri (Основной текст)"/>
              </a:rPr>
              <a:t>:</a:t>
            </a:r>
            <a:r>
              <a:rPr lang="ro-RO" b="1" dirty="0" smtClean="0">
                <a:solidFill>
                  <a:schemeClr val="tx1"/>
                </a:solidFill>
                <a:latin typeface="Calibri (Основной текст)"/>
              </a:rPr>
              <a:t> </a:t>
            </a:r>
            <a:r>
              <a:rPr lang="en-US" b="1" dirty="0" smtClean="0">
                <a:solidFill>
                  <a:schemeClr val="tx1"/>
                </a:solidFill>
                <a:latin typeface="Calibri (Основной текст)"/>
              </a:rPr>
              <a:t>Ion</a:t>
            </a:r>
            <a:r>
              <a:rPr lang="ro-RO" b="1" dirty="0" smtClean="0">
                <a:solidFill>
                  <a:schemeClr val="tx1"/>
                </a:solidFill>
                <a:latin typeface="Calibri (Основной текст)"/>
              </a:rPr>
              <a:t> </a:t>
            </a:r>
            <a:r>
              <a:rPr lang="en-US" b="1" dirty="0" smtClean="0">
                <a:solidFill>
                  <a:schemeClr val="tx1"/>
                </a:solidFill>
                <a:latin typeface="Calibri (Основной текст)"/>
              </a:rPr>
              <a:t>ROŞCA </a:t>
            </a:r>
            <a:r>
              <a:rPr lang="ro-RO" b="1" dirty="0" smtClean="0">
                <a:solidFill>
                  <a:schemeClr val="tx1"/>
                </a:solidFill>
                <a:latin typeface="Calibri (Основной текст)"/>
              </a:rPr>
              <a:t>- </a:t>
            </a:r>
            <a:endParaRPr lang="en-US" dirty="0" smtClean="0">
              <a:solidFill>
                <a:schemeClr val="tx1"/>
              </a:solidFill>
              <a:latin typeface="Calibri (Основной текст)"/>
            </a:endParaRPr>
          </a:p>
          <a:p>
            <a:pPr algn="r"/>
            <a:r>
              <a:rPr lang="vi-VN" dirty="0" smtClean="0">
                <a:solidFill>
                  <a:schemeClr val="tx1"/>
                </a:solidFill>
                <a:latin typeface="Calibri (Основной текст)"/>
              </a:rPr>
              <a:t> dr., conf. cercet., candidat la concursul pentru suplinirea postului vacant de director al Grădinii Botanice </a:t>
            </a:r>
            <a:r>
              <a:rPr lang="ro-RO" dirty="0" smtClean="0">
                <a:solidFill>
                  <a:schemeClr val="tx1"/>
                </a:solidFill>
                <a:latin typeface="Calibri (Основной текст)"/>
              </a:rPr>
              <a:t>Naționale </a:t>
            </a:r>
            <a:r>
              <a:rPr lang="vi-VN" dirty="0" smtClean="0">
                <a:solidFill>
                  <a:schemeClr val="tx1"/>
                </a:solidFill>
                <a:latin typeface="Calibri (Основной текст)"/>
              </a:rPr>
              <a:t>(Institut) </a:t>
            </a:r>
            <a:r>
              <a:rPr lang="ro-RO" dirty="0" smtClean="0">
                <a:solidFill>
                  <a:schemeClr val="tx1"/>
                </a:solidFill>
                <a:latin typeface="Calibri (Основной текст)"/>
              </a:rPr>
              <a:t>”Alexandru Ciubotaru”</a:t>
            </a:r>
            <a:endParaRPr lang="ru-RU" b="1" dirty="0">
              <a:solidFill>
                <a:schemeClr val="tx1"/>
              </a:solidFill>
              <a:latin typeface="Calibri (Основной текст)"/>
            </a:endParaRPr>
          </a:p>
        </p:txBody>
      </p:sp>
      <p:pic>
        <p:nvPicPr>
          <p:cNvPr id="4"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584176"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2483768" y="6093296"/>
            <a:ext cx="4896544" cy="523220"/>
          </a:xfrm>
          <a:prstGeom prst="rect">
            <a:avLst/>
          </a:prstGeom>
        </p:spPr>
        <p:txBody>
          <a:bodyPr wrap="square">
            <a:spAutoFit/>
          </a:bodyPr>
          <a:lstStyle/>
          <a:p>
            <a:pPr algn="ctr"/>
            <a:r>
              <a:rPr lang="ro-RO" sz="2800" b="1" dirty="0" smtClean="0"/>
              <a:t>CHIȘINĂU 2018</a:t>
            </a:r>
            <a:endParaRPr lang="ru-RU" sz="2800" b="1" dirty="0"/>
          </a:p>
        </p:txBody>
      </p:sp>
    </p:spTree>
    <p:extLst>
      <p:ext uri="{BB962C8B-B14F-4D97-AF65-F5344CB8AC3E}">
        <p14:creationId xmlns:p14="http://schemas.microsoft.com/office/powerpoint/2010/main" val="3683757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9" y="-209029"/>
            <a:ext cx="7625605" cy="418058"/>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CULTURAL-NAȚIONAL </a:t>
            </a:r>
            <a:r>
              <a:rPr lang="ru-RU" sz="2000" b="1" i="1" u="sng" dirty="0">
                <a:solidFill>
                  <a:schemeClr val="accent3"/>
                </a:solidFill>
              </a:rPr>
              <a:t/>
            </a:r>
            <a:br>
              <a:rPr lang="ru-RU" sz="2000" b="1" i="1" u="sng" dirty="0">
                <a:solidFill>
                  <a:schemeClr val="accent3"/>
                </a:solidFill>
              </a:rPr>
            </a:br>
            <a:endParaRPr lang="ru-RU" sz="2000" b="1" i="1" u="sng" dirty="0">
              <a:solidFill>
                <a:schemeClr val="accent3"/>
              </a:solidFill>
            </a:endParaRPr>
          </a:p>
        </p:txBody>
      </p:sp>
      <p:sp>
        <p:nvSpPr>
          <p:cNvPr id="5" name="Прямоугольник 4"/>
          <p:cNvSpPr/>
          <p:nvPr/>
        </p:nvSpPr>
        <p:spPr>
          <a:xfrm>
            <a:off x="251520" y="6093296"/>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Схема 11"/>
          <p:cNvGraphicFramePr/>
          <p:nvPr>
            <p:extLst>
              <p:ext uri="{D42A27DB-BD31-4B8C-83A1-F6EECF244321}">
                <p14:modId xmlns:p14="http://schemas.microsoft.com/office/powerpoint/2010/main" val="2821116343"/>
              </p:ext>
            </p:extLst>
          </p:nvPr>
        </p:nvGraphicFramePr>
        <p:xfrm>
          <a:off x="642910" y="1000109"/>
          <a:ext cx="8358247"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0"/>
            <a:ext cx="8208912" cy="404664"/>
          </a:xfrm>
        </p:spPr>
        <p:txBody>
          <a:bodyPr>
            <a:normAutofit fontScale="90000"/>
          </a:bodyPr>
          <a:lstStyle/>
          <a:p>
            <a:r>
              <a:rPr lang="ro-RO" sz="2000" b="1" u="sng" dirty="0" smtClean="0"/>
              <a:t>GRĂDINA BOTANICĂ NAȚIONALĂ (INSTITUT) ”ALEXANDRU CIUBOTARU” </a:t>
            </a:r>
            <a:br>
              <a:rPr lang="ro-RO" sz="2000" b="1" u="sng" dirty="0" smtClean="0"/>
            </a:br>
            <a:r>
              <a:rPr lang="ro-RO" sz="2000" b="1" u="sng" dirty="0" smtClean="0"/>
              <a:t>PATRIMONIU CULTURAL-NAȚIONAL</a:t>
            </a:r>
            <a:endParaRPr lang="ru-RU" sz="2000" b="1" i="1" u="sng" dirty="0">
              <a:solidFill>
                <a:schemeClr val="accent3"/>
              </a:solidFill>
            </a:endParaRPr>
          </a:p>
        </p:txBody>
      </p:sp>
      <p:sp>
        <p:nvSpPr>
          <p:cNvPr id="5" name="Прямоугольник 4"/>
          <p:cNvSpPr/>
          <p:nvPr/>
        </p:nvSpPr>
        <p:spPr>
          <a:xfrm>
            <a:off x="214283" y="6234848"/>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Схема 11"/>
          <p:cNvGraphicFramePr/>
          <p:nvPr>
            <p:extLst>
              <p:ext uri="{D42A27DB-BD31-4B8C-83A1-F6EECF244321}">
                <p14:modId xmlns:p14="http://schemas.microsoft.com/office/powerpoint/2010/main" val="3665673183"/>
              </p:ext>
            </p:extLst>
          </p:nvPr>
        </p:nvGraphicFramePr>
        <p:xfrm>
          <a:off x="755576" y="476672"/>
          <a:ext cx="8388424" cy="6025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9" y="-209029"/>
            <a:ext cx="7625605" cy="209029"/>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NAȚIONAL </a:t>
            </a:r>
            <a:r>
              <a:rPr lang="ru-RU" sz="2000" b="1" i="1" u="sng" dirty="0">
                <a:solidFill>
                  <a:schemeClr val="accent3"/>
                </a:solidFill>
              </a:rPr>
              <a:t/>
            </a:r>
            <a:br>
              <a:rPr lang="ru-RU" sz="2000" b="1" i="1" u="sng" dirty="0">
                <a:solidFill>
                  <a:schemeClr val="accent3"/>
                </a:solidFill>
              </a:rPr>
            </a:br>
            <a:endParaRPr lang="ru-RU" sz="2000" b="1" i="1" u="sng" dirty="0">
              <a:solidFill>
                <a:schemeClr val="accent3"/>
              </a:solidFill>
            </a:endParaRPr>
          </a:p>
        </p:txBody>
      </p:sp>
      <p:sp>
        <p:nvSpPr>
          <p:cNvPr id="5" name="Прямоугольник 4"/>
          <p:cNvSpPr/>
          <p:nvPr/>
        </p:nvSpPr>
        <p:spPr>
          <a:xfrm>
            <a:off x="251520" y="6273226"/>
            <a:ext cx="8712968" cy="584775"/>
          </a:xfrm>
          <a:prstGeom prst="rect">
            <a:avLst/>
          </a:prstGeom>
        </p:spPr>
        <p:txBody>
          <a:bodyPr wrap="square">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Схема 11"/>
          <p:cNvGraphicFramePr/>
          <p:nvPr>
            <p:extLst>
              <p:ext uri="{D42A27DB-BD31-4B8C-83A1-F6EECF244321}">
                <p14:modId xmlns:p14="http://schemas.microsoft.com/office/powerpoint/2010/main" val="9490332"/>
              </p:ext>
            </p:extLst>
          </p:nvPr>
        </p:nvGraphicFramePr>
        <p:xfrm>
          <a:off x="567450" y="692696"/>
          <a:ext cx="8576551" cy="5787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211605" y="1687714"/>
            <a:ext cx="7680876" cy="4062651"/>
          </a:xfrm>
          <a:prstGeom prst="rect">
            <a:avLst/>
          </a:prstGeom>
          <a:noFill/>
        </p:spPr>
        <p:txBody>
          <a:bodyPr wrap="square" rtlCol="0" anchor="ctr">
            <a:spAutoFit/>
          </a:bodyPr>
          <a:lstStyle/>
          <a:p>
            <a:pPr lvl="0">
              <a:lnSpc>
                <a:spcPct val="150000"/>
              </a:lnSpc>
              <a:spcAft>
                <a:spcPts val="0"/>
              </a:spcAft>
            </a:pPr>
            <a:r>
              <a:rPr lang="ro-RO" sz="2200" b="1" u="sng" dirty="0" smtClean="0"/>
              <a:t>Prioritatea 2</a:t>
            </a:r>
            <a:r>
              <a:rPr lang="ro-RO" sz="2200" u="sng" dirty="0" smtClean="0"/>
              <a:t>. </a:t>
            </a:r>
            <a:r>
              <a:rPr lang="ro-RO" sz="2200" dirty="0" smtClean="0"/>
              <a:t>Îmbunătăţirea  managementului resurselor umane:</a:t>
            </a:r>
          </a:p>
          <a:p>
            <a:pPr lvl="0">
              <a:lnSpc>
                <a:spcPct val="150000"/>
              </a:lnSpc>
              <a:spcAft>
                <a:spcPts val="0"/>
              </a:spcAft>
            </a:pPr>
            <a:r>
              <a:rPr lang="ro-RO" b="1" dirty="0" smtClean="0"/>
              <a:t>- Redimensionarea valorilor colectivului  şi ralierea la standardele europene;</a:t>
            </a:r>
            <a:endParaRPr lang="ro-RO" dirty="0" smtClean="0"/>
          </a:p>
          <a:p>
            <a:pPr lvl="0">
              <a:spcAft>
                <a:spcPts val="0"/>
              </a:spcAft>
            </a:pPr>
            <a:r>
              <a:rPr lang="ro-RO" b="1" dirty="0" smtClean="0"/>
              <a:t>- Dezvoltarea unei atmosfere de conlucrare, promovarea unor valori morale şi profesionale de înalt nivel instituțional;</a:t>
            </a:r>
          </a:p>
          <a:p>
            <a:pPr lvl="0">
              <a:spcAft>
                <a:spcPts val="0"/>
              </a:spcAft>
            </a:pPr>
            <a:r>
              <a:rPr lang="ro-RO" dirty="0" smtClean="0"/>
              <a:t> </a:t>
            </a:r>
            <a:r>
              <a:rPr lang="ro-RO" b="1" dirty="0" smtClean="0"/>
              <a:t>- Atragerea unui număr cât mai ridicat de doctoranzi printr-o promovare accentuată a imaginii instituţiei;</a:t>
            </a:r>
          </a:p>
          <a:p>
            <a:pPr lvl="0">
              <a:spcAft>
                <a:spcPts val="0"/>
              </a:spcAft>
            </a:pPr>
            <a:r>
              <a:rPr lang="ro-RO" b="1" dirty="0" smtClean="0"/>
              <a:t>- Menţinerea unui climat de muncă bazat pe responsabilitate si transparenţă individuală; </a:t>
            </a:r>
            <a:endParaRPr lang="ro-RO" dirty="0" smtClean="0"/>
          </a:p>
          <a:p>
            <a:pPr lvl="0">
              <a:spcAft>
                <a:spcPts val="0"/>
              </a:spcAft>
            </a:pPr>
            <a:r>
              <a:rPr lang="ro-RO" b="1" dirty="0" smtClean="0"/>
              <a:t>- Promovarea unei platforme de echipă, printr-o filozofie specifică structurilor şi mediului științific, de colaborare, corectitudine și echidistanță;</a:t>
            </a:r>
            <a:endParaRPr lang="ro-RO" dirty="0" smtClean="0"/>
          </a:p>
          <a:p>
            <a:pPr lvl="0">
              <a:spcAft>
                <a:spcPts val="0"/>
              </a:spcAft>
            </a:pPr>
            <a:r>
              <a:rPr lang="ro-RO" b="1" dirty="0" smtClean="0"/>
              <a:t>- Renunţarea la conceptul "nimeni nu este de neânlocuit", pentru a menţine cadrele ştiinţifice de valoare si pentru atragerea de doctoranzi cu performanţe cognitive și abilitaţi deosebite.</a:t>
            </a:r>
          </a:p>
        </p:txBody>
      </p:sp>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8252" y="-344140"/>
            <a:ext cx="7625605" cy="344140"/>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NAȚIONAL </a:t>
            </a:r>
            <a:r>
              <a:rPr lang="ru-RU" sz="2000" b="1" u="sng" dirty="0"/>
              <a:t/>
            </a:r>
            <a:br>
              <a:rPr lang="ru-RU" sz="2000" b="1" u="sng" dirty="0"/>
            </a:br>
            <a:endParaRPr lang="ru-RU" sz="2000" b="1" u="sng" dirty="0"/>
          </a:p>
        </p:txBody>
      </p:sp>
      <p:sp>
        <p:nvSpPr>
          <p:cNvPr id="5" name="Прямоугольник 4"/>
          <p:cNvSpPr/>
          <p:nvPr/>
        </p:nvSpPr>
        <p:spPr>
          <a:xfrm>
            <a:off x="251520" y="6165305"/>
            <a:ext cx="8712968" cy="584775"/>
          </a:xfrm>
          <a:prstGeom prst="rect">
            <a:avLst/>
          </a:prstGeom>
        </p:spPr>
        <p:txBody>
          <a:bodyPr wrap="square">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Схема 11"/>
          <p:cNvGraphicFramePr/>
          <p:nvPr>
            <p:extLst>
              <p:ext uri="{D42A27DB-BD31-4B8C-83A1-F6EECF244321}">
                <p14:modId xmlns:p14="http://schemas.microsoft.com/office/powerpoint/2010/main" val="1816398241"/>
              </p:ext>
            </p:extLst>
          </p:nvPr>
        </p:nvGraphicFramePr>
        <p:xfrm>
          <a:off x="642910" y="620688"/>
          <a:ext cx="8358247" cy="55229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9" y="-209029"/>
            <a:ext cx="7625605" cy="209029"/>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NAȚIONAL </a:t>
            </a:r>
            <a:r>
              <a:rPr lang="ru-RU" sz="2000" b="1" u="sng" dirty="0"/>
              <a:t/>
            </a:r>
            <a:br>
              <a:rPr lang="ru-RU" sz="2000" b="1" u="sng" dirty="0"/>
            </a:br>
            <a:endParaRPr lang="ru-RU" sz="2000" b="1" u="sng" dirty="0"/>
          </a:p>
        </p:txBody>
      </p:sp>
      <p:sp>
        <p:nvSpPr>
          <p:cNvPr id="5" name="Прямоугольник 4"/>
          <p:cNvSpPr/>
          <p:nvPr/>
        </p:nvSpPr>
        <p:spPr>
          <a:xfrm>
            <a:off x="214283" y="6234848"/>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Схема 11"/>
          <p:cNvGraphicFramePr/>
          <p:nvPr>
            <p:extLst>
              <p:ext uri="{D42A27DB-BD31-4B8C-83A1-F6EECF244321}">
                <p14:modId xmlns:p14="http://schemas.microsoft.com/office/powerpoint/2010/main" val="2021380782"/>
              </p:ext>
            </p:extLst>
          </p:nvPr>
        </p:nvGraphicFramePr>
        <p:xfrm>
          <a:off x="611561" y="692696"/>
          <a:ext cx="8358247" cy="5594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9" y="-209029"/>
            <a:ext cx="7625605" cy="418058"/>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CULTURAL-NAȚIONAL </a:t>
            </a:r>
            <a:r>
              <a:rPr lang="ru-RU" sz="2000" b="1" u="sng" dirty="0"/>
              <a:t/>
            </a:r>
            <a:br>
              <a:rPr lang="ru-RU" sz="2000" b="1" u="sng" dirty="0"/>
            </a:br>
            <a:endParaRPr lang="ru-RU" sz="2000" b="1" u="sng" dirty="0"/>
          </a:p>
        </p:txBody>
      </p:sp>
      <p:sp>
        <p:nvSpPr>
          <p:cNvPr id="5" name="Прямоугольник 4"/>
          <p:cNvSpPr/>
          <p:nvPr/>
        </p:nvSpPr>
        <p:spPr>
          <a:xfrm>
            <a:off x="214283" y="6357958"/>
            <a:ext cx="8712968" cy="338554"/>
          </a:xfrm>
          <a:prstGeom prst="rect">
            <a:avLst/>
          </a:prstGeom>
        </p:spPr>
        <p:txBody>
          <a:bodyPr wrap="square" anchor="ctr">
            <a:spAutoFit/>
          </a:bodyPr>
          <a:lstStyle/>
          <a:p>
            <a:pPr algn="ctr"/>
            <a:r>
              <a:rPr lang="en-US" sz="1600" b="1" dirty="0"/>
              <a:t>PROGRAM DE DEZVOLTARE A GRĂDINII BOTANICE (INSTITUT) </a:t>
            </a:r>
            <a:r>
              <a:rPr lang="en-US" sz="1600" b="1" dirty="0" smtClean="0"/>
              <a:t>A A.Ş.M</a:t>
            </a:r>
            <a:r>
              <a:rPr lang="en-US" sz="1600" b="1" dirty="0"/>
              <a:t>. PENTRU ANII 2014-2018.</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Схема 11"/>
          <p:cNvGraphicFramePr/>
          <p:nvPr>
            <p:extLst>
              <p:ext uri="{D42A27DB-BD31-4B8C-83A1-F6EECF244321}">
                <p14:modId xmlns:p14="http://schemas.microsoft.com/office/powerpoint/2010/main" val="1850238559"/>
              </p:ext>
            </p:extLst>
          </p:nvPr>
        </p:nvGraphicFramePr>
        <p:xfrm>
          <a:off x="642910" y="1000108"/>
          <a:ext cx="8358247" cy="514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653535" cy="260648"/>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NAȚIONAL </a:t>
            </a:r>
            <a:r>
              <a:rPr lang="ru-RU" sz="2000" b="1" u="sng" dirty="0"/>
              <a:t/>
            </a:r>
            <a:br>
              <a:rPr lang="ru-RU" sz="2000" b="1" u="sng" dirty="0"/>
            </a:br>
            <a:endParaRPr lang="ru-RU" sz="2000" b="1" u="sng" dirty="0"/>
          </a:p>
        </p:txBody>
      </p:sp>
      <p:sp>
        <p:nvSpPr>
          <p:cNvPr id="5" name="Прямоугольник 4"/>
          <p:cNvSpPr/>
          <p:nvPr/>
        </p:nvSpPr>
        <p:spPr>
          <a:xfrm>
            <a:off x="251520" y="6114203"/>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83568" y="5733256"/>
            <a:ext cx="7679367" cy="369332"/>
          </a:xfrm>
          <a:prstGeom prst="rect">
            <a:avLst/>
          </a:prstGeom>
          <a:noFill/>
        </p:spPr>
        <p:txBody>
          <a:bodyPr wrap="square" rtlCol="0" anchor="ctr">
            <a:spAutoFit/>
          </a:bodyPr>
          <a:lstStyle/>
          <a:p>
            <a:pPr algn="ctr"/>
            <a:r>
              <a:rPr lang="ro-RO" b="1" dirty="0" smtClean="0"/>
              <a:t>Figura 1. Colaborarea dintre Grădina Botanică şi Instituţiile din cadrul MECC </a:t>
            </a:r>
            <a:endParaRPr lang="ru-RU" b="1" dirty="0"/>
          </a:p>
        </p:txBody>
      </p:sp>
      <p:graphicFrame>
        <p:nvGraphicFramePr>
          <p:cNvPr id="8" name="Схема 7"/>
          <p:cNvGraphicFramePr/>
          <p:nvPr>
            <p:extLst>
              <p:ext uri="{D42A27DB-BD31-4B8C-83A1-F6EECF244321}">
                <p14:modId xmlns:p14="http://schemas.microsoft.com/office/powerpoint/2010/main" val="164506020"/>
              </p:ext>
            </p:extLst>
          </p:nvPr>
        </p:nvGraphicFramePr>
        <p:xfrm>
          <a:off x="971600" y="908721"/>
          <a:ext cx="7704856"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9" y="-209028"/>
            <a:ext cx="7625605" cy="325661"/>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NAȚIONAL </a:t>
            </a:r>
            <a:r>
              <a:rPr lang="ru-RU" sz="2000" b="1" u="sng" dirty="0"/>
              <a:t/>
            </a:r>
            <a:br>
              <a:rPr lang="ru-RU" sz="2000" b="1" u="sng" dirty="0"/>
            </a:br>
            <a:endParaRPr lang="ru-RU" sz="2000" b="1" u="sng" dirty="0"/>
          </a:p>
        </p:txBody>
      </p:sp>
      <p:sp>
        <p:nvSpPr>
          <p:cNvPr id="5" name="Прямоугольник 4"/>
          <p:cNvSpPr/>
          <p:nvPr/>
        </p:nvSpPr>
        <p:spPr>
          <a:xfrm>
            <a:off x="251520" y="6258218"/>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Схема 11"/>
          <p:cNvGraphicFramePr/>
          <p:nvPr>
            <p:extLst>
              <p:ext uri="{D42A27DB-BD31-4B8C-83A1-F6EECF244321}">
                <p14:modId xmlns:p14="http://schemas.microsoft.com/office/powerpoint/2010/main" val="1602989375"/>
              </p:ext>
            </p:extLst>
          </p:nvPr>
        </p:nvGraphicFramePr>
        <p:xfrm>
          <a:off x="928662" y="714356"/>
          <a:ext cx="8358247" cy="5286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84666"/>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1115616" y="0"/>
            <a:ext cx="7899920" cy="646331"/>
          </a:xfrm>
          <a:prstGeom prst="rect">
            <a:avLst/>
          </a:prstGeom>
        </p:spPr>
        <p:txBody>
          <a:bodyPr wrap="square">
            <a:spAutoFit/>
          </a:bodyPr>
          <a:lstStyle/>
          <a:p>
            <a:pPr algn="ctr"/>
            <a:r>
              <a:rPr lang="ro-RO" b="1" u="sng" dirty="0" smtClean="0"/>
              <a:t>GRĂDINA BOTANICĂ NAȚIONALĂ (INSTITUT) ”ALEXANDRU CIUBOTARU” </a:t>
            </a:r>
            <a:br>
              <a:rPr lang="ro-RO" b="1" u="sng" dirty="0" smtClean="0"/>
            </a:br>
            <a:r>
              <a:rPr lang="ro-RO" b="1" u="sng" dirty="0" smtClean="0"/>
              <a:t>PATRIMONIU CULTURAL-NAȚIONAL</a:t>
            </a:r>
            <a:endParaRPr lang="ru-RU" dirty="0"/>
          </a:p>
        </p:txBody>
      </p:sp>
      <p:grpSp>
        <p:nvGrpSpPr>
          <p:cNvPr id="9" name="Группа 8"/>
          <p:cNvGrpSpPr/>
          <p:nvPr/>
        </p:nvGrpSpPr>
        <p:grpSpPr>
          <a:xfrm>
            <a:off x="1187625" y="692697"/>
            <a:ext cx="6835121" cy="618176"/>
            <a:chOff x="171887" y="-263001"/>
            <a:chExt cx="6465152" cy="618177"/>
          </a:xfrm>
          <a:scene3d>
            <a:camera prst="orthographicFront"/>
            <a:lightRig rig="flat" dir="t"/>
          </a:scene3d>
        </p:grpSpPr>
        <p:sp>
          <p:nvSpPr>
            <p:cNvPr id="10" name="Скругленный прямоугольник 9"/>
            <p:cNvSpPr/>
            <p:nvPr/>
          </p:nvSpPr>
          <p:spPr>
            <a:xfrm>
              <a:off x="239998" y="-263001"/>
              <a:ext cx="6397041" cy="618177"/>
            </a:xfrm>
            <a:prstGeom prst="roundRect">
              <a:avLst>
                <a:gd name="adj" fmla="val 10000"/>
              </a:avLst>
            </a:prstGeom>
            <a:sp3d prstMaterial="dkEdge">
              <a:bevelT w="8200" h="38100"/>
            </a:sp3d>
          </p:spPr>
          <p:style>
            <a:lnRef idx="2">
              <a:schemeClr val="accent3"/>
            </a:lnRef>
            <a:fillRef idx="1">
              <a:schemeClr val="lt1"/>
            </a:fillRef>
            <a:effectRef idx="0">
              <a:schemeClr val="accent3"/>
            </a:effectRef>
            <a:fontRef idx="minor">
              <a:schemeClr val="dk1"/>
            </a:fontRef>
          </p:style>
        </p:sp>
        <p:sp>
          <p:nvSpPr>
            <p:cNvPr id="11" name="Скругленный прямоугольник 4"/>
            <p:cNvSpPr/>
            <p:nvPr/>
          </p:nvSpPr>
          <p:spPr>
            <a:xfrm>
              <a:off x="171887" y="-263001"/>
              <a:ext cx="5284962" cy="58196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o-RO" sz="2200" b="1" kern="1200" dirty="0" smtClean="0"/>
                <a:t>3. </a:t>
              </a:r>
              <a:r>
                <a:rPr lang="ro-RO" sz="2200" b="1" kern="1200" dirty="0" smtClean="0">
                  <a:solidFill>
                    <a:schemeClr val="tx1"/>
                  </a:solidFill>
                </a:rPr>
                <a:t>Finan</a:t>
              </a:r>
              <a:r>
                <a:rPr lang="ro-RO" sz="2200" b="1" dirty="0" smtClean="0">
                  <a:solidFill>
                    <a:schemeClr val="tx1"/>
                  </a:solidFill>
                </a:rPr>
                <a:t>ț</a:t>
              </a:r>
              <a:r>
                <a:rPr lang="ro-RO" sz="2200" b="1" kern="1200" dirty="0" smtClean="0">
                  <a:solidFill>
                    <a:schemeClr val="tx1"/>
                  </a:solidFill>
                </a:rPr>
                <a:t>area Grădinii Botanice</a:t>
              </a:r>
              <a:endParaRPr lang="ro-RO" sz="2200" b="1" u="sng" kern="1200" dirty="0" smtClean="0">
                <a:solidFill>
                  <a:schemeClr val="tx1"/>
                </a:solidFill>
              </a:endParaRPr>
            </a:p>
          </p:txBody>
        </p:sp>
      </p:grpSp>
      <p:grpSp>
        <p:nvGrpSpPr>
          <p:cNvPr id="15" name="Группа 14"/>
          <p:cNvGrpSpPr/>
          <p:nvPr/>
        </p:nvGrpSpPr>
        <p:grpSpPr>
          <a:xfrm>
            <a:off x="1403649" y="1412776"/>
            <a:ext cx="6435849" cy="864096"/>
            <a:chOff x="706300" y="2804455"/>
            <a:chExt cx="6435849" cy="923767"/>
          </a:xfrm>
          <a:scene3d>
            <a:camera prst="orthographicFront"/>
            <a:lightRig rig="flat" dir="t"/>
          </a:scene3d>
        </p:grpSpPr>
        <p:sp>
          <p:nvSpPr>
            <p:cNvPr id="16" name="Скругленный прямоугольник 15"/>
            <p:cNvSpPr/>
            <p:nvPr/>
          </p:nvSpPr>
          <p:spPr>
            <a:xfrm>
              <a:off x="706300" y="2804455"/>
              <a:ext cx="6435849" cy="923767"/>
            </a:xfrm>
            <a:prstGeom prst="roundRect">
              <a:avLst>
                <a:gd name="adj" fmla="val 10000"/>
              </a:avLst>
            </a:prstGeom>
            <a:sp3d prstMaterial="dkEdge">
              <a:bevelT w="8200" h="38100"/>
            </a:sp3d>
          </p:spPr>
          <p:style>
            <a:lnRef idx="2">
              <a:schemeClr val="accent3"/>
            </a:lnRef>
            <a:fillRef idx="1">
              <a:schemeClr val="lt1"/>
            </a:fillRef>
            <a:effectRef idx="0">
              <a:schemeClr val="accent3"/>
            </a:effectRef>
            <a:fontRef idx="minor">
              <a:schemeClr val="dk1"/>
            </a:fontRef>
          </p:style>
        </p:sp>
        <p:sp>
          <p:nvSpPr>
            <p:cNvPr id="17" name="Скругленный прямоугольник 4"/>
            <p:cNvSpPr/>
            <p:nvPr/>
          </p:nvSpPr>
          <p:spPr>
            <a:xfrm>
              <a:off x="1011532" y="2804456"/>
              <a:ext cx="5895061" cy="82831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b="1" u="sng" kern="1200" noProof="0" dirty="0" smtClean="0"/>
                <a:t>Prioritatea 3.</a:t>
              </a:r>
              <a:r>
                <a:rPr lang="ro-RO" b="1" u="none" kern="1200" noProof="0" dirty="0" smtClean="0"/>
                <a:t> Elaborarea unui Plan de Acţiuni pentru colectarea de surse spre finalizarea proiectelor prioritare și de identificare a surselor posibile de accesare.</a:t>
              </a:r>
            </a:p>
          </p:txBody>
        </p:sp>
      </p:grpSp>
      <p:grpSp>
        <p:nvGrpSpPr>
          <p:cNvPr id="18" name="Группа 17"/>
          <p:cNvGrpSpPr/>
          <p:nvPr/>
        </p:nvGrpSpPr>
        <p:grpSpPr>
          <a:xfrm>
            <a:off x="1547664" y="2420889"/>
            <a:ext cx="6820173" cy="2014709"/>
            <a:chOff x="2342433" y="3758708"/>
            <a:chExt cx="6435850" cy="2014709"/>
          </a:xfrm>
          <a:scene3d>
            <a:camera prst="orthographicFront"/>
            <a:lightRig rig="flat" dir="t"/>
          </a:scene3d>
        </p:grpSpPr>
        <p:sp>
          <p:nvSpPr>
            <p:cNvPr id="19" name="Скругленный прямоугольник 18"/>
            <p:cNvSpPr/>
            <p:nvPr/>
          </p:nvSpPr>
          <p:spPr>
            <a:xfrm>
              <a:off x="2342434" y="3758708"/>
              <a:ext cx="6435849" cy="2014709"/>
            </a:xfrm>
            <a:prstGeom prst="roundRect">
              <a:avLst>
                <a:gd name="adj" fmla="val 10000"/>
              </a:avLst>
            </a:prstGeom>
            <a:sp3d prstMaterial="dkEdge">
              <a:bevelT w="8200" h="38100"/>
            </a:sp3d>
          </p:spPr>
          <p:style>
            <a:lnRef idx="2">
              <a:schemeClr val="accent3"/>
            </a:lnRef>
            <a:fillRef idx="1">
              <a:schemeClr val="lt1"/>
            </a:fillRef>
            <a:effectRef idx="0">
              <a:schemeClr val="accent3"/>
            </a:effectRef>
            <a:fontRef idx="minor">
              <a:schemeClr val="dk1"/>
            </a:fontRef>
          </p:style>
        </p:sp>
        <p:sp>
          <p:nvSpPr>
            <p:cNvPr id="20" name="Скругленный прямоугольник 4"/>
            <p:cNvSpPr/>
            <p:nvPr/>
          </p:nvSpPr>
          <p:spPr>
            <a:xfrm>
              <a:off x="2342433" y="3902724"/>
              <a:ext cx="6319376" cy="172819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ts val="0"/>
                </a:spcAft>
              </a:pPr>
              <a:endParaRPr lang="ro-RO" sz="1600" b="1" u="sng" kern="1200" noProof="0" dirty="0" smtClean="0"/>
            </a:p>
            <a:p>
              <a:pPr lvl="0" algn="l" defTabSz="711200">
                <a:lnSpc>
                  <a:spcPct val="90000"/>
                </a:lnSpc>
                <a:spcBef>
                  <a:spcPct val="0"/>
                </a:spcBef>
                <a:spcAft>
                  <a:spcPts val="0"/>
                </a:spcAft>
              </a:pPr>
              <a:r>
                <a:rPr lang="ro-RO" b="1" u="sng" kern="1200" noProof="0" dirty="0" smtClean="0"/>
                <a:t>Prioritatea 4. </a:t>
              </a:r>
              <a:r>
                <a:rPr lang="ro-RO" b="1" u="none" kern="1200" noProof="0" dirty="0" smtClean="0"/>
                <a:t>Formularea strategiei de management şi marketing a vizitatorilor și de dezvoltare a Grădinii Botanice ca destinație ecoturistică:</a:t>
              </a:r>
            </a:p>
            <a:p>
              <a:pPr lvl="0" algn="l" defTabSz="711200">
                <a:lnSpc>
                  <a:spcPct val="90000"/>
                </a:lnSpc>
                <a:spcBef>
                  <a:spcPct val="0"/>
                </a:spcBef>
                <a:spcAft>
                  <a:spcPts val="0"/>
                </a:spcAft>
              </a:pPr>
              <a:r>
                <a:rPr lang="ro-RO" b="1" u="none" kern="1200" noProof="0" dirty="0" smtClean="0"/>
                <a:t>- Integrarea Grădinii în circuitul turistic naţional;</a:t>
              </a:r>
            </a:p>
            <a:p>
              <a:pPr lvl="0" algn="l" defTabSz="711200">
                <a:lnSpc>
                  <a:spcPct val="90000"/>
                </a:lnSpc>
                <a:spcBef>
                  <a:spcPct val="0"/>
                </a:spcBef>
                <a:spcAft>
                  <a:spcPts val="0"/>
                </a:spcAft>
              </a:pPr>
              <a:r>
                <a:rPr lang="ro-RO" b="1" u="none" kern="1200" noProof="0" dirty="0" smtClean="0"/>
                <a:t>- Includerea activă a Grădinii în viaţa socială şi culturală a municipiului şi a Republicii Moldova.</a:t>
              </a:r>
            </a:p>
          </p:txBody>
        </p:sp>
      </p:grpSp>
      <p:grpSp>
        <p:nvGrpSpPr>
          <p:cNvPr id="21" name="Группа 20"/>
          <p:cNvGrpSpPr/>
          <p:nvPr/>
        </p:nvGrpSpPr>
        <p:grpSpPr>
          <a:xfrm>
            <a:off x="7236297" y="1052736"/>
            <a:ext cx="618511" cy="618510"/>
            <a:chOff x="6000795" y="214316"/>
            <a:chExt cx="618510" cy="618510"/>
          </a:xfrm>
        </p:grpSpPr>
        <p:sp>
          <p:nvSpPr>
            <p:cNvPr id="22" name="Стрелка вниз 21"/>
            <p:cNvSpPr/>
            <p:nvPr/>
          </p:nvSpPr>
          <p:spPr>
            <a:xfrm rot="10800000">
              <a:off x="6000795" y="214316"/>
              <a:ext cx="618510" cy="618510"/>
            </a:xfrm>
            <a:prstGeom prst="downArrow">
              <a:avLst>
                <a:gd name="adj1" fmla="val 55000"/>
                <a:gd name="adj2" fmla="val 45000"/>
              </a:avLst>
            </a:prstGeom>
          </p:spPr>
          <p:style>
            <a:lnRef idx="1">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23" name="Стрелка вниз 4"/>
            <p:cNvSpPr/>
            <p:nvPr/>
          </p:nvSpPr>
          <p:spPr>
            <a:xfrm rot="10800000">
              <a:off x="6139960" y="367397"/>
              <a:ext cx="340180" cy="4654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dirty="0"/>
            </a:p>
          </p:txBody>
        </p:sp>
      </p:grpSp>
      <p:pic>
        <p:nvPicPr>
          <p:cNvPr id="24" name="Рисунок 23"/>
          <p:cNvPicPr>
            <a:picLocks noChangeAspect="1"/>
          </p:cNvPicPr>
          <p:nvPr/>
        </p:nvPicPr>
        <p:blipFill>
          <a:blip r:embed="rId3" cstate="print"/>
          <a:stretch>
            <a:fillRect/>
          </a:stretch>
        </p:blipFill>
        <p:spPr>
          <a:xfrm>
            <a:off x="7291102" y="2263965"/>
            <a:ext cx="621847" cy="621846"/>
          </a:xfrm>
          <a:prstGeom prst="rect">
            <a:avLst/>
          </a:prstGeom>
        </p:spPr>
      </p:pic>
      <p:grpSp>
        <p:nvGrpSpPr>
          <p:cNvPr id="25" name="Группа 24"/>
          <p:cNvGrpSpPr/>
          <p:nvPr/>
        </p:nvGrpSpPr>
        <p:grpSpPr>
          <a:xfrm>
            <a:off x="1701085" y="4255716"/>
            <a:ext cx="7335411" cy="2208553"/>
            <a:chOff x="593435" y="828291"/>
            <a:chExt cx="7104509" cy="2734544"/>
          </a:xfrm>
          <a:scene3d>
            <a:camera prst="orthographicFront"/>
            <a:lightRig rig="flat" dir="t"/>
          </a:scene3d>
        </p:grpSpPr>
        <p:sp>
          <p:nvSpPr>
            <p:cNvPr id="26" name="Скругленный прямоугольник 25"/>
            <p:cNvSpPr/>
            <p:nvPr/>
          </p:nvSpPr>
          <p:spPr>
            <a:xfrm>
              <a:off x="593435" y="1147087"/>
              <a:ext cx="7104509" cy="2011684"/>
            </a:xfrm>
            <a:prstGeom prst="roundRect">
              <a:avLst>
                <a:gd name="adj" fmla="val 10000"/>
              </a:avLst>
            </a:prstGeom>
            <a:sp3d prstMaterial="dkEdge">
              <a:bevelT w="8200" h="38100"/>
            </a:sp3d>
          </p:spPr>
          <p:style>
            <a:lnRef idx="2">
              <a:schemeClr val="accent3"/>
            </a:lnRef>
            <a:fillRef idx="1">
              <a:schemeClr val="lt1"/>
            </a:fillRef>
            <a:effectRef idx="0">
              <a:schemeClr val="accent3"/>
            </a:effectRef>
            <a:fontRef idx="minor">
              <a:schemeClr val="dk1"/>
            </a:fontRef>
          </p:style>
        </p:sp>
        <p:sp>
          <p:nvSpPr>
            <p:cNvPr id="27" name="Скругленный прямоугольник 4"/>
            <p:cNvSpPr/>
            <p:nvPr/>
          </p:nvSpPr>
          <p:spPr>
            <a:xfrm>
              <a:off x="766787" y="828291"/>
              <a:ext cx="6562580" cy="273454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o-RO" sz="1800" b="1" u="sng" kern="1200" cap="none" spc="0" noProof="0" dirty="0" smtClean="0">
                  <a:ln w="0"/>
                  <a:effectLst/>
                </a:rPr>
                <a:t>Prioritatea 5</a:t>
              </a:r>
              <a:r>
                <a:rPr lang="ro-RO" sz="1800" b="1" kern="1200" cap="none" spc="0" noProof="0" dirty="0" smtClean="0">
                  <a:ln w="0"/>
                  <a:effectLst/>
                </a:rPr>
                <a:t>. Majorarea capacității de producție a materialului dendrofloricol în pepiniera de introducție a Grădinii Botanice:</a:t>
              </a:r>
            </a:p>
            <a:p>
              <a:pPr lvl="0" algn="l" defTabSz="711200">
                <a:lnSpc>
                  <a:spcPct val="90000"/>
                </a:lnSpc>
                <a:spcBef>
                  <a:spcPct val="0"/>
                </a:spcBef>
                <a:spcAft>
                  <a:spcPts val="0"/>
                </a:spcAft>
              </a:pPr>
              <a:r>
                <a:rPr lang="ro-RO" sz="1800" b="1" kern="1200" cap="none" spc="0" noProof="0" dirty="0" smtClean="0">
                  <a:ln w="0"/>
                  <a:effectLst/>
                </a:rPr>
                <a:t>- Cultivarea speciilor și a cultivarilor de de</a:t>
              </a:r>
              <a:r>
                <a:rPr lang="ro-RO" b="1" dirty="0" smtClean="0">
                  <a:ln w="0"/>
                </a:rPr>
                <a:t>corativitate înaltă</a:t>
              </a:r>
              <a:r>
                <a:rPr lang="ro-RO" sz="1800" b="1" kern="1200" cap="none" spc="0" noProof="0" dirty="0" smtClean="0">
                  <a:ln w="0"/>
                  <a:effectLst/>
                </a:rPr>
                <a:t>;</a:t>
              </a:r>
            </a:p>
            <a:p>
              <a:pPr lvl="0" algn="l" defTabSz="711200">
                <a:lnSpc>
                  <a:spcPct val="90000"/>
                </a:lnSpc>
                <a:spcBef>
                  <a:spcPct val="0"/>
                </a:spcBef>
                <a:spcAft>
                  <a:spcPts val="0"/>
                </a:spcAft>
              </a:pPr>
              <a:r>
                <a:rPr lang="ro-RO" sz="1800" b="1" kern="1200" cap="none" spc="0" noProof="0" dirty="0" smtClean="0">
                  <a:ln w="0"/>
                  <a:effectLst/>
                </a:rPr>
                <a:t>- Fortificarea brandului</a:t>
              </a:r>
              <a:r>
                <a:rPr lang="ro-RO" b="1" dirty="0" smtClean="0">
                  <a:ln w="0"/>
                </a:rPr>
                <a:t>, Grădina Botanică, ca lider la nivel național privind calitatea și diversitatea asortimentului de plante</a:t>
              </a:r>
              <a:r>
                <a:rPr lang="ro-RO" sz="1800" b="1" kern="1200" cap="none" spc="0" noProof="0" dirty="0" smtClean="0">
                  <a:ln w="0"/>
                  <a:effectLst/>
                </a:rPr>
                <a:t>;</a:t>
              </a:r>
            </a:p>
            <a:p>
              <a:pPr lvl="0" algn="l" defTabSz="711200">
                <a:lnSpc>
                  <a:spcPct val="90000"/>
                </a:lnSpc>
                <a:spcBef>
                  <a:spcPct val="0"/>
                </a:spcBef>
                <a:spcAft>
                  <a:spcPts val="0"/>
                </a:spcAft>
              </a:pPr>
              <a:r>
                <a:rPr lang="ro-RO" sz="1800" b="1" kern="1200" cap="none" spc="0" noProof="0" dirty="0" smtClean="0">
                  <a:ln w="0"/>
                  <a:effectLst/>
                </a:rPr>
                <a:t>- Promovarea pe piață a soiurilor GB</a:t>
              </a:r>
              <a:r>
                <a:rPr lang="ro-RO" b="1" dirty="0" smtClean="0">
                  <a:ln w="0"/>
                </a:rPr>
                <a:t>NI</a:t>
              </a:r>
              <a:r>
                <a:rPr lang="ro-RO" sz="1800" b="1" kern="1200" cap="none" spc="0" noProof="0" dirty="0" smtClean="0">
                  <a:ln w="0"/>
                  <a:effectLst/>
                </a:rPr>
                <a:t> de plante;</a:t>
              </a:r>
            </a:p>
          </p:txBody>
        </p:sp>
      </p:grpSp>
      <p:grpSp>
        <p:nvGrpSpPr>
          <p:cNvPr id="28" name="Группа 27"/>
          <p:cNvGrpSpPr/>
          <p:nvPr/>
        </p:nvGrpSpPr>
        <p:grpSpPr>
          <a:xfrm>
            <a:off x="7749326" y="4017642"/>
            <a:ext cx="618511" cy="618510"/>
            <a:chOff x="6000795" y="214316"/>
            <a:chExt cx="618510" cy="618510"/>
          </a:xfrm>
        </p:grpSpPr>
        <p:sp>
          <p:nvSpPr>
            <p:cNvPr id="29" name="Стрелка вниз 28"/>
            <p:cNvSpPr/>
            <p:nvPr/>
          </p:nvSpPr>
          <p:spPr>
            <a:xfrm rot="10800000">
              <a:off x="6000795" y="214316"/>
              <a:ext cx="618510" cy="618510"/>
            </a:xfrm>
            <a:prstGeom prst="downArrow">
              <a:avLst>
                <a:gd name="adj1" fmla="val 55000"/>
                <a:gd name="adj2" fmla="val 45000"/>
              </a:avLst>
            </a:prstGeom>
          </p:spPr>
          <p:style>
            <a:lnRef idx="1">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30" name="Стрелка вниз 4"/>
            <p:cNvSpPr/>
            <p:nvPr/>
          </p:nvSpPr>
          <p:spPr>
            <a:xfrm rot="10800000">
              <a:off x="6139960" y="367397"/>
              <a:ext cx="340180" cy="4654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ru-RU" sz="2800" kern="1200" dirty="0"/>
            </a:p>
          </p:txBody>
        </p:sp>
      </p:grpSp>
      <p:sp>
        <p:nvSpPr>
          <p:cNvPr id="31" name="Прямоугольник 30"/>
          <p:cNvSpPr/>
          <p:nvPr/>
        </p:nvSpPr>
        <p:spPr>
          <a:xfrm>
            <a:off x="179512" y="6093297"/>
            <a:ext cx="8784976" cy="584775"/>
          </a:xfrm>
          <a:prstGeom prst="rect">
            <a:avLst/>
          </a:prstGeom>
        </p:spPr>
        <p:txBody>
          <a:bodyPr wrap="square">
            <a:spAutoFit/>
          </a:bodyPr>
          <a:lstStyle/>
          <a:p>
            <a:pPr algn="ctr"/>
            <a:r>
              <a:rPr lang="ro-RO" sz="1600" b="1" dirty="0" smtClean="0"/>
              <a:t>PROGRAM DE DEZVOLTARE A GRĂDINII BOTANICE NAȚIONALE (INSTITUT) ”ALEXANDRU CIUBOTARU” PENTRU ANII 2018-2022.</a:t>
            </a:r>
            <a:endParaRPr lang="en-US" sz="1600" dirty="0"/>
          </a:p>
        </p:txBody>
      </p:sp>
    </p:spTree>
    <p:extLst>
      <p:ext uri="{BB962C8B-B14F-4D97-AF65-F5344CB8AC3E}">
        <p14:creationId xmlns:p14="http://schemas.microsoft.com/office/powerpoint/2010/main" val="4056235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stretch>
            <a:fillRect/>
          </a:stretch>
        </p:blipFill>
        <p:spPr>
          <a:xfrm>
            <a:off x="107505" y="0"/>
            <a:ext cx="1024217" cy="1079086"/>
          </a:xfrm>
          <a:prstGeom prst="rect">
            <a:avLst/>
          </a:prstGeom>
        </p:spPr>
      </p:pic>
      <p:pic>
        <p:nvPicPr>
          <p:cNvPr id="6" name="Рисунок 5"/>
          <p:cNvPicPr>
            <a:picLocks noChangeAspect="1"/>
          </p:cNvPicPr>
          <p:nvPr/>
        </p:nvPicPr>
        <p:blipFill>
          <a:blip r:embed="rId3" cstate="print"/>
          <a:stretch>
            <a:fillRect/>
          </a:stretch>
        </p:blipFill>
        <p:spPr>
          <a:xfrm>
            <a:off x="1434591" y="682459"/>
            <a:ext cx="6645216" cy="695004"/>
          </a:xfrm>
          <a:prstGeom prst="rect">
            <a:avLst/>
          </a:prstGeom>
        </p:spPr>
      </p:pic>
      <p:grpSp>
        <p:nvGrpSpPr>
          <p:cNvPr id="11" name="Группа 10"/>
          <p:cNvGrpSpPr/>
          <p:nvPr/>
        </p:nvGrpSpPr>
        <p:grpSpPr>
          <a:xfrm>
            <a:off x="467546" y="1566501"/>
            <a:ext cx="8579311" cy="4787840"/>
            <a:chOff x="840611" y="2923374"/>
            <a:chExt cx="6435849" cy="2562434"/>
          </a:xfrm>
          <a:scene3d>
            <a:camera prst="orthographicFront"/>
            <a:lightRig rig="flat" dir="t"/>
          </a:scene3d>
        </p:grpSpPr>
        <p:sp>
          <p:nvSpPr>
            <p:cNvPr id="12" name="Скругленный прямоугольник 11"/>
            <p:cNvSpPr/>
            <p:nvPr/>
          </p:nvSpPr>
          <p:spPr>
            <a:xfrm>
              <a:off x="840611" y="2923374"/>
              <a:ext cx="6435849" cy="2461262"/>
            </a:xfrm>
            <a:prstGeom prst="roundRect">
              <a:avLst>
                <a:gd name="adj" fmla="val 10000"/>
              </a:avLst>
            </a:prstGeom>
            <a:sp3d prstMaterial="dkEdge">
              <a:bevelT w="8200" h="38100"/>
            </a:sp3d>
          </p:spPr>
          <p:style>
            <a:lnRef idx="2">
              <a:schemeClr val="accent3"/>
            </a:lnRef>
            <a:fillRef idx="1">
              <a:schemeClr val="lt1"/>
            </a:fillRef>
            <a:effectRef idx="0">
              <a:schemeClr val="accent3"/>
            </a:effectRef>
            <a:fontRef idx="minor">
              <a:schemeClr val="dk1"/>
            </a:fontRef>
          </p:style>
        </p:sp>
        <p:sp>
          <p:nvSpPr>
            <p:cNvPr id="13" name="Скругленный прямоугольник 4"/>
            <p:cNvSpPr/>
            <p:nvPr/>
          </p:nvSpPr>
          <p:spPr>
            <a:xfrm>
              <a:off x="1020937" y="3021226"/>
              <a:ext cx="6084928" cy="246458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RO" b="1" u="sng" kern="1200" noProof="0" dirty="0" smtClean="0"/>
                <a:t>Prioritatea 6.</a:t>
              </a:r>
              <a:r>
                <a:rPr lang="ro-RO" b="1" u="none" kern="1200" noProof="0" dirty="0" smtClean="0"/>
                <a:t> </a:t>
              </a:r>
              <a:r>
                <a:rPr lang="ro-RO" b="1" dirty="0" smtClean="0"/>
                <a:t>Sporirea efectului social – economic prin relansarea activității antreprenoriale în cadrul Grădinii Botanice:</a:t>
              </a:r>
            </a:p>
            <a:p>
              <a:pPr marL="285750" lvl="0" indent="-285750" algn="l" defTabSz="711200">
                <a:lnSpc>
                  <a:spcPct val="90000"/>
                </a:lnSpc>
                <a:spcBef>
                  <a:spcPct val="0"/>
                </a:spcBef>
                <a:spcAft>
                  <a:spcPct val="35000"/>
                </a:spcAft>
                <a:buFontTx/>
                <a:buChar char="-"/>
              </a:pPr>
              <a:r>
                <a:rPr lang="ro-RO" b="1" dirty="0" smtClean="0"/>
                <a:t>Majorarea posibilității financiare pentru cofinanțarea proiectelor naționale și internaționale;</a:t>
              </a:r>
            </a:p>
            <a:p>
              <a:pPr marL="285750" lvl="0" indent="-285750" algn="l" defTabSz="711200">
                <a:lnSpc>
                  <a:spcPct val="90000"/>
                </a:lnSpc>
                <a:spcBef>
                  <a:spcPct val="0"/>
                </a:spcBef>
                <a:spcAft>
                  <a:spcPct val="35000"/>
                </a:spcAft>
                <a:buFontTx/>
                <a:buChar char="-"/>
              </a:pPr>
              <a:r>
                <a:rPr lang="ro-RO" b="1" dirty="0" smtClean="0"/>
                <a:t>Crearea de noi locuri de muncă;</a:t>
              </a:r>
            </a:p>
            <a:p>
              <a:pPr marL="285750" lvl="0" indent="-285750" algn="l" defTabSz="711200">
                <a:lnSpc>
                  <a:spcPct val="90000"/>
                </a:lnSpc>
                <a:spcBef>
                  <a:spcPct val="0"/>
                </a:spcBef>
                <a:spcAft>
                  <a:spcPct val="35000"/>
                </a:spcAft>
                <a:buFontTx/>
                <a:buChar char="-"/>
              </a:pPr>
              <a:r>
                <a:rPr lang="ro-RO" b="1" dirty="0" smtClean="0"/>
                <a:t>Realizarea unui spațiu informațional comun privind educația în problemele amenajării peisagistice și a pepinieritului;</a:t>
              </a:r>
            </a:p>
            <a:p>
              <a:pPr marL="285750" lvl="0" indent="-285750" algn="l" defTabSz="711200">
                <a:lnSpc>
                  <a:spcPct val="90000"/>
                </a:lnSpc>
                <a:spcBef>
                  <a:spcPct val="0"/>
                </a:spcBef>
                <a:spcAft>
                  <a:spcPct val="35000"/>
                </a:spcAft>
                <a:buFontTx/>
                <a:buChar char="-"/>
              </a:pPr>
              <a:r>
                <a:rPr lang="ro-RO" b="1" dirty="0" smtClean="0"/>
                <a:t> Instruirea permanentă și eficientă a specialiștilor, precum și perfecționarea și amplasarea optimă a cadrelor;</a:t>
              </a:r>
            </a:p>
            <a:p>
              <a:pPr marL="285750" lvl="0" indent="-285750" algn="l" defTabSz="711200">
                <a:lnSpc>
                  <a:spcPct val="90000"/>
                </a:lnSpc>
                <a:spcBef>
                  <a:spcPct val="0"/>
                </a:spcBef>
                <a:spcAft>
                  <a:spcPct val="35000"/>
                </a:spcAft>
                <a:buFontTx/>
                <a:buChar char="-"/>
              </a:pPr>
              <a:r>
                <a:rPr lang="ro-RO" b="1" dirty="0" smtClean="0"/>
                <a:t>Punerea în valoare a unui asortiment vast și competitiv pe piața de desfacere;</a:t>
              </a:r>
            </a:p>
            <a:p>
              <a:pPr marL="285750" lvl="0" indent="-285750" algn="l" defTabSz="711200">
                <a:lnSpc>
                  <a:spcPct val="90000"/>
                </a:lnSpc>
                <a:spcBef>
                  <a:spcPct val="0"/>
                </a:spcBef>
                <a:spcAft>
                  <a:spcPct val="35000"/>
                </a:spcAft>
                <a:buFontTx/>
                <a:buChar char="-"/>
              </a:pPr>
              <a:r>
                <a:rPr lang="ro-RO" b="1" dirty="0" smtClean="0"/>
                <a:t>Crearea expozițiilor și a microexpozițiilor noi în Grădina Botanică;</a:t>
              </a:r>
            </a:p>
            <a:p>
              <a:pPr marL="285750" lvl="0" indent="-285750" algn="l" defTabSz="711200">
                <a:lnSpc>
                  <a:spcPct val="90000"/>
                </a:lnSpc>
                <a:spcBef>
                  <a:spcPct val="0"/>
                </a:spcBef>
                <a:spcAft>
                  <a:spcPct val="35000"/>
                </a:spcAft>
                <a:buFontTx/>
                <a:buChar char="-"/>
              </a:pPr>
              <a:r>
                <a:rPr lang="ro-RO" b="1" dirty="0" smtClean="0"/>
                <a:t>Conservarea unui fond de plante dendrofloricole pentru amenajarea expozițiilor în cadrul proiectelor de fondare a Grădinilor Botanice din Bălți, Cahul și Cimișlia.</a:t>
              </a:r>
            </a:p>
            <a:p>
              <a:pPr marL="285750" lvl="0" indent="-285750" algn="l" defTabSz="711200">
                <a:lnSpc>
                  <a:spcPct val="90000"/>
                </a:lnSpc>
                <a:spcBef>
                  <a:spcPct val="0"/>
                </a:spcBef>
                <a:spcAft>
                  <a:spcPct val="35000"/>
                </a:spcAft>
                <a:buFontTx/>
                <a:buChar char="-"/>
              </a:pPr>
              <a:endParaRPr lang="ro-RO" b="1" dirty="0" smtClean="0"/>
            </a:p>
            <a:p>
              <a:pPr lvl="0" algn="l" defTabSz="711200">
                <a:lnSpc>
                  <a:spcPct val="90000"/>
                </a:lnSpc>
                <a:spcBef>
                  <a:spcPct val="0"/>
                </a:spcBef>
                <a:spcAft>
                  <a:spcPct val="35000"/>
                </a:spcAft>
              </a:pPr>
              <a:endParaRPr lang="ro-RO" b="1" u="none" kern="1200" noProof="0" dirty="0" smtClean="0"/>
            </a:p>
          </p:txBody>
        </p:sp>
      </p:grpSp>
      <p:pic>
        <p:nvPicPr>
          <p:cNvPr id="14" name="Рисунок 13"/>
          <p:cNvPicPr>
            <a:picLocks noChangeAspect="1"/>
          </p:cNvPicPr>
          <p:nvPr/>
        </p:nvPicPr>
        <p:blipFill>
          <a:blip r:embed="rId4" cstate="print"/>
          <a:stretch>
            <a:fillRect/>
          </a:stretch>
        </p:blipFill>
        <p:spPr>
          <a:xfrm>
            <a:off x="7308305" y="1027606"/>
            <a:ext cx="658425" cy="640135"/>
          </a:xfrm>
          <a:prstGeom prst="rect">
            <a:avLst/>
          </a:prstGeom>
        </p:spPr>
      </p:pic>
      <p:sp>
        <p:nvSpPr>
          <p:cNvPr id="15" name="Прямоугольник 14"/>
          <p:cNvSpPr/>
          <p:nvPr/>
        </p:nvSpPr>
        <p:spPr>
          <a:xfrm>
            <a:off x="251520" y="6211670"/>
            <a:ext cx="8712968" cy="584775"/>
          </a:xfrm>
          <a:prstGeom prst="rect">
            <a:avLst/>
          </a:prstGeom>
        </p:spPr>
        <p:txBody>
          <a:bodyPr wrap="square">
            <a:spAutoFit/>
          </a:bodyPr>
          <a:lstStyle/>
          <a:p>
            <a:pPr algn="ctr"/>
            <a:r>
              <a:rPr lang="ro-RO" sz="1600" b="1" dirty="0" smtClean="0"/>
              <a:t>PROGRAM DE DEZVOLTARE A GRĂDINII BOTANICE NAȚIONALE (INSTITUT) ”ALEXANDRU CIUBOTARU” PENTRU ANII 2018-2022.</a:t>
            </a:r>
            <a:endParaRPr lang="en-US" sz="1600" dirty="0"/>
          </a:p>
        </p:txBody>
      </p:sp>
      <p:sp>
        <p:nvSpPr>
          <p:cNvPr id="17" name="Прямоугольник 16"/>
          <p:cNvSpPr/>
          <p:nvPr/>
        </p:nvSpPr>
        <p:spPr>
          <a:xfrm>
            <a:off x="1115616" y="0"/>
            <a:ext cx="7776864" cy="646331"/>
          </a:xfrm>
          <a:prstGeom prst="rect">
            <a:avLst/>
          </a:prstGeom>
        </p:spPr>
        <p:txBody>
          <a:bodyPr wrap="square">
            <a:spAutoFit/>
          </a:bodyPr>
          <a:lstStyle/>
          <a:p>
            <a:pPr algn="ctr"/>
            <a:r>
              <a:rPr lang="ro-RO" b="1" u="sng" dirty="0" smtClean="0"/>
              <a:t>GRĂDINA BOTANICĂ NAȚIONALĂ (INSTITUT) ”ALEXANDRU CIUBOTARU” </a:t>
            </a:r>
            <a:br>
              <a:rPr lang="ro-RO" b="1" u="sng" dirty="0" smtClean="0"/>
            </a:br>
            <a:r>
              <a:rPr lang="ro-RO" b="1" u="sng" dirty="0" smtClean="0"/>
              <a:t>PATRIMONIU NAȚIONAL</a:t>
            </a:r>
            <a:endParaRPr lang="ru-RU" dirty="0"/>
          </a:p>
        </p:txBody>
      </p:sp>
    </p:spTree>
    <p:extLst>
      <p:ext uri="{BB962C8B-B14F-4D97-AF65-F5344CB8AC3E}">
        <p14:creationId xmlns:p14="http://schemas.microsoft.com/office/powerpoint/2010/main" val="4003082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16632"/>
            <a:ext cx="7715200" cy="720080"/>
          </a:xfrm>
        </p:spPr>
        <p:txBody>
          <a:bodyPr>
            <a:normAutofit/>
          </a:bodyPr>
          <a:lstStyle/>
          <a:p>
            <a:r>
              <a:rPr lang="ro-RO" sz="1800" b="1" u="sng" dirty="0" smtClean="0"/>
              <a:t>GRĂDINA BOTANICĂ NAȚIONALĂ (INSTITUT) ”ALEXANDRU CIUBOTARU ”</a:t>
            </a:r>
            <a:br>
              <a:rPr lang="ro-RO" sz="1800" b="1" u="sng" dirty="0" smtClean="0"/>
            </a:br>
            <a:r>
              <a:rPr lang="ro-RO" sz="1800" b="1" u="sng" dirty="0" smtClean="0"/>
              <a:t>PATRIMONIU NAȚIONAL</a:t>
            </a:r>
            <a:endParaRPr lang="en-US" sz="1800" dirty="0"/>
          </a:p>
        </p:txBody>
      </p:sp>
      <p:sp>
        <p:nvSpPr>
          <p:cNvPr id="3" name="Содержимое 2"/>
          <p:cNvSpPr>
            <a:spLocks noGrp="1"/>
          </p:cNvSpPr>
          <p:nvPr>
            <p:ph idx="1"/>
          </p:nvPr>
        </p:nvSpPr>
        <p:spPr>
          <a:xfrm>
            <a:off x="611560" y="908720"/>
            <a:ext cx="8229600" cy="5688632"/>
          </a:xfrm>
        </p:spPr>
        <p:txBody>
          <a:bodyPr>
            <a:noAutofit/>
          </a:bodyPr>
          <a:lstStyle/>
          <a:p>
            <a:r>
              <a:rPr lang="ro-RO" sz="1600" b="1" dirty="0" smtClean="0">
                <a:solidFill>
                  <a:srgbClr val="147616"/>
                </a:solidFill>
                <a:latin typeface="Calibri (Основной текст)"/>
              </a:rPr>
              <a:t>INTRODUCERE</a:t>
            </a:r>
            <a:r>
              <a:rPr lang="ro-RO" sz="1600" b="1" dirty="0" smtClean="0">
                <a:latin typeface="Calibri (Основной текст)"/>
              </a:rPr>
              <a:t>:</a:t>
            </a:r>
          </a:p>
          <a:p>
            <a:r>
              <a:rPr lang="ro-RO" sz="1500" dirty="0" smtClean="0">
                <a:latin typeface="Calibri (Основной текст)"/>
              </a:rPr>
              <a:t>Grădina Botanică ocupă o suprafaţă de 95,9 ha. Genofondul de plante al Grădinii Botanice Naționale (Institut) ”Alexandru Ciubotaru” constituie cca. 7,5 mii specii, inclusiv: plante tropicale şi subtropicale cca. 2900 specii; plante dendrologice - 2288; plante floricole - 1588; plante medicinale, aromatice, netradiţionale și furajere – 660 și plante silvoformante – 45. </a:t>
            </a:r>
          </a:p>
          <a:p>
            <a:r>
              <a:rPr lang="ro-RO" sz="1500" dirty="0" smtClean="0">
                <a:latin typeface="Calibri (Основной текст)"/>
              </a:rPr>
              <a:t>Herbarul este alcătuit din 185 mii exicate. </a:t>
            </a:r>
          </a:p>
          <a:p>
            <a:r>
              <a:rPr lang="ro-RO" sz="1500" dirty="0" smtClean="0">
                <a:latin typeface="Calibri (Основной текст)"/>
              </a:rPr>
              <a:t>Anual circa 200 000 de persoane vizitează Grădina Botanică.</a:t>
            </a:r>
          </a:p>
          <a:p>
            <a:r>
              <a:rPr lang="en-US" sz="1500" i="1" dirty="0" err="1" smtClean="0">
                <a:latin typeface="Calibri (Основной текст)"/>
              </a:rPr>
              <a:t>Cadrul</a:t>
            </a:r>
            <a:r>
              <a:rPr lang="en-US" sz="1500" i="1" dirty="0" smtClean="0">
                <a:latin typeface="Calibri (Основной текст)"/>
              </a:rPr>
              <a:t> </a:t>
            </a:r>
            <a:r>
              <a:rPr lang="en-US" sz="1500" i="1" dirty="0" err="1" smtClean="0">
                <a:latin typeface="Calibri (Основной текст)"/>
              </a:rPr>
              <a:t>juridic</a:t>
            </a:r>
            <a:r>
              <a:rPr lang="en-US" sz="1500" i="1" dirty="0" smtClean="0">
                <a:latin typeface="Calibri (Основной текст)"/>
              </a:rPr>
              <a:t> </a:t>
            </a:r>
            <a:r>
              <a:rPr lang="en-US" sz="1500" i="1" dirty="0" err="1" smtClean="0">
                <a:latin typeface="Calibri (Основной текст)"/>
              </a:rPr>
              <a:t>în</a:t>
            </a:r>
            <a:r>
              <a:rPr lang="en-US" sz="1500" i="1" dirty="0" smtClean="0">
                <a:latin typeface="Calibri (Основной текст)"/>
              </a:rPr>
              <a:t> </a:t>
            </a:r>
            <a:r>
              <a:rPr lang="en-US" sz="1500" i="1" dirty="0" err="1" smtClean="0">
                <a:latin typeface="Calibri (Основной текст)"/>
              </a:rPr>
              <a:t>domeniu</a:t>
            </a:r>
            <a:r>
              <a:rPr lang="en-US" sz="1500" dirty="0" smtClean="0">
                <a:latin typeface="Calibri (Основной текст)"/>
              </a:rPr>
              <a:t>:</a:t>
            </a:r>
            <a:r>
              <a:rPr lang="en-US" sz="1500" i="1" dirty="0" smtClean="0">
                <a:latin typeface="Calibri (Основной текст)"/>
              </a:rPr>
              <a:t> </a:t>
            </a:r>
            <a:endParaRPr lang="ro-RO" sz="1500" i="1" dirty="0" smtClean="0">
              <a:latin typeface="Calibri (Основной текст)"/>
            </a:endParaRPr>
          </a:p>
          <a:p>
            <a:r>
              <a:rPr lang="ro-RO" sz="1500" dirty="0" smtClean="0">
                <a:latin typeface="Calibri (Основной текст)"/>
              </a:rPr>
              <a:t>Fondator Ministerul Educației, Culturii și Cercetării, conform Hotărârii Guvernului Republici Moldova nr. 50 din 16.01.2018;</a:t>
            </a:r>
            <a:endParaRPr lang="en-US" sz="1500" dirty="0" smtClean="0">
              <a:latin typeface="Calibri (Основной текст)"/>
            </a:endParaRPr>
          </a:p>
          <a:p>
            <a:r>
              <a:rPr lang="en-US" sz="1500" dirty="0" err="1" smtClean="0">
                <a:latin typeface="Calibri (Основной текст)"/>
              </a:rPr>
              <a:t>Constituţia</a:t>
            </a:r>
            <a:r>
              <a:rPr lang="en-US" sz="1500" dirty="0" smtClean="0">
                <a:latin typeface="Calibri (Основной текст)"/>
              </a:rPr>
              <a:t> </a:t>
            </a:r>
            <a:r>
              <a:rPr lang="en-US" sz="1500" dirty="0" err="1" smtClean="0">
                <a:latin typeface="Calibri (Основной текст)"/>
              </a:rPr>
              <a:t>Republicii</a:t>
            </a:r>
            <a:r>
              <a:rPr lang="en-US" sz="1500" dirty="0" smtClean="0">
                <a:latin typeface="Calibri (Основной текст)"/>
              </a:rPr>
              <a:t> Moldova; </a:t>
            </a:r>
            <a:endParaRPr lang="ro-RO" sz="1500" dirty="0" smtClean="0">
              <a:latin typeface="Calibri (Основной текст)"/>
            </a:endParaRPr>
          </a:p>
          <a:p>
            <a:r>
              <a:rPr lang="ro-RO" sz="1500" dirty="0" smtClean="0">
                <a:latin typeface="Calibri (Основной текст)"/>
              </a:rPr>
              <a:t>Codul educației;</a:t>
            </a:r>
            <a:endParaRPr lang="en-US" sz="1500" dirty="0" smtClean="0">
              <a:latin typeface="Calibri (Основной текст)"/>
            </a:endParaRPr>
          </a:p>
          <a:p>
            <a:r>
              <a:rPr lang="it-IT" sz="1500" dirty="0" err="1" smtClean="0">
                <a:latin typeface="Calibri (Основной текст)"/>
              </a:rPr>
              <a:t>Codul</a:t>
            </a:r>
            <a:r>
              <a:rPr lang="it-IT" sz="1500" dirty="0" smtClean="0">
                <a:latin typeface="Calibri (Основной текст)"/>
              </a:rPr>
              <a:t> cu </a:t>
            </a:r>
            <a:r>
              <a:rPr lang="it-IT" sz="1500" dirty="0" err="1" smtClean="0">
                <a:latin typeface="Calibri (Основной текст)"/>
              </a:rPr>
              <a:t>privire</a:t>
            </a:r>
            <a:r>
              <a:rPr lang="it-IT" sz="1500" dirty="0" smtClean="0">
                <a:latin typeface="Calibri (Основной текст)"/>
              </a:rPr>
              <a:t> la </a:t>
            </a:r>
            <a:r>
              <a:rPr lang="it-IT" sz="1500" dirty="0" err="1" smtClean="0">
                <a:latin typeface="Calibri (Основной текст)"/>
              </a:rPr>
              <a:t>ştiinţă</a:t>
            </a:r>
            <a:r>
              <a:rPr lang="it-IT" sz="1500" dirty="0" smtClean="0">
                <a:latin typeface="Calibri (Основной текст)"/>
              </a:rPr>
              <a:t> şi </a:t>
            </a:r>
            <a:r>
              <a:rPr lang="it-IT" sz="1500" dirty="0" err="1" smtClean="0">
                <a:latin typeface="Calibri (Основной текст)"/>
              </a:rPr>
              <a:t>inovare</a:t>
            </a:r>
            <a:r>
              <a:rPr lang="ro-RO" sz="1500" dirty="0" smtClean="0">
                <a:latin typeface="Calibri (Основной текст)"/>
              </a:rPr>
              <a:t>;</a:t>
            </a:r>
            <a:r>
              <a:rPr lang="it-IT" sz="1500" dirty="0" smtClean="0">
                <a:latin typeface="Calibri (Основной текст)"/>
              </a:rPr>
              <a:t> </a:t>
            </a:r>
          </a:p>
          <a:p>
            <a:r>
              <a:rPr lang="it-IT" sz="1500" dirty="0" err="1" smtClean="0">
                <a:latin typeface="Calibri (Основной текст)"/>
              </a:rPr>
              <a:t>Legea</a:t>
            </a:r>
            <a:r>
              <a:rPr lang="it-IT" sz="1500" dirty="0" smtClean="0">
                <a:latin typeface="Calibri (Основной текст)"/>
              </a:rPr>
              <a:t> </a:t>
            </a:r>
            <a:r>
              <a:rPr lang="it-IT" sz="1500" dirty="0" err="1" smtClean="0">
                <a:latin typeface="Calibri (Основной текст)"/>
              </a:rPr>
              <a:t>nr</a:t>
            </a:r>
            <a:r>
              <a:rPr lang="it-IT" sz="1500" dirty="0" smtClean="0">
                <a:latin typeface="Calibri (Основной текст)"/>
              </a:rPr>
              <a:t>. 105-XVI </a:t>
            </a:r>
            <a:r>
              <a:rPr lang="it-IT" sz="1500" dirty="0" err="1" smtClean="0">
                <a:latin typeface="Calibri (Основной текст)"/>
              </a:rPr>
              <a:t>din</a:t>
            </a:r>
            <a:r>
              <a:rPr lang="it-IT" sz="1500" dirty="0" smtClean="0">
                <a:latin typeface="Calibri (Основной текст)"/>
              </a:rPr>
              <a:t> 2 </a:t>
            </a:r>
            <a:r>
              <a:rPr lang="it-IT" sz="1500" dirty="0" err="1" smtClean="0">
                <a:latin typeface="Calibri (Основной текст)"/>
              </a:rPr>
              <a:t>iunie</a:t>
            </a:r>
            <a:r>
              <a:rPr lang="it-IT" sz="1500" dirty="0" smtClean="0">
                <a:latin typeface="Calibri (Основной текст)"/>
              </a:rPr>
              <a:t> 2005 cu </a:t>
            </a:r>
            <a:r>
              <a:rPr lang="it-IT" sz="1500" dirty="0" err="1" smtClean="0">
                <a:latin typeface="Calibri (Основной текст)"/>
              </a:rPr>
              <a:t>privire</a:t>
            </a:r>
            <a:r>
              <a:rPr lang="it-IT" sz="1500" dirty="0" smtClean="0">
                <a:latin typeface="Calibri (Основной текст)"/>
              </a:rPr>
              <a:t> la </a:t>
            </a:r>
            <a:r>
              <a:rPr lang="it-IT" sz="1500" dirty="0" err="1" smtClean="0">
                <a:latin typeface="Calibri (Основной текст)"/>
              </a:rPr>
              <a:t>grădinile</a:t>
            </a:r>
            <a:r>
              <a:rPr lang="it-IT" sz="1500" dirty="0" smtClean="0">
                <a:latin typeface="Calibri (Основной текст)"/>
              </a:rPr>
              <a:t> </a:t>
            </a:r>
            <a:r>
              <a:rPr lang="it-IT" sz="1500" dirty="0" err="1" smtClean="0">
                <a:latin typeface="Calibri (Основной текст)"/>
              </a:rPr>
              <a:t>botanice</a:t>
            </a:r>
            <a:r>
              <a:rPr lang="ro-RO" sz="1500" dirty="0" smtClean="0">
                <a:latin typeface="Calibri (Основной текст)"/>
              </a:rPr>
              <a:t>;</a:t>
            </a:r>
            <a:r>
              <a:rPr lang="it-IT" sz="1500" dirty="0" smtClean="0">
                <a:latin typeface="Calibri (Основной текст)"/>
              </a:rPr>
              <a:t> </a:t>
            </a:r>
          </a:p>
          <a:p>
            <a:r>
              <a:rPr lang="vi-VN" sz="1500" dirty="0" smtClean="0">
                <a:latin typeface="Calibri (Основной текст)"/>
              </a:rPr>
              <a:t>Statutul Grădinii Botanice</a:t>
            </a:r>
            <a:r>
              <a:rPr lang="ro-RO" sz="1500" dirty="0" smtClean="0">
                <a:latin typeface="Calibri (Основной текст)"/>
              </a:rPr>
              <a:t> Naționale</a:t>
            </a:r>
            <a:r>
              <a:rPr lang="vi-VN" sz="1500" dirty="0" smtClean="0">
                <a:latin typeface="Calibri (Основной текст)"/>
              </a:rPr>
              <a:t> (Institut) </a:t>
            </a:r>
            <a:r>
              <a:rPr lang="ro-RO" sz="1500" dirty="0" smtClean="0">
                <a:latin typeface="Calibri (Основной текст)"/>
              </a:rPr>
              <a:t>”Alexandru Ciubotaru” </a:t>
            </a:r>
            <a:r>
              <a:rPr lang="vi-VN" sz="1500" dirty="0" smtClean="0">
                <a:latin typeface="Calibri (Основной текст)"/>
              </a:rPr>
              <a:t>înregistrat la Camera Înregistrării de Stat a Republicii Moldova nr. 1005600032960 din </a:t>
            </a:r>
            <a:r>
              <a:rPr lang="ro-RO" sz="1500" dirty="0" smtClean="0">
                <a:latin typeface="Calibri (Основной текст)"/>
              </a:rPr>
              <a:t>14</a:t>
            </a:r>
            <a:r>
              <a:rPr lang="vi-VN" sz="1500" dirty="0" smtClean="0">
                <a:latin typeface="Calibri (Основной текст)"/>
              </a:rPr>
              <a:t>.0</a:t>
            </a:r>
            <a:r>
              <a:rPr lang="ro-RO" sz="1500" dirty="0" smtClean="0">
                <a:latin typeface="Calibri (Основной текст)"/>
              </a:rPr>
              <a:t>9</a:t>
            </a:r>
            <a:r>
              <a:rPr lang="vi-VN" sz="1500" dirty="0" smtClean="0">
                <a:latin typeface="Calibri (Основной текст)"/>
              </a:rPr>
              <a:t>.</a:t>
            </a:r>
            <a:r>
              <a:rPr lang="ro-RO" sz="1500" dirty="0" smtClean="0">
                <a:latin typeface="Calibri (Основной текст)"/>
              </a:rPr>
              <a:t>2018;</a:t>
            </a:r>
            <a:r>
              <a:rPr lang="vi-VN" sz="1500" dirty="0" smtClean="0">
                <a:latin typeface="Calibri (Основной текст)"/>
              </a:rPr>
              <a:t> </a:t>
            </a:r>
          </a:p>
          <a:p>
            <a:r>
              <a:rPr lang="vi-VN" sz="1500" dirty="0" smtClean="0">
                <a:latin typeface="Calibri (Основной текст)"/>
              </a:rPr>
              <a:t>Acte legislative şi normative în vigoare în domeniul conservării şi utilizării durabile a resurselor naturale; </a:t>
            </a:r>
          </a:p>
          <a:p>
            <a:r>
              <a:rPr lang="it-IT" sz="1500" dirty="0" err="1" smtClean="0">
                <a:latin typeface="Calibri (Основной текст)"/>
              </a:rPr>
              <a:t>Tratatele</a:t>
            </a:r>
            <a:r>
              <a:rPr lang="it-IT" sz="1500" dirty="0" smtClean="0">
                <a:latin typeface="Calibri (Основной текст)"/>
              </a:rPr>
              <a:t> </a:t>
            </a:r>
            <a:r>
              <a:rPr lang="it-IT" sz="1500" dirty="0" err="1" smtClean="0">
                <a:latin typeface="Calibri (Основной текст)"/>
              </a:rPr>
              <a:t>internaţionale</a:t>
            </a:r>
            <a:r>
              <a:rPr lang="it-IT" sz="1500" dirty="0" smtClean="0">
                <a:latin typeface="Calibri (Основной текст)"/>
              </a:rPr>
              <a:t> la care </a:t>
            </a:r>
            <a:r>
              <a:rPr lang="it-IT" sz="1500" dirty="0" err="1" smtClean="0">
                <a:latin typeface="Calibri (Основной текст)"/>
              </a:rPr>
              <a:t>Republica</a:t>
            </a:r>
            <a:r>
              <a:rPr lang="it-IT" sz="1500" dirty="0" smtClean="0">
                <a:latin typeface="Calibri (Основной текст)"/>
              </a:rPr>
              <a:t> Moldova </a:t>
            </a:r>
            <a:r>
              <a:rPr lang="it-IT" sz="1500" dirty="0" err="1" smtClean="0">
                <a:latin typeface="Calibri (Основной текст)"/>
              </a:rPr>
              <a:t>este</a:t>
            </a:r>
            <a:r>
              <a:rPr lang="it-IT" sz="1500" dirty="0" smtClean="0">
                <a:latin typeface="Calibri (Основной текст)"/>
              </a:rPr>
              <a:t> parte. </a:t>
            </a:r>
          </a:p>
          <a:p>
            <a:endParaRPr lang="ro-RO" sz="1600" dirty="0"/>
          </a:p>
        </p:txBody>
      </p:sp>
      <p:pic>
        <p:nvPicPr>
          <p:cNvPr id="4"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1600" cy="1079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09029"/>
            <a:ext cx="7653535" cy="418058"/>
          </a:xfrm>
        </p:spPr>
        <p:txBody>
          <a:bodyPr>
            <a:normAutofit fontScale="90000"/>
          </a:bodyPr>
          <a:lstStyle/>
          <a:p>
            <a:r>
              <a:rPr lang="en-US" dirty="0" smtClean="0"/>
              <a:t/>
            </a:r>
            <a:br>
              <a:rPr lang="en-US" dirty="0" smtClean="0"/>
            </a:br>
            <a:r>
              <a:rPr lang="en-US" dirty="0"/>
              <a:t/>
            </a:r>
            <a:br>
              <a:rPr lang="en-US" dirty="0"/>
            </a:br>
            <a:r>
              <a:rPr lang="ro-RO" sz="1800" b="1" u="sng" dirty="0" smtClean="0"/>
              <a:t>GRĂDINA BOTANICĂ NAȚIONALĂ (INSTITUT) ”ALEXANDRU CIUBOTARU ”</a:t>
            </a:r>
            <a:br>
              <a:rPr lang="ro-RO" sz="1800" b="1" u="sng" dirty="0" smtClean="0"/>
            </a:br>
            <a:r>
              <a:rPr lang="ro-RO" sz="1800" b="1" u="sng" dirty="0" smtClean="0"/>
              <a:t>PATRIMONIU NAȚIONAL </a:t>
            </a:r>
            <a:r>
              <a:rPr lang="ru-RU" sz="1800" dirty="0" smtClean="0"/>
              <a:t/>
            </a:r>
            <a:br>
              <a:rPr lang="ru-RU" sz="1800" dirty="0" smtClean="0"/>
            </a:br>
            <a:r>
              <a:rPr lang="ru-RU" sz="2000" b="1" u="sng" dirty="0"/>
              <a:t/>
            </a:r>
            <a:br>
              <a:rPr lang="ru-RU" sz="2000" b="1" u="sng" dirty="0"/>
            </a:br>
            <a:endParaRPr lang="ru-RU" sz="2000" b="1" u="sng" dirty="0"/>
          </a:p>
        </p:txBody>
      </p:sp>
      <p:sp>
        <p:nvSpPr>
          <p:cNvPr id="5" name="Прямоугольник 4"/>
          <p:cNvSpPr/>
          <p:nvPr/>
        </p:nvSpPr>
        <p:spPr>
          <a:xfrm>
            <a:off x="251520" y="6114203"/>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Схема 2"/>
          <p:cNvGraphicFramePr/>
          <p:nvPr>
            <p:extLst>
              <p:ext uri="{D42A27DB-BD31-4B8C-83A1-F6EECF244321}">
                <p14:modId xmlns:p14="http://schemas.microsoft.com/office/powerpoint/2010/main" val="88803692"/>
              </p:ext>
            </p:extLst>
          </p:nvPr>
        </p:nvGraphicFramePr>
        <p:xfrm>
          <a:off x="1000100" y="857232"/>
          <a:ext cx="6984776" cy="4946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500167" y="5786455"/>
            <a:ext cx="5976664" cy="369332"/>
          </a:xfrm>
          <a:prstGeom prst="rect">
            <a:avLst/>
          </a:prstGeom>
          <a:noFill/>
        </p:spPr>
        <p:txBody>
          <a:bodyPr wrap="square" rtlCol="0" anchor="ctr">
            <a:spAutoFit/>
          </a:bodyPr>
          <a:lstStyle/>
          <a:p>
            <a:pPr algn="ctr"/>
            <a:r>
              <a:rPr lang="ro-RO" b="1" dirty="0" smtClean="0"/>
              <a:t>Figura 2. Diversificarea surselor de venit a Grădinii Botanice</a:t>
            </a:r>
            <a:endParaRPr lang="ru-RU" b="1" dirty="0"/>
          </a:p>
        </p:txBody>
      </p:sp>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
            <a:ext cx="7653535" cy="418058"/>
          </a:xfrm>
          <a:noFill/>
        </p:spPr>
        <p:txBody>
          <a:bodyPr>
            <a:normAutofit fontScale="90000"/>
          </a:bodyPr>
          <a:lstStyle/>
          <a:p>
            <a:r>
              <a:rPr lang="en-US" dirty="0" smtClean="0"/>
              <a:t/>
            </a:r>
            <a:br>
              <a:rPr lang="en-US" dirty="0" smtClean="0"/>
            </a:br>
            <a:r>
              <a:rPr lang="en-US" dirty="0"/>
              <a:t/>
            </a:r>
            <a:br>
              <a:rPr lang="en-US" dirty="0"/>
            </a:br>
            <a:r>
              <a:rPr lang="ro-RO" sz="1800" b="1" u="sng" dirty="0" smtClean="0"/>
              <a:t>GRĂDINA BOTANICĂ NAȚIONALĂ (INSTITUT) ”ALEXANDRU CIUBOTARU” </a:t>
            </a:r>
            <a:br>
              <a:rPr lang="ro-RO" sz="1800" b="1" u="sng" dirty="0" smtClean="0"/>
            </a:br>
            <a:r>
              <a:rPr lang="ro-RO" sz="1800" b="1" u="sng" dirty="0" smtClean="0"/>
              <a:t>PATRIMONIU NAȚIONAL </a:t>
            </a:r>
            <a:r>
              <a:rPr lang="ru-RU" sz="1800" dirty="0" smtClean="0"/>
              <a:t/>
            </a:r>
            <a:br>
              <a:rPr lang="ru-RU" sz="1800" dirty="0" smtClean="0"/>
            </a:br>
            <a:endParaRPr lang="ru-RU" sz="2000" b="1" u="sng" dirty="0"/>
          </a:p>
        </p:txBody>
      </p:sp>
      <p:sp>
        <p:nvSpPr>
          <p:cNvPr id="5" name="Прямоугольник 4"/>
          <p:cNvSpPr/>
          <p:nvPr/>
        </p:nvSpPr>
        <p:spPr>
          <a:xfrm>
            <a:off x="251520" y="6237313"/>
            <a:ext cx="8712968" cy="584775"/>
          </a:xfrm>
          <a:prstGeom prst="rect">
            <a:avLst/>
          </a:prstGeom>
          <a:noFill/>
        </p:spPr>
        <p:txBody>
          <a:bodyPr wrap="square">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23528" y="5867980"/>
            <a:ext cx="8640960" cy="369332"/>
          </a:xfrm>
          <a:prstGeom prst="rect">
            <a:avLst/>
          </a:prstGeom>
          <a:noFill/>
        </p:spPr>
        <p:txBody>
          <a:bodyPr wrap="square" rtlCol="0">
            <a:spAutoFit/>
          </a:bodyPr>
          <a:lstStyle/>
          <a:p>
            <a:pPr algn="ctr"/>
            <a:r>
              <a:rPr lang="ro-RO" b="1" dirty="0" smtClean="0"/>
              <a:t>Figura 3. Partenerii strategici ai Grădinii Botanice</a:t>
            </a:r>
            <a:endParaRPr lang="ru-RU" b="1" dirty="0"/>
          </a:p>
        </p:txBody>
      </p:sp>
      <p:grpSp>
        <p:nvGrpSpPr>
          <p:cNvPr id="10" name="Группа 9"/>
          <p:cNvGrpSpPr/>
          <p:nvPr/>
        </p:nvGrpSpPr>
        <p:grpSpPr>
          <a:xfrm>
            <a:off x="1547664" y="1029537"/>
            <a:ext cx="6753796" cy="4726916"/>
            <a:chOff x="2532102" y="1029537"/>
            <a:chExt cx="4839922" cy="4726916"/>
          </a:xfrm>
        </p:grpSpPr>
        <p:sp>
          <p:nvSpPr>
            <p:cNvPr id="11" name="Полилиния 10"/>
            <p:cNvSpPr/>
            <p:nvPr/>
          </p:nvSpPr>
          <p:spPr>
            <a:xfrm>
              <a:off x="4220191" y="2767181"/>
              <a:ext cx="1447360" cy="1447360"/>
            </a:xfrm>
            <a:custGeom>
              <a:avLst/>
              <a:gdLst>
                <a:gd name="connsiteX0" fmla="*/ 0 w 1447360"/>
                <a:gd name="connsiteY0" fmla="*/ 241232 h 1447360"/>
                <a:gd name="connsiteX1" fmla="*/ 70655 w 1447360"/>
                <a:gd name="connsiteY1" fmla="*/ 70655 h 1447360"/>
                <a:gd name="connsiteX2" fmla="*/ 241232 w 1447360"/>
                <a:gd name="connsiteY2" fmla="*/ 0 h 1447360"/>
                <a:gd name="connsiteX3" fmla="*/ 1206128 w 1447360"/>
                <a:gd name="connsiteY3" fmla="*/ 0 h 1447360"/>
                <a:gd name="connsiteX4" fmla="*/ 1376705 w 1447360"/>
                <a:gd name="connsiteY4" fmla="*/ 70655 h 1447360"/>
                <a:gd name="connsiteX5" fmla="*/ 1447360 w 1447360"/>
                <a:gd name="connsiteY5" fmla="*/ 241232 h 1447360"/>
                <a:gd name="connsiteX6" fmla="*/ 1447360 w 1447360"/>
                <a:gd name="connsiteY6" fmla="*/ 1206128 h 1447360"/>
                <a:gd name="connsiteX7" fmla="*/ 1376705 w 1447360"/>
                <a:gd name="connsiteY7" fmla="*/ 1376705 h 1447360"/>
                <a:gd name="connsiteX8" fmla="*/ 1206128 w 1447360"/>
                <a:gd name="connsiteY8" fmla="*/ 1447360 h 1447360"/>
                <a:gd name="connsiteX9" fmla="*/ 241232 w 1447360"/>
                <a:gd name="connsiteY9" fmla="*/ 1447360 h 1447360"/>
                <a:gd name="connsiteX10" fmla="*/ 70655 w 1447360"/>
                <a:gd name="connsiteY10" fmla="*/ 1376705 h 1447360"/>
                <a:gd name="connsiteX11" fmla="*/ 0 w 1447360"/>
                <a:gd name="connsiteY11" fmla="*/ 1206128 h 1447360"/>
                <a:gd name="connsiteX12" fmla="*/ 0 w 1447360"/>
                <a:gd name="connsiteY12" fmla="*/ 241232 h 144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47360" h="1447360">
                  <a:moveTo>
                    <a:pt x="0" y="241232"/>
                  </a:moveTo>
                  <a:cubicBezTo>
                    <a:pt x="0" y="177253"/>
                    <a:pt x="25416" y="115895"/>
                    <a:pt x="70655" y="70655"/>
                  </a:cubicBezTo>
                  <a:cubicBezTo>
                    <a:pt x="115895" y="25415"/>
                    <a:pt x="177253" y="0"/>
                    <a:pt x="241232" y="0"/>
                  </a:cubicBezTo>
                  <a:lnTo>
                    <a:pt x="1206128" y="0"/>
                  </a:lnTo>
                  <a:cubicBezTo>
                    <a:pt x="1270107" y="0"/>
                    <a:pt x="1331465" y="25416"/>
                    <a:pt x="1376705" y="70655"/>
                  </a:cubicBezTo>
                  <a:cubicBezTo>
                    <a:pt x="1421945" y="115895"/>
                    <a:pt x="1447360" y="177253"/>
                    <a:pt x="1447360" y="241232"/>
                  </a:cubicBezTo>
                  <a:lnTo>
                    <a:pt x="1447360" y="1206128"/>
                  </a:lnTo>
                  <a:cubicBezTo>
                    <a:pt x="1447360" y="1270107"/>
                    <a:pt x="1421945" y="1331465"/>
                    <a:pt x="1376705" y="1376705"/>
                  </a:cubicBezTo>
                  <a:cubicBezTo>
                    <a:pt x="1331465" y="1421945"/>
                    <a:pt x="1270107" y="1447360"/>
                    <a:pt x="1206128" y="1447360"/>
                  </a:cubicBezTo>
                  <a:lnTo>
                    <a:pt x="241232" y="1447360"/>
                  </a:lnTo>
                  <a:cubicBezTo>
                    <a:pt x="177253" y="1447360"/>
                    <a:pt x="115895" y="1421944"/>
                    <a:pt x="70655" y="1376705"/>
                  </a:cubicBezTo>
                  <a:cubicBezTo>
                    <a:pt x="25415" y="1331465"/>
                    <a:pt x="0" y="1270107"/>
                    <a:pt x="0" y="1206128"/>
                  </a:cubicBezTo>
                  <a:lnTo>
                    <a:pt x="0" y="241232"/>
                  </a:lnTo>
                  <a:close/>
                </a:path>
              </a:pathLst>
            </a:custGeom>
            <a:ln>
              <a:solidFill>
                <a:schemeClr val="bg1"/>
              </a:solidFill>
            </a:ln>
            <a:scene3d>
              <a:camera prst="orthographicFront"/>
              <a:lightRig rig="threePt" dir="t">
                <a:rot lat="0" lon="0" rev="7500000"/>
              </a:lightRig>
            </a:scene3d>
            <a:sp3d prstMaterial="plastic">
              <a:bevelT w="127000" h="25400" prst="relaxedInset"/>
            </a:sp3d>
          </p:spPr>
          <p:style>
            <a:lnRef idx="0">
              <a:schemeClr val="accent3">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136694" tIns="136694" rIns="136694" bIns="136694" numCol="1" spcCol="1270" anchor="ctr" anchorCtr="0">
              <a:noAutofit/>
            </a:bodyPr>
            <a:lstStyle/>
            <a:p>
              <a:pPr lvl="0" algn="ctr" defTabSz="1155700">
                <a:lnSpc>
                  <a:spcPct val="90000"/>
                </a:lnSpc>
                <a:spcBef>
                  <a:spcPct val="0"/>
                </a:spcBef>
                <a:spcAft>
                  <a:spcPct val="35000"/>
                </a:spcAft>
              </a:pPr>
              <a:r>
                <a:rPr lang="ro-RO" sz="2600" kern="1200" dirty="0" smtClean="0"/>
                <a:t>Grădina Botanică </a:t>
              </a:r>
              <a:endParaRPr lang="ru-RU" sz="2600" kern="1200" dirty="0"/>
            </a:p>
          </p:txBody>
        </p:sp>
        <p:sp>
          <p:nvSpPr>
            <p:cNvPr id="12" name="Полилиния 11"/>
            <p:cNvSpPr/>
            <p:nvPr/>
          </p:nvSpPr>
          <p:spPr>
            <a:xfrm rot="16200000">
              <a:off x="4559916" y="2383225"/>
              <a:ext cx="767911" cy="0"/>
            </a:xfrm>
            <a:custGeom>
              <a:avLst/>
              <a:gdLst/>
              <a:ahLst/>
              <a:cxnLst/>
              <a:rect l="0" t="0" r="0" b="0"/>
              <a:pathLst>
                <a:path>
                  <a:moveTo>
                    <a:pt x="0" y="0"/>
                  </a:moveTo>
                  <a:lnTo>
                    <a:pt x="767911" y="0"/>
                  </a:lnTo>
                </a:path>
              </a:pathLst>
            </a:custGeom>
          </p:spPr>
          <p:style>
            <a:lnRef idx="3">
              <a:schemeClr val="accent3"/>
            </a:lnRef>
            <a:fillRef idx="0">
              <a:schemeClr val="accent3"/>
            </a:fillRef>
            <a:effectRef idx="2">
              <a:schemeClr val="accent3"/>
            </a:effectRef>
            <a:fontRef idx="minor">
              <a:schemeClr val="tx1"/>
            </a:fontRef>
          </p:style>
        </p:sp>
        <p:sp>
          <p:nvSpPr>
            <p:cNvPr id="13" name="Полилиния 12"/>
            <p:cNvSpPr/>
            <p:nvPr/>
          </p:nvSpPr>
          <p:spPr>
            <a:xfrm>
              <a:off x="4459006" y="1029537"/>
              <a:ext cx="969731" cy="969731"/>
            </a:xfrm>
            <a:custGeom>
              <a:avLst/>
              <a:gdLst>
                <a:gd name="connsiteX0" fmla="*/ 0 w 969731"/>
                <a:gd name="connsiteY0" fmla="*/ 161625 h 969731"/>
                <a:gd name="connsiteX1" fmla="*/ 47339 w 969731"/>
                <a:gd name="connsiteY1" fmla="*/ 47339 h 969731"/>
                <a:gd name="connsiteX2" fmla="*/ 161625 w 969731"/>
                <a:gd name="connsiteY2" fmla="*/ 0 h 969731"/>
                <a:gd name="connsiteX3" fmla="*/ 808106 w 969731"/>
                <a:gd name="connsiteY3" fmla="*/ 0 h 969731"/>
                <a:gd name="connsiteX4" fmla="*/ 922392 w 969731"/>
                <a:gd name="connsiteY4" fmla="*/ 47339 h 969731"/>
                <a:gd name="connsiteX5" fmla="*/ 969731 w 969731"/>
                <a:gd name="connsiteY5" fmla="*/ 161625 h 969731"/>
                <a:gd name="connsiteX6" fmla="*/ 969731 w 969731"/>
                <a:gd name="connsiteY6" fmla="*/ 808106 h 969731"/>
                <a:gd name="connsiteX7" fmla="*/ 922392 w 969731"/>
                <a:gd name="connsiteY7" fmla="*/ 922392 h 969731"/>
                <a:gd name="connsiteX8" fmla="*/ 808106 w 969731"/>
                <a:gd name="connsiteY8" fmla="*/ 969731 h 969731"/>
                <a:gd name="connsiteX9" fmla="*/ 161625 w 969731"/>
                <a:gd name="connsiteY9" fmla="*/ 969731 h 969731"/>
                <a:gd name="connsiteX10" fmla="*/ 47339 w 969731"/>
                <a:gd name="connsiteY10" fmla="*/ 922392 h 969731"/>
                <a:gd name="connsiteX11" fmla="*/ 0 w 969731"/>
                <a:gd name="connsiteY11" fmla="*/ 808106 h 969731"/>
                <a:gd name="connsiteX12" fmla="*/ 0 w 969731"/>
                <a:gd name="connsiteY12" fmla="*/ 161625 h 96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31" h="969731">
                  <a:moveTo>
                    <a:pt x="0" y="161625"/>
                  </a:moveTo>
                  <a:cubicBezTo>
                    <a:pt x="0" y="118759"/>
                    <a:pt x="17028" y="77649"/>
                    <a:pt x="47339" y="47339"/>
                  </a:cubicBezTo>
                  <a:cubicBezTo>
                    <a:pt x="77650" y="17028"/>
                    <a:pt x="118760" y="0"/>
                    <a:pt x="161625" y="0"/>
                  </a:cubicBezTo>
                  <a:lnTo>
                    <a:pt x="808106" y="0"/>
                  </a:lnTo>
                  <a:cubicBezTo>
                    <a:pt x="850972" y="0"/>
                    <a:pt x="892082" y="17028"/>
                    <a:pt x="922392" y="47339"/>
                  </a:cubicBezTo>
                  <a:cubicBezTo>
                    <a:pt x="952703" y="77650"/>
                    <a:pt x="969731" y="118760"/>
                    <a:pt x="969731" y="161625"/>
                  </a:cubicBezTo>
                  <a:lnTo>
                    <a:pt x="969731" y="808106"/>
                  </a:lnTo>
                  <a:cubicBezTo>
                    <a:pt x="969731" y="850972"/>
                    <a:pt x="952703" y="892082"/>
                    <a:pt x="922392" y="922392"/>
                  </a:cubicBezTo>
                  <a:cubicBezTo>
                    <a:pt x="892081" y="952703"/>
                    <a:pt x="850971" y="969731"/>
                    <a:pt x="808106" y="969731"/>
                  </a:cubicBezTo>
                  <a:lnTo>
                    <a:pt x="161625" y="969731"/>
                  </a:lnTo>
                  <a:cubicBezTo>
                    <a:pt x="118759" y="969731"/>
                    <a:pt x="77649" y="952703"/>
                    <a:pt x="47339" y="922392"/>
                  </a:cubicBezTo>
                  <a:cubicBezTo>
                    <a:pt x="17028" y="892081"/>
                    <a:pt x="0" y="850971"/>
                    <a:pt x="0" y="808106"/>
                  </a:cubicBezTo>
                  <a:lnTo>
                    <a:pt x="0" y="161625"/>
                  </a:lnTo>
                  <a:close/>
                </a:path>
              </a:pathLst>
            </a:custGeom>
            <a:scene3d>
              <a:camera prst="orthographicFront"/>
              <a:lightRig rig="threePt" dir="t">
                <a:rot lat="0" lon="0" rev="7500000"/>
              </a:lightRig>
            </a:scene3d>
            <a:sp3d prstMaterial="plastic">
              <a:bevelT w="127000" h="25400" prst="relaxedInset"/>
            </a:sp3d>
          </p:spPr>
          <p:style>
            <a:lnRef idx="0">
              <a:schemeClr val="accent3">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82898" tIns="82898" rIns="82898" bIns="82898" numCol="1" spcCol="1270" anchor="ctr" anchorCtr="0">
              <a:noAutofit/>
            </a:bodyPr>
            <a:lstStyle/>
            <a:p>
              <a:pPr lvl="0" algn="ctr" defTabSz="622300">
                <a:lnSpc>
                  <a:spcPct val="90000"/>
                </a:lnSpc>
                <a:spcBef>
                  <a:spcPct val="0"/>
                </a:spcBef>
                <a:spcAft>
                  <a:spcPct val="35000"/>
                </a:spcAft>
              </a:pPr>
              <a:r>
                <a:rPr lang="ro-RO" sz="1400" b="1" kern="1200" dirty="0" smtClean="0"/>
                <a:t>Ministerul </a:t>
              </a:r>
            </a:p>
            <a:p>
              <a:pPr lvl="0" algn="ctr" defTabSz="622300">
                <a:lnSpc>
                  <a:spcPct val="90000"/>
                </a:lnSpc>
                <a:spcBef>
                  <a:spcPct val="0"/>
                </a:spcBef>
                <a:spcAft>
                  <a:spcPct val="35000"/>
                </a:spcAft>
              </a:pPr>
              <a:r>
                <a:rPr lang="ro-RO" sz="1400" b="1" kern="1200" dirty="0" smtClean="0"/>
                <a:t>Educației, Culturii și Cercetării</a:t>
              </a:r>
              <a:endParaRPr lang="ru-RU" sz="1400" b="1" kern="1200" dirty="0"/>
            </a:p>
          </p:txBody>
        </p:sp>
        <p:sp>
          <p:nvSpPr>
            <p:cNvPr id="14" name="Полилиния 13"/>
            <p:cNvSpPr/>
            <p:nvPr/>
          </p:nvSpPr>
          <p:spPr>
            <a:xfrm rot="13114286">
              <a:off x="3836501" y="2779486"/>
              <a:ext cx="430669" cy="0"/>
            </a:xfrm>
            <a:custGeom>
              <a:avLst/>
              <a:gdLst/>
              <a:ahLst/>
              <a:cxnLst/>
              <a:rect l="0" t="0" r="0" b="0"/>
              <a:pathLst>
                <a:path>
                  <a:moveTo>
                    <a:pt x="0" y="0"/>
                  </a:moveTo>
                  <a:lnTo>
                    <a:pt x="430669" y="0"/>
                  </a:lnTo>
                </a:path>
              </a:pathLst>
            </a:custGeom>
            <a:noFill/>
            <a:scene3d>
              <a:camera prst="orthographicFront"/>
              <a:lightRig rig="threePt" dir="t">
                <a:rot lat="0" lon="0" rev="7500000"/>
              </a:lightRig>
            </a:scene3d>
            <a:sp3d z="-40000" prstMaterial="matte"/>
          </p:spPr>
          <p:style>
            <a:lnRef idx="2">
              <a:schemeClr val="accent3">
                <a:shade val="60000"/>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15" name="Полилиния 14"/>
            <p:cNvSpPr/>
            <p:nvPr/>
          </p:nvSpPr>
          <p:spPr>
            <a:xfrm>
              <a:off x="2913749" y="1773694"/>
              <a:ext cx="969731" cy="969731"/>
            </a:xfrm>
            <a:custGeom>
              <a:avLst/>
              <a:gdLst>
                <a:gd name="connsiteX0" fmla="*/ 0 w 969731"/>
                <a:gd name="connsiteY0" fmla="*/ 161625 h 969731"/>
                <a:gd name="connsiteX1" fmla="*/ 47339 w 969731"/>
                <a:gd name="connsiteY1" fmla="*/ 47339 h 969731"/>
                <a:gd name="connsiteX2" fmla="*/ 161625 w 969731"/>
                <a:gd name="connsiteY2" fmla="*/ 0 h 969731"/>
                <a:gd name="connsiteX3" fmla="*/ 808106 w 969731"/>
                <a:gd name="connsiteY3" fmla="*/ 0 h 969731"/>
                <a:gd name="connsiteX4" fmla="*/ 922392 w 969731"/>
                <a:gd name="connsiteY4" fmla="*/ 47339 h 969731"/>
                <a:gd name="connsiteX5" fmla="*/ 969731 w 969731"/>
                <a:gd name="connsiteY5" fmla="*/ 161625 h 969731"/>
                <a:gd name="connsiteX6" fmla="*/ 969731 w 969731"/>
                <a:gd name="connsiteY6" fmla="*/ 808106 h 969731"/>
                <a:gd name="connsiteX7" fmla="*/ 922392 w 969731"/>
                <a:gd name="connsiteY7" fmla="*/ 922392 h 969731"/>
                <a:gd name="connsiteX8" fmla="*/ 808106 w 969731"/>
                <a:gd name="connsiteY8" fmla="*/ 969731 h 969731"/>
                <a:gd name="connsiteX9" fmla="*/ 161625 w 969731"/>
                <a:gd name="connsiteY9" fmla="*/ 969731 h 969731"/>
                <a:gd name="connsiteX10" fmla="*/ 47339 w 969731"/>
                <a:gd name="connsiteY10" fmla="*/ 922392 h 969731"/>
                <a:gd name="connsiteX11" fmla="*/ 0 w 969731"/>
                <a:gd name="connsiteY11" fmla="*/ 808106 h 969731"/>
                <a:gd name="connsiteX12" fmla="*/ 0 w 969731"/>
                <a:gd name="connsiteY12" fmla="*/ 161625 h 96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31" h="969731">
                  <a:moveTo>
                    <a:pt x="0" y="161625"/>
                  </a:moveTo>
                  <a:cubicBezTo>
                    <a:pt x="0" y="118759"/>
                    <a:pt x="17028" y="77649"/>
                    <a:pt x="47339" y="47339"/>
                  </a:cubicBezTo>
                  <a:cubicBezTo>
                    <a:pt x="77650" y="17028"/>
                    <a:pt x="118760" y="0"/>
                    <a:pt x="161625" y="0"/>
                  </a:cubicBezTo>
                  <a:lnTo>
                    <a:pt x="808106" y="0"/>
                  </a:lnTo>
                  <a:cubicBezTo>
                    <a:pt x="850972" y="0"/>
                    <a:pt x="892082" y="17028"/>
                    <a:pt x="922392" y="47339"/>
                  </a:cubicBezTo>
                  <a:cubicBezTo>
                    <a:pt x="952703" y="77650"/>
                    <a:pt x="969731" y="118760"/>
                    <a:pt x="969731" y="161625"/>
                  </a:cubicBezTo>
                  <a:lnTo>
                    <a:pt x="969731" y="808106"/>
                  </a:lnTo>
                  <a:cubicBezTo>
                    <a:pt x="969731" y="850972"/>
                    <a:pt x="952703" y="892082"/>
                    <a:pt x="922392" y="922392"/>
                  </a:cubicBezTo>
                  <a:cubicBezTo>
                    <a:pt x="892081" y="952703"/>
                    <a:pt x="850971" y="969731"/>
                    <a:pt x="808106" y="969731"/>
                  </a:cubicBezTo>
                  <a:lnTo>
                    <a:pt x="161625" y="969731"/>
                  </a:lnTo>
                  <a:cubicBezTo>
                    <a:pt x="118759" y="969731"/>
                    <a:pt x="77649" y="952703"/>
                    <a:pt x="47339" y="922392"/>
                  </a:cubicBezTo>
                  <a:cubicBezTo>
                    <a:pt x="17028" y="892081"/>
                    <a:pt x="0" y="850971"/>
                    <a:pt x="0" y="808106"/>
                  </a:cubicBezTo>
                  <a:lnTo>
                    <a:pt x="0" y="161625"/>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75278" tIns="75278" rIns="75278" bIns="75278" numCol="1" spcCol="1270" anchor="ctr" anchorCtr="0">
              <a:noAutofit/>
            </a:bodyPr>
            <a:lstStyle/>
            <a:p>
              <a:pPr lvl="0" algn="ctr" defTabSz="488950">
                <a:lnSpc>
                  <a:spcPct val="90000"/>
                </a:lnSpc>
                <a:spcBef>
                  <a:spcPct val="0"/>
                </a:spcBef>
                <a:spcAft>
                  <a:spcPct val="35000"/>
                </a:spcAft>
              </a:pPr>
              <a:r>
                <a:rPr lang="ro-RO" sz="1100" b="1" kern="1200" dirty="0" smtClean="0"/>
                <a:t>Ministerul Agriculturii, Dezvoltării Regionale și Mediului</a:t>
              </a:r>
              <a:endParaRPr lang="ru-RU" sz="1100" b="1" kern="1200" dirty="0"/>
            </a:p>
          </p:txBody>
        </p:sp>
        <p:sp>
          <p:nvSpPr>
            <p:cNvPr id="16" name="Полилиния 15"/>
            <p:cNvSpPr/>
            <p:nvPr/>
          </p:nvSpPr>
          <p:spPr>
            <a:xfrm rot="10028571">
              <a:off x="3492596" y="3738016"/>
              <a:ext cx="736831" cy="0"/>
            </a:xfrm>
            <a:custGeom>
              <a:avLst/>
              <a:gdLst/>
              <a:ahLst/>
              <a:cxnLst/>
              <a:rect l="0" t="0" r="0" b="0"/>
              <a:pathLst>
                <a:path>
                  <a:moveTo>
                    <a:pt x="0" y="0"/>
                  </a:moveTo>
                  <a:lnTo>
                    <a:pt x="736831" y="0"/>
                  </a:lnTo>
                </a:path>
              </a:pathLst>
            </a:custGeom>
            <a:noFill/>
            <a:scene3d>
              <a:camera prst="orthographicFront"/>
              <a:lightRig rig="threePt" dir="t">
                <a:rot lat="0" lon="0" rev="7500000"/>
              </a:lightRig>
            </a:scene3d>
            <a:sp3d z="-40000" prstMaterial="matte"/>
          </p:spPr>
          <p:style>
            <a:lnRef idx="2">
              <a:schemeClr val="accent3">
                <a:shade val="60000"/>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17" name="Полилиния 16"/>
            <p:cNvSpPr/>
            <p:nvPr/>
          </p:nvSpPr>
          <p:spPr>
            <a:xfrm>
              <a:off x="2532102" y="3445798"/>
              <a:ext cx="969731" cy="969731"/>
            </a:xfrm>
            <a:custGeom>
              <a:avLst/>
              <a:gdLst>
                <a:gd name="connsiteX0" fmla="*/ 0 w 969731"/>
                <a:gd name="connsiteY0" fmla="*/ 161625 h 969731"/>
                <a:gd name="connsiteX1" fmla="*/ 47339 w 969731"/>
                <a:gd name="connsiteY1" fmla="*/ 47339 h 969731"/>
                <a:gd name="connsiteX2" fmla="*/ 161625 w 969731"/>
                <a:gd name="connsiteY2" fmla="*/ 0 h 969731"/>
                <a:gd name="connsiteX3" fmla="*/ 808106 w 969731"/>
                <a:gd name="connsiteY3" fmla="*/ 0 h 969731"/>
                <a:gd name="connsiteX4" fmla="*/ 922392 w 969731"/>
                <a:gd name="connsiteY4" fmla="*/ 47339 h 969731"/>
                <a:gd name="connsiteX5" fmla="*/ 969731 w 969731"/>
                <a:gd name="connsiteY5" fmla="*/ 161625 h 969731"/>
                <a:gd name="connsiteX6" fmla="*/ 969731 w 969731"/>
                <a:gd name="connsiteY6" fmla="*/ 808106 h 969731"/>
                <a:gd name="connsiteX7" fmla="*/ 922392 w 969731"/>
                <a:gd name="connsiteY7" fmla="*/ 922392 h 969731"/>
                <a:gd name="connsiteX8" fmla="*/ 808106 w 969731"/>
                <a:gd name="connsiteY8" fmla="*/ 969731 h 969731"/>
                <a:gd name="connsiteX9" fmla="*/ 161625 w 969731"/>
                <a:gd name="connsiteY9" fmla="*/ 969731 h 969731"/>
                <a:gd name="connsiteX10" fmla="*/ 47339 w 969731"/>
                <a:gd name="connsiteY10" fmla="*/ 922392 h 969731"/>
                <a:gd name="connsiteX11" fmla="*/ 0 w 969731"/>
                <a:gd name="connsiteY11" fmla="*/ 808106 h 969731"/>
                <a:gd name="connsiteX12" fmla="*/ 0 w 969731"/>
                <a:gd name="connsiteY12" fmla="*/ 161625 h 96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31" h="969731">
                  <a:moveTo>
                    <a:pt x="0" y="161625"/>
                  </a:moveTo>
                  <a:cubicBezTo>
                    <a:pt x="0" y="118759"/>
                    <a:pt x="17028" y="77649"/>
                    <a:pt x="47339" y="47339"/>
                  </a:cubicBezTo>
                  <a:cubicBezTo>
                    <a:pt x="77650" y="17028"/>
                    <a:pt x="118760" y="0"/>
                    <a:pt x="161625" y="0"/>
                  </a:cubicBezTo>
                  <a:lnTo>
                    <a:pt x="808106" y="0"/>
                  </a:lnTo>
                  <a:cubicBezTo>
                    <a:pt x="850972" y="0"/>
                    <a:pt x="892082" y="17028"/>
                    <a:pt x="922392" y="47339"/>
                  </a:cubicBezTo>
                  <a:cubicBezTo>
                    <a:pt x="952703" y="77650"/>
                    <a:pt x="969731" y="118760"/>
                    <a:pt x="969731" y="161625"/>
                  </a:cubicBezTo>
                  <a:lnTo>
                    <a:pt x="969731" y="808106"/>
                  </a:lnTo>
                  <a:cubicBezTo>
                    <a:pt x="969731" y="850972"/>
                    <a:pt x="952703" y="892082"/>
                    <a:pt x="922392" y="922392"/>
                  </a:cubicBezTo>
                  <a:cubicBezTo>
                    <a:pt x="892081" y="952703"/>
                    <a:pt x="850971" y="969731"/>
                    <a:pt x="808106" y="969731"/>
                  </a:cubicBezTo>
                  <a:lnTo>
                    <a:pt x="161625" y="969731"/>
                  </a:lnTo>
                  <a:cubicBezTo>
                    <a:pt x="118759" y="969731"/>
                    <a:pt x="77649" y="952703"/>
                    <a:pt x="47339" y="922392"/>
                  </a:cubicBezTo>
                  <a:cubicBezTo>
                    <a:pt x="17028" y="892081"/>
                    <a:pt x="0" y="850971"/>
                    <a:pt x="0" y="808106"/>
                  </a:cubicBezTo>
                  <a:lnTo>
                    <a:pt x="0" y="161625"/>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75278" tIns="75278" rIns="75278" bIns="75278" numCol="1" spcCol="1270" anchor="ctr" anchorCtr="0">
              <a:noAutofit/>
            </a:bodyPr>
            <a:lstStyle/>
            <a:p>
              <a:pPr lvl="0" algn="ctr" defTabSz="488950">
                <a:lnSpc>
                  <a:spcPct val="90000"/>
                </a:lnSpc>
                <a:spcBef>
                  <a:spcPct val="0"/>
                </a:spcBef>
                <a:spcAft>
                  <a:spcPct val="35000"/>
                </a:spcAft>
              </a:pPr>
              <a:r>
                <a:rPr lang="ro-RO" sz="1100" b="1" kern="1200" dirty="0" smtClean="0"/>
                <a:t>Primăria Municipiului Chișinău</a:t>
              </a:r>
              <a:endParaRPr lang="ru-RU" sz="1100" b="1" kern="1200" dirty="0"/>
            </a:p>
          </p:txBody>
        </p:sp>
        <p:sp>
          <p:nvSpPr>
            <p:cNvPr id="18" name="Полилиния 17"/>
            <p:cNvSpPr/>
            <p:nvPr/>
          </p:nvSpPr>
          <p:spPr>
            <a:xfrm rot="6942857">
              <a:off x="4140055" y="4500632"/>
              <a:ext cx="635072" cy="0"/>
            </a:xfrm>
            <a:custGeom>
              <a:avLst/>
              <a:gdLst/>
              <a:ahLst/>
              <a:cxnLst/>
              <a:rect l="0" t="0" r="0" b="0"/>
              <a:pathLst>
                <a:path>
                  <a:moveTo>
                    <a:pt x="0" y="0"/>
                  </a:moveTo>
                  <a:lnTo>
                    <a:pt x="635072" y="0"/>
                  </a:lnTo>
                </a:path>
              </a:pathLst>
            </a:custGeom>
            <a:noFill/>
            <a:scene3d>
              <a:camera prst="orthographicFront"/>
              <a:lightRig rig="threePt" dir="t">
                <a:rot lat="0" lon="0" rev="7500000"/>
              </a:lightRig>
            </a:scene3d>
            <a:sp3d z="-40000" prstMaterial="matte"/>
          </p:spPr>
          <p:style>
            <a:lnRef idx="2">
              <a:schemeClr val="accent3">
                <a:shade val="60000"/>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19" name="Полилиния 18"/>
            <p:cNvSpPr/>
            <p:nvPr/>
          </p:nvSpPr>
          <p:spPr>
            <a:xfrm>
              <a:off x="3601453" y="4786722"/>
              <a:ext cx="969731" cy="969731"/>
            </a:xfrm>
            <a:custGeom>
              <a:avLst/>
              <a:gdLst>
                <a:gd name="connsiteX0" fmla="*/ 0 w 969731"/>
                <a:gd name="connsiteY0" fmla="*/ 161625 h 969731"/>
                <a:gd name="connsiteX1" fmla="*/ 47339 w 969731"/>
                <a:gd name="connsiteY1" fmla="*/ 47339 h 969731"/>
                <a:gd name="connsiteX2" fmla="*/ 161625 w 969731"/>
                <a:gd name="connsiteY2" fmla="*/ 0 h 969731"/>
                <a:gd name="connsiteX3" fmla="*/ 808106 w 969731"/>
                <a:gd name="connsiteY3" fmla="*/ 0 h 969731"/>
                <a:gd name="connsiteX4" fmla="*/ 922392 w 969731"/>
                <a:gd name="connsiteY4" fmla="*/ 47339 h 969731"/>
                <a:gd name="connsiteX5" fmla="*/ 969731 w 969731"/>
                <a:gd name="connsiteY5" fmla="*/ 161625 h 969731"/>
                <a:gd name="connsiteX6" fmla="*/ 969731 w 969731"/>
                <a:gd name="connsiteY6" fmla="*/ 808106 h 969731"/>
                <a:gd name="connsiteX7" fmla="*/ 922392 w 969731"/>
                <a:gd name="connsiteY7" fmla="*/ 922392 h 969731"/>
                <a:gd name="connsiteX8" fmla="*/ 808106 w 969731"/>
                <a:gd name="connsiteY8" fmla="*/ 969731 h 969731"/>
                <a:gd name="connsiteX9" fmla="*/ 161625 w 969731"/>
                <a:gd name="connsiteY9" fmla="*/ 969731 h 969731"/>
                <a:gd name="connsiteX10" fmla="*/ 47339 w 969731"/>
                <a:gd name="connsiteY10" fmla="*/ 922392 h 969731"/>
                <a:gd name="connsiteX11" fmla="*/ 0 w 969731"/>
                <a:gd name="connsiteY11" fmla="*/ 808106 h 969731"/>
                <a:gd name="connsiteX12" fmla="*/ 0 w 969731"/>
                <a:gd name="connsiteY12" fmla="*/ 161625 h 96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31" h="969731">
                  <a:moveTo>
                    <a:pt x="0" y="161625"/>
                  </a:moveTo>
                  <a:cubicBezTo>
                    <a:pt x="0" y="118759"/>
                    <a:pt x="17028" y="77649"/>
                    <a:pt x="47339" y="47339"/>
                  </a:cubicBezTo>
                  <a:cubicBezTo>
                    <a:pt x="77650" y="17028"/>
                    <a:pt x="118760" y="0"/>
                    <a:pt x="161625" y="0"/>
                  </a:cubicBezTo>
                  <a:lnTo>
                    <a:pt x="808106" y="0"/>
                  </a:lnTo>
                  <a:cubicBezTo>
                    <a:pt x="850972" y="0"/>
                    <a:pt x="892082" y="17028"/>
                    <a:pt x="922392" y="47339"/>
                  </a:cubicBezTo>
                  <a:cubicBezTo>
                    <a:pt x="952703" y="77650"/>
                    <a:pt x="969731" y="118760"/>
                    <a:pt x="969731" y="161625"/>
                  </a:cubicBezTo>
                  <a:lnTo>
                    <a:pt x="969731" y="808106"/>
                  </a:lnTo>
                  <a:cubicBezTo>
                    <a:pt x="969731" y="850972"/>
                    <a:pt x="952703" y="892082"/>
                    <a:pt x="922392" y="922392"/>
                  </a:cubicBezTo>
                  <a:cubicBezTo>
                    <a:pt x="892081" y="952703"/>
                    <a:pt x="850971" y="969731"/>
                    <a:pt x="808106" y="969731"/>
                  </a:cubicBezTo>
                  <a:lnTo>
                    <a:pt x="161625" y="969731"/>
                  </a:lnTo>
                  <a:cubicBezTo>
                    <a:pt x="118759" y="969731"/>
                    <a:pt x="77649" y="952703"/>
                    <a:pt x="47339" y="922392"/>
                  </a:cubicBezTo>
                  <a:cubicBezTo>
                    <a:pt x="17028" y="892081"/>
                    <a:pt x="0" y="850971"/>
                    <a:pt x="0" y="808106"/>
                  </a:cubicBezTo>
                  <a:lnTo>
                    <a:pt x="0" y="161625"/>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75278" tIns="75278" rIns="75278" bIns="75278" numCol="1" spcCol="1270" anchor="ctr" anchorCtr="0">
              <a:noAutofit/>
            </a:bodyPr>
            <a:lstStyle/>
            <a:p>
              <a:pPr lvl="0" algn="ctr" defTabSz="488950">
                <a:lnSpc>
                  <a:spcPct val="90000"/>
                </a:lnSpc>
                <a:spcBef>
                  <a:spcPct val="0"/>
                </a:spcBef>
                <a:spcAft>
                  <a:spcPct val="35000"/>
                </a:spcAft>
              </a:pPr>
              <a:r>
                <a:rPr lang="ro-RO" sz="1100" b="1" kern="1200" dirty="0" smtClean="0"/>
                <a:t>Instituția Publică Moldsilva</a:t>
              </a:r>
              <a:endParaRPr lang="ru-RU" sz="1100" b="1" kern="1200" dirty="0"/>
            </a:p>
          </p:txBody>
        </p:sp>
        <p:sp>
          <p:nvSpPr>
            <p:cNvPr id="20" name="Полилиния 19"/>
            <p:cNvSpPr/>
            <p:nvPr/>
          </p:nvSpPr>
          <p:spPr>
            <a:xfrm rot="3857143">
              <a:off x="5112615" y="4500632"/>
              <a:ext cx="635072" cy="0"/>
            </a:xfrm>
            <a:custGeom>
              <a:avLst/>
              <a:gdLst/>
              <a:ahLst/>
              <a:cxnLst/>
              <a:rect l="0" t="0" r="0" b="0"/>
              <a:pathLst>
                <a:path>
                  <a:moveTo>
                    <a:pt x="0" y="0"/>
                  </a:moveTo>
                  <a:lnTo>
                    <a:pt x="635072" y="0"/>
                  </a:lnTo>
                </a:path>
              </a:pathLst>
            </a:custGeom>
            <a:noFill/>
            <a:scene3d>
              <a:camera prst="orthographicFront"/>
              <a:lightRig rig="threePt" dir="t">
                <a:rot lat="0" lon="0" rev="7500000"/>
              </a:lightRig>
            </a:scene3d>
            <a:sp3d z="-40000" prstMaterial="matte"/>
          </p:spPr>
          <p:style>
            <a:lnRef idx="2">
              <a:schemeClr val="accent3">
                <a:shade val="60000"/>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21" name="Полилиния 20"/>
            <p:cNvSpPr/>
            <p:nvPr/>
          </p:nvSpPr>
          <p:spPr>
            <a:xfrm>
              <a:off x="5316559" y="4786722"/>
              <a:ext cx="969731" cy="969731"/>
            </a:xfrm>
            <a:custGeom>
              <a:avLst/>
              <a:gdLst>
                <a:gd name="connsiteX0" fmla="*/ 0 w 969731"/>
                <a:gd name="connsiteY0" fmla="*/ 161625 h 969731"/>
                <a:gd name="connsiteX1" fmla="*/ 47339 w 969731"/>
                <a:gd name="connsiteY1" fmla="*/ 47339 h 969731"/>
                <a:gd name="connsiteX2" fmla="*/ 161625 w 969731"/>
                <a:gd name="connsiteY2" fmla="*/ 0 h 969731"/>
                <a:gd name="connsiteX3" fmla="*/ 808106 w 969731"/>
                <a:gd name="connsiteY3" fmla="*/ 0 h 969731"/>
                <a:gd name="connsiteX4" fmla="*/ 922392 w 969731"/>
                <a:gd name="connsiteY4" fmla="*/ 47339 h 969731"/>
                <a:gd name="connsiteX5" fmla="*/ 969731 w 969731"/>
                <a:gd name="connsiteY5" fmla="*/ 161625 h 969731"/>
                <a:gd name="connsiteX6" fmla="*/ 969731 w 969731"/>
                <a:gd name="connsiteY6" fmla="*/ 808106 h 969731"/>
                <a:gd name="connsiteX7" fmla="*/ 922392 w 969731"/>
                <a:gd name="connsiteY7" fmla="*/ 922392 h 969731"/>
                <a:gd name="connsiteX8" fmla="*/ 808106 w 969731"/>
                <a:gd name="connsiteY8" fmla="*/ 969731 h 969731"/>
                <a:gd name="connsiteX9" fmla="*/ 161625 w 969731"/>
                <a:gd name="connsiteY9" fmla="*/ 969731 h 969731"/>
                <a:gd name="connsiteX10" fmla="*/ 47339 w 969731"/>
                <a:gd name="connsiteY10" fmla="*/ 922392 h 969731"/>
                <a:gd name="connsiteX11" fmla="*/ 0 w 969731"/>
                <a:gd name="connsiteY11" fmla="*/ 808106 h 969731"/>
                <a:gd name="connsiteX12" fmla="*/ 0 w 969731"/>
                <a:gd name="connsiteY12" fmla="*/ 161625 h 96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31" h="969731">
                  <a:moveTo>
                    <a:pt x="0" y="161625"/>
                  </a:moveTo>
                  <a:cubicBezTo>
                    <a:pt x="0" y="118759"/>
                    <a:pt x="17028" y="77649"/>
                    <a:pt x="47339" y="47339"/>
                  </a:cubicBezTo>
                  <a:cubicBezTo>
                    <a:pt x="77650" y="17028"/>
                    <a:pt x="118760" y="0"/>
                    <a:pt x="161625" y="0"/>
                  </a:cubicBezTo>
                  <a:lnTo>
                    <a:pt x="808106" y="0"/>
                  </a:lnTo>
                  <a:cubicBezTo>
                    <a:pt x="850972" y="0"/>
                    <a:pt x="892082" y="17028"/>
                    <a:pt x="922392" y="47339"/>
                  </a:cubicBezTo>
                  <a:cubicBezTo>
                    <a:pt x="952703" y="77650"/>
                    <a:pt x="969731" y="118760"/>
                    <a:pt x="969731" y="161625"/>
                  </a:cubicBezTo>
                  <a:lnTo>
                    <a:pt x="969731" y="808106"/>
                  </a:lnTo>
                  <a:cubicBezTo>
                    <a:pt x="969731" y="850972"/>
                    <a:pt x="952703" y="892082"/>
                    <a:pt x="922392" y="922392"/>
                  </a:cubicBezTo>
                  <a:cubicBezTo>
                    <a:pt x="892081" y="952703"/>
                    <a:pt x="850971" y="969731"/>
                    <a:pt x="808106" y="969731"/>
                  </a:cubicBezTo>
                  <a:lnTo>
                    <a:pt x="161625" y="969731"/>
                  </a:lnTo>
                  <a:cubicBezTo>
                    <a:pt x="118759" y="969731"/>
                    <a:pt x="77649" y="952703"/>
                    <a:pt x="47339" y="922392"/>
                  </a:cubicBezTo>
                  <a:cubicBezTo>
                    <a:pt x="17028" y="892081"/>
                    <a:pt x="0" y="850971"/>
                    <a:pt x="0" y="808106"/>
                  </a:cubicBezTo>
                  <a:lnTo>
                    <a:pt x="0" y="161625"/>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75278" tIns="75278" rIns="75278" bIns="75278" numCol="1" spcCol="1270" anchor="ctr" anchorCtr="0">
              <a:noAutofit/>
            </a:bodyPr>
            <a:lstStyle/>
            <a:p>
              <a:pPr lvl="0" algn="ctr" defTabSz="488950">
                <a:lnSpc>
                  <a:spcPct val="90000"/>
                </a:lnSpc>
                <a:spcBef>
                  <a:spcPct val="0"/>
                </a:spcBef>
                <a:spcAft>
                  <a:spcPct val="35000"/>
                </a:spcAft>
              </a:pPr>
              <a:r>
                <a:rPr lang="ro-RO" sz="1100" b="1" u="none" kern="1200" dirty="0" smtClean="0"/>
                <a:t>Agenţia pentru Eficienţă Energetică</a:t>
              </a:r>
              <a:endParaRPr lang="ru-RU" sz="1100" b="1" u="none" kern="1200" dirty="0"/>
            </a:p>
          </p:txBody>
        </p:sp>
        <p:sp>
          <p:nvSpPr>
            <p:cNvPr id="22" name="Полилиния 21"/>
            <p:cNvSpPr/>
            <p:nvPr/>
          </p:nvSpPr>
          <p:spPr>
            <a:xfrm rot="497803">
              <a:off x="5663825" y="3647770"/>
              <a:ext cx="712101" cy="0"/>
            </a:xfrm>
            <a:custGeom>
              <a:avLst/>
              <a:gdLst/>
              <a:ahLst/>
              <a:cxnLst/>
              <a:rect l="0" t="0" r="0" b="0"/>
              <a:pathLst>
                <a:path>
                  <a:moveTo>
                    <a:pt x="0" y="0"/>
                  </a:moveTo>
                  <a:lnTo>
                    <a:pt x="712101" y="0"/>
                  </a:lnTo>
                </a:path>
              </a:pathLst>
            </a:custGeom>
            <a:noFill/>
            <a:scene3d>
              <a:camera prst="orthographicFront"/>
              <a:lightRig rig="threePt" dir="t">
                <a:rot lat="0" lon="0" rev="7500000"/>
              </a:lightRig>
            </a:scene3d>
            <a:sp3d z="-40000" prstMaterial="matte"/>
          </p:spPr>
          <p:style>
            <a:lnRef idx="2">
              <a:schemeClr val="accent3">
                <a:shade val="60000"/>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23" name="Полилиния 22"/>
            <p:cNvSpPr/>
            <p:nvPr/>
          </p:nvSpPr>
          <p:spPr>
            <a:xfrm>
              <a:off x="6402293" y="4437112"/>
              <a:ext cx="969731" cy="969731"/>
            </a:xfrm>
            <a:custGeom>
              <a:avLst/>
              <a:gdLst>
                <a:gd name="connsiteX0" fmla="*/ 0 w 969731"/>
                <a:gd name="connsiteY0" fmla="*/ 161625 h 969731"/>
                <a:gd name="connsiteX1" fmla="*/ 47339 w 969731"/>
                <a:gd name="connsiteY1" fmla="*/ 47339 h 969731"/>
                <a:gd name="connsiteX2" fmla="*/ 161625 w 969731"/>
                <a:gd name="connsiteY2" fmla="*/ 0 h 969731"/>
                <a:gd name="connsiteX3" fmla="*/ 808106 w 969731"/>
                <a:gd name="connsiteY3" fmla="*/ 0 h 969731"/>
                <a:gd name="connsiteX4" fmla="*/ 922392 w 969731"/>
                <a:gd name="connsiteY4" fmla="*/ 47339 h 969731"/>
                <a:gd name="connsiteX5" fmla="*/ 969731 w 969731"/>
                <a:gd name="connsiteY5" fmla="*/ 161625 h 969731"/>
                <a:gd name="connsiteX6" fmla="*/ 969731 w 969731"/>
                <a:gd name="connsiteY6" fmla="*/ 808106 h 969731"/>
                <a:gd name="connsiteX7" fmla="*/ 922392 w 969731"/>
                <a:gd name="connsiteY7" fmla="*/ 922392 h 969731"/>
                <a:gd name="connsiteX8" fmla="*/ 808106 w 969731"/>
                <a:gd name="connsiteY8" fmla="*/ 969731 h 969731"/>
                <a:gd name="connsiteX9" fmla="*/ 161625 w 969731"/>
                <a:gd name="connsiteY9" fmla="*/ 969731 h 969731"/>
                <a:gd name="connsiteX10" fmla="*/ 47339 w 969731"/>
                <a:gd name="connsiteY10" fmla="*/ 922392 h 969731"/>
                <a:gd name="connsiteX11" fmla="*/ 0 w 969731"/>
                <a:gd name="connsiteY11" fmla="*/ 808106 h 969731"/>
                <a:gd name="connsiteX12" fmla="*/ 0 w 969731"/>
                <a:gd name="connsiteY12" fmla="*/ 161625 h 96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31" h="969731">
                  <a:moveTo>
                    <a:pt x="0" y="161625"/>
                  </a:moveTo>
                  <a:cubicBezTo>
                    <a:pt x="0" y="118759"/>
                    <a:pt x="17028" y="77649"/>
                    <a:pt x="47339" y="47339"/>
                  </a:cubicBezTo>
                  <a:cubicBezTo>
                    <a:pt x="77650" y="17028"/>
                    <a:pt x="118760" y="0"/>
                    <a:pt x="161625" y="0"/>
                  </a:cubicBezTo>
                  <a:lnTo>
                    <a:pt x="808106" y="0"/>
                  </a:lnTo>
                  <a:cubicBezTo>
                    <a:pt x="850972" y="0"/>
                    <a:pt x="892082" y="17028"/>
                    <a:pt x="922392" y="47339"/>
                  </a:cubicBezTo>
                  <a:cubicBezTo>
                    <a:pt x="952703" y="77650"/>
                    <a:pt x="969731" y="118760"/>
                    <a:pt x="969731" y="161625"/>
                  </a:cubicBezTo>
                  <a:lnTo>
                    <a:pt x="969731" y="808106"/>
                  </a:lnTo>
                  <a:cubicBezTo>
                    <a:pt x="969731" y="850972"/>
                    <a:pt x="952703" y="892082"/>
                    <a:pt x="922392" y="922392"/>
                  </a:cubicBezTo>
                  <a:cubicBezTo>
                    <a:pt x="892081" y="952703"/>
                    <a:pt x="850971" y="969731"/>
                    <a:pt x="808106" y="969731"/>
                  </a:cubicBezTo>
                  <a:lnTo>
                    <a:pt x="161625" y="969731"/>
                  </a:lnTo>
                  <a:cubicBezTo>
                    <a:pt x="118759" y="969731"/>
                    <a:pt x="77649" y="952703"/>
                    <a:pt x="47339" y="922392"/>
                  </a:cubicBezTo>
                  <a:cubicBezTo>
                    <a:pt x="17028" y="892081"/>
                    <a:pt x="0" y="850971"/>
                    <a:pt x="0" y="808106"/>
                  </a:cubicBezTo>
                  <a:lnTo>
                    <a:pt x="0" y="161625"/>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75278" tIns="75278" rIns="75278" bIns="75278" numCol="1" spcCol="1270" anchor="ctr" anchorCtr="0">
              <a:noAutofit/>
            </a:bodyPr>
            <a:lstStyle/>
            <a:p>
              <a:pPr lvl="0" algn="ctr" defTabSz="488950">
                <a:lnSpc>
                  <a:spcPct val="90000"/>
                </a:lnSpc>
                <a:spcBef>
                  <a:spcPct val="0"/>
                </a:spcBef>
                <a:spcAft>
                  <a:spcPct val="35000"/>
                </a:spcAft>
              </a:pPr>
              <a:r>
                <a:rPr lang="ro-RO" sz="1100" b="1" kern="1200" dirty="0" smtClean="0"/>
                <a:t>Ministerul Economiei și Infrastructurii</a:t>
              </a:r>
              <a:endParaRPr lang="ru-RU" sz="1100" b="1" kern="1200" dirty="0"/>
            </a:p>
          </p:txBody>
        </p:sp>
        <p:sp>
          <p:nvSpPr>
            <p:cNvPr id="24" name="Полилиния 23"/>
            <p:cNvSpPr/>
            <p:nvPr/>
          </p:nvSpPr>
          <p:spPr>
            <a:xfrm rot="19285714">
              <a:off x="5620573" y="2779486"/>
              <a:ext cx="430669" cy="0"/>
            </a:xfrm>
            <a:custGeom>
              <a:avLst/>
              <a:gdLst/>
              <a:ahLst/>
              <a:cxnLst/>
              <a:rect l="0" t="0" r="0" b="0"/>
              <a:pathLst>
                <a:path>
                  <a:moveTo>
                    <a:pt x="0" y="0"/>
                  </a:moveTo>
                  <a:lnTo>
                    <a:pt x="430669" y="0"/>
                  </a:lnTo>
                </a:path>
              </a:pathLst>
            </a:custGeom>
            <a:noFill/>
            <a:scene3d>
              <a:camera prst="orthographicFront"/>
              <a:lightRig rig="threePt" dir="t">
                <a:rot lat="0" lon="0" rev="7500000"/>
              </a:lightRig>
            </a:scene3d>
            <a:sp3d z="-40000" prstMaterial="matte"/>
          </p:spPr>
          <p:style>
            <a:lnRef idx="2">
              <a:schemeClr val="accent3">
                <a:shade val="60000"/>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25" name="Полилиния 24"/>
            <p:cNvSpPr/>
            <p:nvPr/>
          </p:nvSpPr>
          <p:spPr>
            <a:xfrm>
              <a:off x="6004263" y="1773694"/>
              <a:ext cx="969731" cy="969731"/>
            </a:xfrm>
            <a:custGeom>
              <a:avLst/>
              <a:gdLst>
                <a:gd name="connsiteX0" fmla="*/ 0 w 969731"/>
                <a:gd name="connsiteY0" fmla="*/ 161625 h 969731"/>
                <a:gd name="connsiteX1" fmla="*/ 47339 w 969731"/>
                <a:gd name="connsiteY1" fmla="*/ 47339 h 969731"/>
                <a:gd name="connsiteX2" fmla="*/ 161625 w 969731"/>
                <a:gd name="connsiteY2" fmla="*/ 0 h 969731"/>
                <a:gd name="connsiteX3" fmla="*/ 808106 w 969731"/>
                <a:gd name="connsiteY3" fmla="*/ 0 h 969731"/>
                <a:gd name="connsiteX4" fmla="*/ 922392 w 969731"/>
                <a:gd name="connsiteY4" fmla="*/ 47339 h 969731"/>
                <a:gd name="connsiteX5" fmla="*/ 969731 w 969731"/>
                <a:gd name="connsiteY5" fmla="*/ 161625 h 969731"/>
                <a:gd name="connsiteX6" fmla="*/ 969731 w 969731"/>
                <a:gd name="connsiteY6" fmla="*/ 808106 h 969731"/>
                <a:gd name="connsiteX7" fmla="*/ 922392 w 969731"/>
                <a:gd name="connsiteY7" fmla="*/ 922392 h 969731"/>
                <a:gd name="connsiteX8" fmla="*/ 808106 w 969731"/>
                <a:gd name="connsiteY8" fmla="*/ 969731 h 969731"/>
                <a:gd name="connsiteX9" fmla="*/ 161625 w 969731"/>
                <a:gd name="connsiteY9" fmla="*/ 969731 h 969731"/>
                <a:gd name="connsiteX10" fmla="*/ 47339 w 969731"/>
                <a:gd name="connsiteY10" fmla="*/ 922392 h 969731"/>
                <a:gd name="connsiteX11" fmla="*/ 0 w 969731"/>
                <a:gd name="connsiteY11" fmla="*/ 808106 h 969731"/>
                <a:gd name="connsiteX12" fmla="*/ 0 w 969731"/>
                <a:gd name="connsiteY12" fmla="*/ 161625 h 96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31" h="969731">
                  <a:moveTo>
                    <a:pt x="0" y="161625"/>
                  </a:moveTo>
                  <a:cubicBezTo>
                    <a:pt x="0" y="118759"/>
                    <a:pt x="17028" y="77649"/>
                    <a:pt x="47339" y="47339"/>
                  </a:cubicBezTo>
                  <a:cubicBezTo>
                    <a:pt x="77650" y="17028"/>
                    <a:pt x="118760" y="0"/>
                    <a:pt x="161625" y="0"/>
                  </a:cubicBezTo>
                  <a:lnTo>
                    <a:pt x="808106" y="0"/>
                  </a:lnTo>
                  <a:cubicBezTo>
                    <a:pt x="850972" y="0"/>
                    <a:pt x="892082" y="17028"/>
                    <a:pt x="922392" y="47339"/>
                  </a:cubicBezTo>
                  <a:cubicBezTo>
                    <a:pt x="952703" y="77650"/>
                    <a:pt x="969731" y="118760"/>
                    <a:pt x="969731" y="161625"/>
                  </a:cubicBezTo>
                  <a:lnTo>
                    <a:pt x="969731" y="808106"/>
                  </a:lnTo>
                  <a:cubicBezTo>
                    <a:pt x="969731" y="850972"/>
                    <a:pt x="952703" y="892082"/>
                    <a:pt x="922392" y="922392"/>
                  </a:cubicBezTo>
                  <a:cubicBezTo>
                    <a:pt x="892081" y="952703"/>
                    <a:pt x="850971" y="969731"/>
                    <a:pt x="808106" y="969731"/>
                  </a:cubicBezTo>
                  <a:lnTo>
                    <a:pt x="161625" y="969731"/>
                  </a:lnTo>
                  <a:cubicBezTo>
                    <a:pt x="118759" y="969731"/>
                    <a:pt x="77649" y="952703"/>
                    <a:pt x="47339" y="922392"/>
                  </a:cubicBezTo>
                  <a:cubicBezTo>
                    <a:pt x="17028" y="892081"/>
                    <a:pt x="0" y="850971"/>
                    <a:pt x="0" y="808106"/>
                  </a:cubicBezTo>
                  <a:lnTo>
                    <a:pt x="0" y="161625"/>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75278" tIns="75278" rIns="75278" bIns="75278" numCol="1" spcCol="1270" anchor="ctr" anchorCtr="0">
              <a:noAutofit/>
            </a:bodyPr>
            <a:lstStyle/>
            <a:p>
              <a:pPr lvl="0" algn="ctr" defTabSz="488950">
                <a:lnSpc>
                  <a:spcPct val="90000"/>
                </a:lnSpc>
                <a:spcBef>
                  <a:spcPct val="0"/>
                </a:spcBef>
                <a:spcAft>
                  <a:spcPct val="35000"/>
                </a:spcAft>
              </a:pPr>
              <a:r>
                <a:rPr lang="ro-RO" sz="1100" b="1" i="0" kern="1200" dirty="0" smtClean="0"/>
                <a:t>AGENŢIA PENTRU CERCETARE ȘI DEZVOLTARE </a:t>
              </a:r>
              <a:endParaRPr lang="ru-RU" sz="1100" b="1" kern="1200" dirty="0"/>
            </a:p>
          </p:txBody>
        </p:sp>
      </p:grpSp>
      <p:sp>
        <p:nvSpPr>
          <p:cNvPr id="43" name="Скругленный прямоугольник 42"/>
          <p:cNvSpPr/>
          <p:nvPr/>
        </p:nvSpPr>
        <p:spPr>
          <a:xfrm>
            <a:off x="6804248" y="3068960"/>
            <a:ext cx="1368152" cy="93610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o-RO" sz="1200" b="1" dirty="0" smtClean="0"/>
              <a:t>Academia de Științe</a:t>
            </a:r>
            <a:endParaRPr lang="en-US" sz="1200" b="1" dirty="0"/>
          </a:p>
        </p:txBody>
      </p:sp>
      <p:cxnSp>
        <p:nvCxnSpPr>
          <p:cNvPr id="45" name="Прямая соединительная линия 44"/>
          <p:cNvCxnSpPr/>
          <p:nvPr/>
        </p:nvCxnSpPr>
        <p:spPr>
          <a:xfrm>
            <a:off x="5940152" y="4005064"/>
            <a:ext cx="1224136" cy="648072"/>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199961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
            <a:ext cx="7653535" cy="418058"/>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NAȚIONAL </a:t>
            </a:r>
            <a:r>
              <a:rPr lang="ru-RU" sz="2000" b="1" u="sng" dirty="0"/>
              <a:t/>
            </a:r>
            <a:br>
              <a:rPr lang="ru-RU" sz="2000" b="1" u="sng" dirty="0"/>
            </a:br>
            <a:endParaRPr lang="ru-RU" sz="2000" b="1" u="sng" dirty="0"/>
          </a:p>
        </p:txBody>
      </p:sp>
      <p:sp>
        <p:nvSpPr>
          <p:cNvPr id="5" name="Прямоугольник 4"/>
          <p:cNvSpPr/>
          <p:nvPr/>
        </p:nvSpPr>
        <p:spPr>
          <a:xfrm>
            <a:off x="251520" y="6237313"/>
            <a:ext cx="8712968" cy="830997"/>
          </a:xfrm>
          <a:prstGeom prst="rect">
            <a:avLst/>
          </a:prstGeom>
        </p:spPr>
        <p:txBody>
          <a:bodyPr wrap="square">
            <a:spAutoFit/>
          </a:bodyPr>
          <a:lstStyle/>
          <a:p>
            <a:pPr algn="ctr"/>
            <a:r>
              <a:rPr lang="ro-RO" sz="1600" b="1" dirty="0" smtClean="0"/>
              <a:t>PROGRAM DE DEZVOLTARE A GRĂDINII BOTANICE NAȚIONALE (INSTITUT) ”ALEXANDRU CIUBOTARU” PENTRU ANII 2018-2022.</a:t>
            </a:r>
            <a:endParaRPr lang="ru-RU" sz="1600" b="1" dirty="0" smtClean="0"/>
          </a:p>
          <a:p>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Схема 6"/>
          <p:cNvGraphicFramePr/>
          <p:nvPr>
            <p:extLst>
              <p:ext uri="{D42A27DB-BD31-4B8C-83A1-F6EECF244321}">
                <p14:modId xmlns:p14="http://schemas.microsoft.com/office/powerpoint/2010/main" val="571646936"/>
              </p:ext>
            </p:extLst>
          </p:nvPr>
        </p:nvGraphicFramePr>
        <p:xfrm>
          <a:off x="857224" y="1571612"/>
          <a:ext cx="7167571" cy="4421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Скругленный прямоугольник 7"/>
          <p:cNvSpPr/>
          <p:nvPr/>
        </p:nvSpPr>
        <p:spPr>
          <a:xfrm>
            <a:off x="714348" y="1000108"/>
            <a:ext cx="7715304" cy="42862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dirty="0"/>
          </a:p>
        </p:txBody>
      </p:sp>
      <p:sp>
        <p:nvSpPr>
          <p:cNvPr id="9" name="TextBox 8"/>
          <p:cNvSpPr txBox="1"/>
          <p:nvPr/>
        </p:nvSpPr>
        <p:spPr>
          <a:xfrm>
            <a:off x="899592" y="984703"/>
            <a:ext cx="5429288" cy="430887"/>
          </a:xfrm>
          <a:prstGeom prst="rect">
            <a:avLst/>
          </a:prstGeom>
          <a:noFill/>
        </p:spPr>
        <p:txBody>
          <a:bodyPr wrap="square" rtlCol="0">
            <a:spAutoFit/>
          </a:bodyPr>
          <a:lstStyle/>
          <a:p>
            <a:r>
              <a:rPr lang="ro-RO" sz="2200" b="1" dirty="0" smtClean="0"/>
              <a:t>4. Educaţie şi conştientizare  ecologică</a:t>
            </a:r>
            <a:endParaRPr lang="ru-RU" sz="2200" b="1" dirty="0"/>
          </a:p>
        </p:txBody>
      </p:sp>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
            <a:ext cx="7653535" cy="418058"/>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NAȚIONAL </a:t>
            </a:r>
            <a:r>
              <a:rPr lang="ru-RU" sz="2000" b="1" i="1" u="sng" dirty="0">
                <a:solidFill>
                  <a:schemeClr val="accent3"/>
                </a:solidFill>
              </a:rPr>
              <a:t/>
            </a:r>
            <a:br>
              <a:rPr lang="ru-RU" sz="2000" b="1" i="1" u="sng" dirty="0">
                <a:solidFill>
                  <a:schemeClr val="accent3"/>
                </a:solidFill>
              </a:rPr>
            </a:br>
            <a:endParaRPr lang="ru-RU" sz="2000" b="1" i="1" u="sng" dirty="0">
              <a:solidFill>
                <a:schemeClr val="accent3"/>
              </a:solidFill>
            </a:endParaRPr>
          </a:p>
        </p:txBody>
      </p:sp>
      <p:sp>
        <p:nvSpPr>
          <p:cNvPr id="5" name="Прямоугольник 4"/>
          <p:cNvSpPr/>
          <p:nvPr/>
        </p:nvSpPr>
        <p:spPr>
          <a:xfrm>
            <a:off x="251520" y="6237313"/>
            <a:ext cx="8712968" cy="584775"/>
          </a:xfrm>
          <a:prstGeom prst="rect">
            <a:avLst/>
          </a:prstGeom>
        </p:spPr>
        <p:txBody>
          <a:bodyPr wrap="square">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Скругленный прямоугольник 10"/>
          <p:cNvSpPr/>
          <p:nvPr/>
        </p:nvSpPr>
        <p:spPr>
          <a:xfrm>
            <a:off x="642911" y="1500174"/>
            <a:ext cx="7572428" cy="4071966"/>
          </a:xfrm>
          <a:prstGeom prst="roundRect">
            <a:avLst>
              <a:gd name="adj" fmla="val 33294"/>
            </a:avLst>
          </a:prstGeom>
          <a:ln w="76200"/>
        </p:spPr>
        <p:style>
          <a:lnRef idx="2">
            <a:schemeClr val="accent3"/>
          </a:lnRef>
          <a:fillRef idx="1">
            <a:schemeClr val="lt1"/>
          </a:fillRef>
          <a:effectRef idx="0">
            <a:schemeClr val="accent3"/>
          </a:effectRef>
          <a:fontRef idx="minor">
            <a:schemeClr val="dk1"/>
          </a:fontRef>
        </p:style>
        <p:txBody>
          <a:bodyPr rtlCol="0" anchor="ctr"/>
          <a:lstStyle/>
          <a:p>
            <a:pPr algn="ctr"/>
            <a:endParaRPr lang="ru-RU" dirty="0"/>
          </a:p>
        </p:txBody>
      </p:sp>
      <p:sp>
        <p:nvSpPr>
          <p:cNvPr id="13" name="TextBox 12"/>
          <p:cNvSpPr txBox="1"/>
          <p:nvPr/>
        </p:nvSpPr>
        <p:spPr>
          <a:xfrm>
            <a:off x="785786" y="1643051"/>
            <a:ext cx="7215239" cy="3323987"/>
          </a:xfrm>
          <a:prstGeom prst="rect">
            <a:avLst/>
          </a:prstGeom>
          <a:noFill/>
        </p:spPr>
        <p:txBody>
          <a:bodyPr wrap="square" rtlCol="0">
            <a:spAutoFit/>
          </a:bodyPr>
          <a:lstStyle/>
          <a:p>
            <a:pPr algn="just"/>
            <a:r>
              <a:rPr lang="ro-RO" sz="2400" b="1" dirty="0" smtClean="0">
                <a:solidFill>
                  <a:srgbClr val="147616"/>
                </a:solidFill>
              </a:rPr>
              <a:t>                                                                                       	</a:t>
            </a:r>
            <a:r>
              <a:rPr lang="ro-RO" sz="2400" b="1" dirty="0" smtClean="0">
                <a:solidFill>
                  <a:schemeClr val="tx1">
                    <a:lumMod val="95000"/>
                    <a:lumOff val="5000"/>
                  </a:schemeClr>
                </a:solidFill>
                <a:latin typeface="Bookman Old Style" pitchFamily="18" charset="0"/>
              </a:rPr>
              <a:t>Programul de dezvoltare conceput precum şi toate obiectivele trasate sunt perfectibile, cu un grad larg de deschidere la eventualele sugestii ale membrilor colectivului şi vor putea fi realizate doar împreună cu toţi membrii acestuia, într-un climat de încredere relaxat si colegial.</a:t>
            </a:r>
            <a:endParaRPr lang="ru-RU" sz="2400" dirty="0" smtClean="0">
              <a:solidFill>
                <a:schemeClr val="tx1">
                  <a:lumMod val="95000"/>
                  <a:lumOff val="5000"/>
                </a:schemeClr>
              </a:solidFill>
              <a:latin typeface="Bookman Old Style" pitchFamily="18" charset="0"/>
            </a:endParaRPr>
          </a:p>
          <a:p>
            <a:endParaRPr lang="ru-RU" dirty="0"/>
          </a:p>
        </p:txBody>
      </p:sp>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92696"/>
            <a:ext cx="8229600" cy="778098"/>
          </a:xfrm>
        </p:spPr>
        <p:txBody>
          <a:bodyPr>
            <a:normAutofit/>
          </a:bodyPr>
          <a:lstStyle/>
          <a:p>
            <a:r>
              <a:rPr lang="ro-RO" sz="3200" b="1" dirty="0" smtClean="0"/>
              <a:t>REZULTATE MANAGERIALE ÎN 2018 </a:t>
            </a:r>
            <a:endParaRPr lang="en-US" sz="3200" b="1" dirty="0"/>
          </a:p>
        </p:txBody>
      </p:sp>
      <p:sp>
        <p:nvSpPr>
          <p:cNvPr id="3" name="Содержимое 2"/>
          <p:cNvSpPr>
            <a:spLocks noGrp="1"/>
          </p:cNvSpPr>
          <p:nvPr>
            <p:ph idx="1"/>
          </p:nvPr>
        </p:nvSpPr>
        <p:spPr>
          <a:xfrm>
            <a:off x="251520" y="1268760"/>
            <a:ext cx="8733656" cy="5472608"/>
          </a:xfrm>
        </p:spPr>
        <p:txBody>
          <a:bodyPr>
            <a:normAutofit/>
          </a:bodyPr>
          <a:lstStyle/>
          <a:p>
            <a:r>
              <a:rPr lang="ro-RO" sz="1700" dirty="0" smtClean="0"/>
              <a:t>Implementarea suportului bugetar din </a:t>
            </a:r>
            <a:r>
              <a:rPr lang="ro-RO" sz="1700" b="1" dirty="0" smtClean="0"/>
              <a:t>Fondul de Intervenție a Guvernului</a:t>
            </a:r>
            <a:r>
              <a:rPr lang="ro-RO" sz="1700" dirty="0" smtClean="0"/>
              <a:t> – 1910.00 mii lei</a:t>
            </a:r>
          </a:p>
          <a:p>
            <a:r>
              <a:rPr lang="ro-RO" sz="1700" dirty="0" smtClean="0"/>
              <a:t>Proiectul – Reconstrucția ecologică a expoziției </a:t>
            </a:r>
            <a:r>
              <a:rPr lang="ro-RO" sz="1700" dirty="0" err="1" smtClean="0"/>
              <a:t>Lianariu</a:t>
            </a:r>
            <a:r>
              <a:rPr lang="ro-RO" sz="1700" dirty="0" smtClean="0"/>
              <a:t>, donator – </a:t>
            </a:r>
            <a:r>
              <a:rPr lang="ro-RO" sz="1700" b="1" dirty="0" smtClean="0"/>
              <a:t>ADA</a:t>
            </a:r>
            <a:r>
              <a:rPr lang="ro-RO" sz="1700" dirty="0" smtClean="0"/>
              <a:t>, € 10 000,00;</a:t>
            </a:r>
          </a:p>
          <a:p>
            <a:r>
              <a:rPr lang="ro-RO" sz="1700" dirty="0" smtClean="0"/>
              <a:t>Proiectul – Colectarea selectivă a gunoiului menajer, donator – </a:t>
            </a:r>
            <a:r>
              <a:rPr lang="ro-RO" sz="1700" b="1" dirty="0" smtClean="0"/>
              <a:t>SLOVAKAID</a:t>
            </a:r>
            <a:r>
              <a:rPr lang="ro-RO" sz="1700" dirty="0" smtClean="0"/>
              <a:t>, € 10 000,00;</a:t>
            </a:r>
          </a:p>
          <a:p>
            <a:r>
              <a:rPr lang="ro-RO" sz="1700" dirty="0" smtClean="0"/>
              <a:t> Educație ecologică în conștientizarea și sensibilizarea publicului cu privire la protecția biodiversității în Republica Moldova – </a:t>
            </a:r>
            <a:r>
              <a:rPr lang="ro-RO" sz="1700" b="1" dirty="0" smtClean="0"/>
              <a:t>Granturi Mici al Facilității Globale de Mediu</a:t>
            </a:r>
            <a:r>
              <a:rPr lang="ro-RO" sz="1700" dirty="0" smtClean="0"/>
              <a:t>, </a:t>
            </a:r>
          </a:p>
          <a:p>
            <a:r>
              <a:rPr lang="ro-RO" sz="1700" dirty="0" smtClean="0"/>
              <a:t>$ 50 000,00.</a:t>
            </a:r>
          </a:p>
          <a:p>
            <a:r>
              <a:rPr lang="ro-RO" sz="1700" dirty="0" smtClean="0"/>
              <a:t>ELABORAREA proiectului de finanțare a Reconstrucției Ecologice a GBNI cu suportul </a:t>
            </a:r>
            <a:r>
              <a:rPr lang="ro-RO" sz="1700" b="1" dirty="0" smtClean="0"/>
              <a:t>Fundației Prințului de Monaco</a:t>
            </a:r>
            <a:r>
              <a:rPr lang="ro-RO" sz="1700" dirty="0" smtClean="0"/>
              <a:t> - $100 000,00 (anii 2019-2021);</a:t>
            </a:r>
          </a:p>
          <a:p>
            <a:r>
              <a:rPr lang="ro-RO" sz="1700" dirty="0" smtClean="0"/>
              <a:t>ELABORAREA proiectului de finanțare a Reconstrucției Ecologice a GBNI cu suportul </a:t>
            </a:r>
            <a:r>
              <a:rPr lang="ro-RO" sz="1700" b="1" dirty="0" smtClean="0"/>
              <a:t>Fondului Ecologic Național</a:t>
            </a:r>
            <a:r>
              <a:rPr lang="ro-RO" sz="1700" dirty="0" smtClean="0"/>
              <a:t>, cofinanțare a proiectului Fundației Prințului de Monaco, anii 2019-2021;</a:t>
            </a:r>
          </a:p>
          <a:p>
            <a:r>
              <a:rPr lang="ro-RO" sz="1700" dirty="0" smtClean="0"/>
              <a:t>ELABORAREA</a:t>
            </a:r>
            <a:r>
              <a:rPr lang="ro-RO" sz="1700" b="1" dirty="0" smtClean="0"/>
              <a:t> </a:t>
            </a:r>
            <a:r>
              <a:rPr lang="ro-RO" sz="1700" dirty="0" smtClean="0"/>
              <a:t>proiectului </a:t>
            </a:r>
            <a:r>
              <a:rPr lang="en-US" sz="1700" dirty="0" smtClean="0"/>
              <a:t>Mobilization of new plant species through mass production of planting material of berry plants and energy crops by attracting young postgraduates from biology specialties of national universities in the Embryology and Biotechnology Laboratory of the Institute</a:t>
            </a:r>
            <a:r>
              <a:rPr lang="ro-RO" sz="1700" dirty="0" smtClean="0"/>
              <a:t>, cu suportul </a:t>
            </a:r>
            <a:r>
              <a:rPr lang="ro-RO" sz="1700" b="1" dirty="0" smtClean="0"/>
              <a:t>KUSANONE</a:t>
            </a:r>
            <a:r>
              <a:rPr lang="ro-RO" sz="1700" dirty="0" smtClean="0"/>
              <a:t>, € 368 000,00;</a:t>
            </a:r>
          </a:p>
          <a:p>
            <a:r>
              <a:rPr lang="ro-RO" sz="1700" dirty="0" smtClean="0"/>
              <a:t>ELABORAREA proiectului Agroecologie inovativă prin crearea sectorului instructiv-educativ din plante bacifere și înființarea plantațiilor ecologice pilot de fructe de pădure prin aplicarea tehnologiilor inovaționale și durabile - </a:t>
            </a:r>
            <a:r>
              <a:rPr lang="ro-RO" sz="1700" b="1" dirty="0" smtClean="0"/>
              <a:t>Granturi Mici al Facilității Globale de Mediu, GRANTURI STRATEGICE</a:t>
            </a:r>
            <a:r>
              <a:rPr lang="ro-RO" sz="1700" dirty="0" smtClean="0"/>
              <a:t>, $ 150 000,00.</a:t>
            </a:r>
          </a:p>
          <a:p>
            <a:endParaRPr lang="ro-RO" sz="1700" dirty="0" smtClean="0"/>
          </a:p>
          <a:p>
            <a:endParaRPr lang="ro-RO" sz="2400" dirty="0" smtClean="0"/>
          </a:p>
        </p:txBody>
      </p:sp>
      <p:pic>
        <p:nvPicPr>
          <p:cNvPr id="4"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16632"/>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1187624" y="188640"/>
            <a:ext cx="7344816" cy="646331"/>
          </a:xfrm>
          <a:prstGeom prst="rect">
            <a:avLst/>
          </a:prstGeom>
        </p:spPr>
        <p:txBody>
          <a:bodyPr wrap="square">
            <a:spAutoFit/>
          </a:bodyPr>
          <a:lstStyle/>
          <a:p>
            <a:pPr algn="ctr"/>
            <a:r>
              <a:rPr lang="ro-RO" b="1" u="sng" dirty="0" smtClean="0"/>
              <a:t> GRĂDINA BOTANICĂ NAȚIONALĂ (INSTITUT) ”ALEXANDRU CIUBOTARU” </a:t>
            </a:r>
            <a:br>
              <a:rPr lang="ro-RO" b="1" u="sng" dirty="0" smtClean="0"/>
            </a:br>
            <a:r>
              <a:rPr lang="ro-RO" b="1" u="sng" dirty="0" smtClean="0"/>
              <a:t>PATRIMONIU NAȚIONAL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
            <a:ext cx="7653535" cy="418058"/>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NAȚIONAL </a:t>
            </a:r>
            <a:r>
              <a:rPr lang="ru-RU" sz="2000" b="1" u="sng" dirty="0"/>
              <a:t/>
            </a:r>
            <a:br>
              <a:rPr lang="ru-RU" sz="2000" b="1" u="sng" dirty="0"/>
            </a:br>
            <a:endParaRPr lang="ru-RU" sz="2000" b="1" u="sng" dirty="0"/>
          </a:p>
        </p:txBody>
      </p:sp>
      <p:sp>
        <p:nvSpPr>
          <p:cNvPr id="5" name="Прямоугольник 4"/>
          <p:cNvSpPr/>
          <p:nvPr/>
        </p:nvSpPr>
        <p:spPr>
          <a:xfrm>
            <a:off x="251520" y="6114203"/>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571604" y="1785927"/>
            <a:ext cx="5929355" cy="1200329"/>
          </a:xfrm>
          <a:prstGeom prst="rect">
            <a:avLst/>
          </a:prstGeom>
          <a:noFill/>
        </p:spPr>
        <p:txBody>
          <a:bodyPr wrap="square" rtlCol="0" anchor="ctr">
            <a:spAutoFit/>
          </a:bodyPr>
          <a:lstStyle/>
          <a:p>
            <a:pPr algn="ctr"/>
            <a:r>
              <a:rPr lang="ro-RO" sz="3600" b="1" dirty="0" smtClean="0"/>
              <a:t>VĂ MULŢUMESC PENTRU ATENŢIE</a:t>
            </a:r>
            <a:endParaRPr lang="ro-RO" sz="3600" b="1" dirty="0"/>
          </a:p>
        </p:txBody>
      </p:sp>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467544" y="116632"/>
            <a:ext cx="8009603" cy="553998"/>
          </a:xfrm>
          <a:prstGeom prst="rect">
            <a:avLst/>
          </a:prstGeom>
          <a:ln/>
          <a:extLst/>
        </p:spPr>
        <p:style>
          <a:lnRef idx="2">
            <a:schemeClr val="accent3"/>
          </a:lnRef>
          <a:fillRef idx="1">
            <a:schemeClr val="lt1"/>
          </a:fillRef>
          <a:effectRef idx="0">
            <a:schemeClr val="accent3"/>
          </a:effectRef>
          <a:fontRef idx="minor">
            <a:schemeClr val="dk1"/>
          </a:fontRef>
        </p:style>
        <p:txBody>
          <a:bodyPr wrap="square">
            <a:spAutoFit/>
          </a:bodyPr>
          <a:lstStyle/>
          <a:p>
            <a:pPr marL="342900" indent="-342900" algn="ctr"/>
            <a:r>
              <a:rPr lang="ro-RO" sz="3000" b="1" i="1" dirty="0" smtClean="0">
                <a:solidFill>
                  <a:srgbClr val="002060"/>
                </a:solidFill>
              </a:rPr>
              <a:t>Potenţialul uman al GBNI</a:t>
            </a:r>
            <a:endParaRPr lang="ro-RO" sz="3000" i="1" dirty="0">
              <a:solidFill>
                <a:srgbClr val="00206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997856950"/>
              </p:ext>
            </p:extLst>
          </p:nvPr>
        </p:nvGraphicFramePr>
        <p:xfrm>
          <a:off x="611560" y="836711"/>
          <a:ext cx="8009601" cy="5596244"/>
        </p:xfrm>
        <a:graphic>
          <a:graphicData uri="http://schemas.openxmlformats.org/drawingml/2006/table">
            <a:tbl>
              <a:tblPr>
                <a:tableStyleId>{5C22544A-7EE6-4342-B048-85BDC9FD1C3A}</a:tableStyleId>
              </a:tblPr>
              <a:tblGrid>
                <a:gridCol w="6336704">
                  <a:extLst>
                    <a:ext uri="{9D8B030D-6E8A-4147-A177-3AD203B41FA5}">
                      <a16:colId xmlns="" xmlns:a16="http://schemas.microsoft.com/office/drawing/2014/main" val="20000"/>
                    </a:ext>
                  </a:extLst>
                </a:gridCol>
                <a:gridCol w="1672897">
                  <a:extLst>
                    <a:ext uri="{9D8B030D-6E8A-4147-A177-3AD203B41FA5}">
                      <a16:colId xmlns="" xmlns:a16="http://schemas.microsoft.com/office/drawing/2014/main" val="20001"/>
                    </a:ext>
                  </a:extLst>
                </a:gridCol>
              </a:tblGrid>
              <a:tr h="452114">
                <a:tc>
                  <a:txBody>
                    <a:bodyPr/>
                    <a:lstStyle/>
                    <a:p>
                      <a:pPr fontAlgn="base">
                        <a:lnSpc>
                          <a:spcPct val="115000"/>
                        </a:lnSpc>
                        <a:spcBef>
                          <a:spcPts val="575"/>
                        </a:spcBef>
                        <a:spcAft>
                          <a:spcPts val="0"/>
                        </a:spcAft>
                      </a:pPr>
                      <a:r>
                        <a:rPr lang="ro-RO" sz="2400" b="1" kern="1200" dirty="0">
                          <a:effectLst/>
                          <a:latin typeface="+mn-lt"/>
                        </a:rPr>
                        <a:t>   </a:t>
                      </a:r>
                      <a:r>
                        <a:rPr lang="en-US" sz="2400" b="1" kern="1200" dirty="0">
                          <a:effectLst/>
                          <a:latin typeface="+mn-lt"/>
                        </a:rPr>
                        <a:t>Personal, </a:t>
                      </a:r>
                      <a:r>
                        <a:rPr lang="en-US" sz="2400" b="1" kern="1200" dirty="0" smtClean="0">
                          <a:effectLst/>
                          <a:latin typeface="+mn-lt"/>
                        </a:rPr>
                        <a:t>total/f</a:t>
                      </a:r>
                      <a:r>
                        <a:rPr lang="ro-RO" sz="2400" b="1" kern="1200" dirty="0" smtClean="0">
                          <a:effectLst/>
                          <a:latin typeface="+mn-lt"/>
                        </a:rPr>
                        <a:t>ără</a:t>
                      </a:r>
                      <a:r>
                        <a:rPr lang="ro-RO" sz="2400" b="1" kern="1200" baseline="0" dirty="0" smtClean="0">
                          <a:effectLst/>
                          <a:latin typeface="+mn-lt"/>
                        </a:rPr>
                        <a:t> cumular</a:t>
                      </a:r>
                      <a:r>
                        <a:rPr lang="en-US" sz="2400" b="1" kern="1200" baseline="0" dirty="0" smtClean="0">
                          <a:effectLst/>
                          <a:latin typeface="+mn-lt"/>
                        </a:rPr>
                        <a:t>z</a:t>
                      </a:r>
                      <a:r>
                        <a:rPr lang="ro-RO" sz="2400" b="1" kern="1200" baseline="0" dirty="0" smtClean="0">
                          <a:effectLst/>
                          <a:latin typeface="+mn-lt"/>
                        </a:rPr>
                        <a:t>i</a:t>
                      </a:r>
                      <a:endParaRPr lang="ru-RU" sz="2400" b="1" dirty="0">
                        <a:effectLst/>
                        <a:latin typeface="+mn-lt"/>
                        <a:ea typeface="Calibri"/>
                        <a:cs typeface="Times New Roman"/>
                      </a:endParaRPr>
                    </a:p>
                  </a:txBody>
                  <a:tcPr marL="55219" marR="55219" marT="36481" marB="36481" anchor="ctr"/>
                </a:tc>
                <a:tc>
                  <a:txBody>
                    <a:bodyPr/>
                    <a:lstStyle/>
                    <a:p>
                      <a:pPr algn="ctr" fontAlgn="base">
                        <a:lnSpc>
                          <a:spcPct val="115000"/>
                        </a:lnSpc>
                        <a:spcBef>
                          <a:spcPts val="575"/>
                        </a:spcBef>
                        <a:spcAft>
                          <a:spcPts val="0"/>
                        </a:spcAft>
                      </a:pPr>
                      <a:r>
                        <a:rPr lang="en-US" sz="2400" b="1" kern="1200" dirty="0" smtClean="0">
                          <a:effectLst/>
                          <a:latin typeface="+mn-lt"/>
                        </a:rPr>
                        <a:t>132/124</a:t>
                      </a:r>
                      <a:endParaRPr lang="ru-RU" sz="2400" b="1" dirty="0">
                        <a:effectLst/>
                        <a:latin typeface="+mn-lt"/>
                        <a:ea typeface="Calibri"/>
                        <a:cs typeface="Times New Roman"/>
                      </a:endParaRPr>
                    </a:p>
                  </a:txBody>
                  <a:tcPr marL="55219" marR="55219" marT="36481" marB="36481" anchor="ctr"/>
                </a:tc>
                <a:extLst>
                  <a:ext uri="{0D108BD9-81ED-4DB2-BD59-A6C34878D82A}">
                    <a16:rowId xmlns="" xmlns:a16="http://schemas.microsoft.com/office/drawing/2014/main" val="10000"/>
                  </a:ext>
                </a:extLst>
              </a:tr>
              <a:tr h="452114">
                <a:tc>
                  <a:txBody>
                    <a:bodyPr/>
                    <a:lstStyle/>
                    <a:p>
                      <a:pPr fontAlgn="base">
                        <a:lnSpc>
                          <a:spcPct val="115000"/>
                        </a:lnSpc>
                        <a:spcAft>
                          <a:spcPts val="0"/>
                        </a:spcAft>
                      </a:pPr>
                      <a:r>
                        <a:rPr lang="ro-RO" sz="2400" kern="1200" dirty="0">
                          <a:effectLst/>
                          <a:latin typeface="+mn-lt"/>
                        </a:rPr>
                        <a:t>               </a:t>
                      </a:r>
                      <a:r>
                        <a:rPr lang="ro-RO" sz="2400" b="1" kern="1200" dirty="0">
                          <a:effectLst/>
                          <a:latin typeface="+mn-lt"/>
                        </a:rPr>
                        <a:t>Cercetători </a:t>
                      </a:r>
                      <a:r>
                        <a:rPr lang="ro-RO" sz="2400" b="1" kern="1200" dirty="0" smtClean="0">
                          <a:effectLst/>
                          <a:latin typeface="+mn-lt"/>
                        </a:rPr>
                        <a:t>ştiinţifici</a:t>
                      </a:r>
                      <a:r>
                        <a:rPr lang="ro-RO" sz="2400" b="1" kern="1200" baseline="0" dirty="0" smtClean="0">
                          <a:effectLst/>
                          <a:latin typeface="+mn-lt"/>
                        </a:rPr>
                        <a:t> titulari</a:t>
                      </a:r>
                      <a:endParaRPr lang="ru-RU" sz="2400" b="1" dirty="0">
                        <a:effectLst/>
                        <a:latin typeface="+mn-lt"/>
                        <a:ea typeface="Calibri"/>
                        <a:cs typeface="Times New Roman"/>
                      </a:endParaRPr>
                    </a:p>
                  </a:txBody>
                  <a:tcPr marL="55219" marR="55219" marT="36481" marB="36481" anchor="ctr"/>
                </a:tc>
                <a:tc>
                  <a:txBody>
                    <a:bodyPr/>
                    <a:lstStyle/>
                    <a:p>
                      <a:pPr algn="ctr" fontAlgn="base">
                        <a:lnSpc>
                          <a:spcPct val="115000"/>
                        </a:lnSpc>
                        <a:spcAft>
                          <a:spcPts val="0"/>
                        </a:spcAft>
                      </a:pPr>
                      <a:r>
                        <a:rPr lang="ro-RO" sz="2400" kern="1200" dirty="0" smtClean="0">
                          <a:effectLst/>
                          <a:latin typeface="+mn-lt"/>
                          <a:ea typeface="+mn-ea"/>
                          <a:cs typeface="+mn-cs"/>
                        </a:rPr>
                        <a:t>46</a:t>
                      </a:r>
                      <a:endParaRPr lang="ru-RU" sz="2400" dirty="0">
                        <a:effectLst/>
                        <a:latin typeface="+mn-lt"/>
                        <a:ea typeface="Calibri"/>
                        <a:cs typeface="Times New Roman"/>
                      </a:endParaRPr>
                    </a:p>
                  </a:txBody>
                  <a:tcPr marL="55219" marR="55219" marT="36481" marB="36481" anchor="ctr"/>
                </a:tc>
                <a:extLst>
                  <a:ext uri="{0D108BD9-81ED-4DB2-BD59-A6C34878D82A}">
                    <a16:rowId xmlns="" xmlns:a16="http://schemas.microsoft.com/office/drawing/2014/main" val="10001"/>
                  </a:ext>
                </a:extLst>
              </a:tr>
              <a:tr h="388497">
                <a:tc rowSpan="2">
                  <a:txBody>
                    <a:bodyPr/>
                    <a:lstStyle/>
                    <a:p>
                      <a:pPr fontAlgn="base">
                        <a:lnSpc>
                          <a:spcPct val="115000"/>
                        </a:lnSpc>
                        <a:spcAft>
                          <a:spcPts val="0"/>
                        </a:spcAft>
                      </a:pPr>
                      <a:r>
                        <a:rPr lang="ro-RO" sz="2000" kern="1200" dirty="0">
                          <a:effectLst/>
                          <a:latin typeface="+mn-lt"/>
                        </a:rPr>
                        <a:t>                 </a:t>
                      </a:r>
                      <a:r>
                        <a:rPr lang="ro-RO" sz="2000" kern="1200" dirty="0" smtClean="0">
                          <a:effectLst/>
                          <a:latin typeface="+mn-lt"/>
                        </a:rPr>
                        <a:t>inclusiv</a:t>
                      </a:r>
                      <a:r>
                        <a:rPr lang="ro-RO" sz="2000" kern="1200" dirty="0">
                          <a:effectLst/>
                          <a:latin typeface="+mn-lt"/>
                        </a:rPr>
                        <a:t>: - doctori habilitaţi</a:t>
                      </a:r>
                      <a:endParaRPr lang="ru-RU" sz="2000" dirty="0">
                        <a:effectLst/>
                        <a:latin typeface="+mn-lt"/>
                      </a:endParaRPr>
                    </a:p>
                    <a:p>
                      <a:pPr fontAlgn="base">
                        <a:lnSpc>
                          <a:spcPct val="115000"/>
                        </a:lnSpc>
                        <a:spcAft>
                          <a:spcPts val="0"/>
                        </a:spcAft>
                      </a:pPr>
                      <a:r>
                        <a:rPr lang="ru-RU" sz="2000" kern="1200" dirty="0">
                          <a:effectLst/>
                          <a:latin typeface="+mn-lt"/>
                        </a:rPr>
                        <a:t> </a:t>
                      </a:r>
                      <a:r>
                        <a:rPr lang="en-US" sz="2000" kern="1200" dirty="0">
                          <a:effectLst/>
                          <a:latin typeface="+mn-lt"/>
                        </a:rPr>
                        <a:t>   </a:t>
                      </a:r>
                      <a:r>
                        <a:rPr lang="ro-RO" sz="2000" kern="1200" dirty="0">
                          <a:effectLst/>
                          <a:latin typeface="+mn-lt"/>
                        </a:rPr>
                        <a:t>   </a:t>
                      </a:r>
                      <a:r>
                        <a:rPr lang="en-US" sz="2000" kern="1200" dirty="0">
                          <a:effectLst/>
                          <a:latin typeface="+mn-lt"/>
                        </a:rPr>
                        <a:t>        </a:t>
                      </a:r>
                      <a:r>
                        <a:rPr lang="ro-RO" sz="2000" kern="1200" dirty="0">
                          <a:effectLst/>
                          <a:latin typeface="+mn-lt"/>
                        </a:rPr>
                        <a:t>                 </a:t>
                      </a:r>
                      <a:r>
                        <a:rPr lang="ro-RO" sz="2000" kern="1200" dirty="0" smtClean="0">
                          <a:effectLst/>
                          <a:latin typeface="+mn-lt"/>
                        </a:rPr>
                        <a:t>  - doctori    </a:t>
                      </a:r>
                    </a:p>
                    <a:p>
                      <a:pPr fontAlgn="base">
                        <a:lnSpc>
                          <a:spcPct val="115000"/>
                        </a:lnSpc>
                        <a:spcAft>
                          <a:spcPts val="0"/>
                        </a:spcAft>
                      </a:pPr>
                      <a:r>
                        <a:rPr lang="ro-RO" sz="2000" kern="1200" dirty="0" smtClean="0">
                          <a:effectLst/>
                          <a:latin typeface="+mn-lt"/>
                        </a:rPr>
                        <a:t>                                  - doctoranzi </a:t>
                      </a:r>
                      <a:endParaRPr lang="en-US" sz="2000" kern="1200" dirty="0" smtClean="0">
                        <a:effectLst/>
                        <a:latin typeface="+mn-lt"/>
                      </a:endParaRPr>
                    </a:p>
                    <a:p>
                      <a:pPr fontAlgn="base">
                        <a:lnSpc>
                          <a:spcPct val="115000"/>
                        </a:lnSpc>
                        <a:spcAft>
                          <a:spcPts val="0"/>
                        </a:spcAft>
                      </a:pPr>
                      <a:r>
                        <a:rPr lang="en-US" sz="2000" dirty="0" smtClean="0">
                          <a:effectLst/>
                          <a:latin typeface="+mn-lt"/>
                          <a:ea typeface="Calibri"/>
                          <a:cs typeface="Times New Roman"/>
                        </a:rPr>
                        <a:t>                                  - </a:t>
                      </a:r>
                      <a:r>
                        <a:rPr lang="en-US" sz="2000" dirty="0" err="1" smtClean="0">
                          <a:effectLst/>
                          <a:latin typeface="+mn-lt"/>
                          <a:ea typeface="Calibri"/>
                          <a:cs typeface="Times New Roman"/>
                        </a:rPr>
                        <a:t>tineri</a:t>
                      </a:r>
                      <a:r>
                        <a:rPr lang="en-US" sz="2000" baseline="0" dirty="0" smtClean="0">
                          <a:effectLst/>
                          <a:latin typeface="+mn-lt"/>
                          <a:ea typeface="Calibri"/>
                          <a:cs typeface="Times New Roman"/>
                        </a:rPr>
                        <a:t> p</a:t>
                      </a:r>
                      <a:r>
                        <a:rPr lang="ro-RO" sz="2000" baseline="0" dirty="0" smtClean="0">
                          <a:effectLst/>
                          <a:latin typeface="+mn-lt"/>
                          <a:ea typeface="Calibri"/>
                          <a:cs typeface="Times New Roman"/>
                        </a:rPr>
                        <a:t>ână la 35 ani</a:t>
                      </a:r>
                      <a:endParaRPr lang="ru-RU" sz="2000" dirty="0">
                        <a:effectLst/>
                        <a:latin typeface="+mn-lt"/>
                        <a:ea typeface="Calibri"/>
                        <a:cs typeface="Times New Roman"/>
                      </a:endParaRPr>
                    </a:p>
                  </a:txBody>
                  <a:tcPr marL="55219" marR="55219" marT="36481" marB="36481" anchor="ctr"/>
                </a:tc>
                <a:tc>
                  <a:txBody>
                    <a:bodyPr/>
                    <a:lstStyle/>
                    <a:p>
                      <a:pPr algn="ctr" fontAlgn="base">
                        <a:lnSpc>
                          <a:spcPct val="115000"/>
                        </a:lnSpc>
                        <a:spcAft>
                          <a:spcPts val="0"/>
                        </a:spcAft>
                      </a:pPr>
                      <a:r>
                        <a:rPr lang="en-US" sz="2000" kern="1200" dirty="0" smtClean="0">
                          <a:effectLst/>
                          <a:latin typeface="+mn-lt"/>
                          <a:ea typeface="+mn-ea"/>
                          <a:cs typeface="+mn-cs"/>
                        </a:rPr>
                        <a:t>5</a:t>
                      </a:r>
                      <a:endParaRPr lang="ru-RU" sz="2000" dirty="0">
                        <a:effectLst/>
                        <a:latin typeface="+mn-lt"/>
                        <a:ea typeface="Calibri"/>
                        <a:cs typeface="Times New Roman"/>
                      </a:endParaRPr>
                    </a:p>
                  </a:txBody>
                  <a:tcPr marL="55219" marR="55219" marT="36481" marB="36481" anchor="ctr"/>
                </a:tc>
                <a:extLst>
                  <a:ext uri="{0D108BD9-81ED-4DB2-BD59-A6C34878D82A}">
                    <a16:rowId xmlns="" xmlns:a16="http://schemas.microsoft.com/office/drawing/2014/main" val="10002"/>
                  </a:ext>
                </a:extLst>
              </a:tr>
              <a:tr h="1064462">
                <a:tc vMerge="1">
                  <a:txBody>
                    <a:bodyPr/>
                    <a:lstStyle/>
                    <a:p>
                      <a:endParaRPr lang="ru-RU"/>
                    </a:p>
                  </a:txBody>
                  <a:tcPr/>
                </a:tc>
                <a:tc>
                  <a:txBody>
                    <a:bodyPr/>
                    <a:lstStyle/>
                    <a:p>
                      <a:pPr algn="ctr" fontAlgn="base">
                        <a:lnSpc>
                          <a:spcPct val="115000"/>
                        </a:lnSpc>
                        <a:spcAft>
                          <a:spcPts val="0"/>
                        </a:spcAft>
                      </a:pPr>
                      <a:r>
                        <a:rPr lang="ro-RO" sz="2000" kern="1200" dirty="0" smtClean="0">
                          <a:effectLst/>
                          <a:latin typeface="+mn-lt"/>
                        </a:rPr>
                        <a:t>2</a:t>
                      </a:r>
                      <a:r>
                        <a:rPr lang="en-US" sz="2000" kern="1200" dirty="0" smtClean="0">
                          <a:effectLst/>
                          <a:latin typeface="+mn-lt"/>
                        </a:rPr>
                        <a:t>4</a:t>
                      </a:r>
                      <a:endParaRPr lang="ro-RO" sz="2000" kern="1200" dirty="0" smtClean="0">
                        <a:effectLst/>
                        <a:latin typeface="+mn-lt"/>
                      </a:endParaRPr>
                    </a:p>
                    <a:p>
                      <a:pPr algn="ctr" fontAlgn="base">
                        <a:lnSpc>
                          <a:spcPct val="115000"/>
                        </a:lnSpc>
                        <a:spcAft>
                          <a:spcPts val="0"/>
                        </a:spcAft>
                      </a:pPr>
                      <a:r>
                        <a:rPr lang="ro-RO" sz="2000" kern="1200" dirty="0" smtClean="0">
                          <a:effectLst/>
                          <a:latin typeface="+mn-lt"/>
                          <a:ea typeface="Calibri"/>
                          <a:cs typeface="Times New Roman"/>
                        </a:rPr>
                        <a:t>9</a:t>
                      </a:r>
                    </a:p>
                    <a:p>
                      <a:pPr algn="ctr" fontAlgn="base">
                        <a:lnSpc>
                          <a:spcPct val="115000"/>
                        </a:lnSpc>
                        <a:spcAft>
                          <a:spcPts val="0"/>
                        </a:spcAft>
                      </a:pPr>
                      <a:r>
                        <a:rPr lang="ro-RO" sz="2000" kern="1200" dirty="0" smtClean="0">
                          <a:effectLst/>
                          <a:latin typeface="+mn-lt"/>
                          <a:ea typeface="Calibri"/>
                          <a:cs typeface="Times New Roman"/>
                        </a:rPr>
                        <a:t>17 (32%)</a:t>
                      </a:r>
                      <a:endParaRPr lang="ru-RU" sz="2000" dirty="0">
                        <a:effectLst/>
                        <a:latin typeface="+mn-lt"/>
                        <a:ea typeface="Calibri"/>
                        <a:cs typeface="Times New Roman"/>
                      </a:endParaRPr>
                    </a:p>
                  </a:txBody>
                  <a:tcPr marL="55219" marR="55219" marT="36481" marB="36481" anchor="ctr"/>
                </a:tc>
                <a:extLst>
                  <a:ext uri="{0D108BD9-81ED-4DB2-BD59-A6C34878D82A}">
                    <a16:rowId xmlns="" xmlns:a16="http://schemas.microsoft.com/office/drawing/2014/main" val="10003"/>
                  </a:ext>
                </a:extLst>
              </a:tr>
              <a:tr h="452114">
                <a:tc>
                  <a:txBody>
                    <a:bodyPr/>
                    <a:lstStyle/>
                    <a:p>
                      <a:pPr fontAlgn="base">
                        <a:lnSpc>
                          <a:spcPct val="115000"/>
                        </a:lnSpc>
                        <a:spcBef>
                          <a:spcPts val="575"/>
                        </a:spcBef>
                        <a:spcAft>
                          <a:spcPts val="0"/>
                        </a:spcAft>
                      </a:pPr>
                      <a:r>
                        <a:rPr lang="ro-RO" sz="2400" b="1" kern="1200" dirty="0">
                          <a:effectLst/>
                          <a:latin typeface="+mn-lt"/>
                        </a:rPr>
                        <a:t>   </a:t>
                      </a:r>
                      <a:r>
                        <a:rPr lang="en-US" sz="2400" b="1" kern="1200" dirty="0" err="1">
                          <a:effectLst/>
                          <a:latin typeface="+mn-lt"/>
                        </a:rPr>
                        <a:t>Proiecte</a:t>
                      </a:r>
                      <a:r>
                        <a:rPr lang="en-US" sz="2400" b="1" kern="1200" dirty="0">
                          <a:effectLst/>
                          <a:latin typeface="+mn-lt"/>
                        </a:rPr>
                        <a:t> </a:t>
                      </a:r>
                      <a:r>
                        <a:rPr lang="en-US" sz="2400" b="1" kern="1200" dirty="0" err="1">
                          <a:effectLst/>
                          <a:latin typeface="+mn-lt"/>
                        </a:rPr>
                        <a:t>instituţionale</a:t>
                      </a:r>
                      <a:r>
                        <a:rPr lang="ro-RO" sz="2400" b="1" kern="1200" dirty="0">
                          <a:effectLst/>
                          <a:latin typeface="+mn-lt"/>
                        </a:rPr>
                        <a:t>:</a:t>
                      </a:r>
                      <a:endParaRPr lang="ru-RU" sz="2400" b="1" dirty="0">
                        <a:effectLst/>
                        <a:latin typeface="+mn-lt"/>
                        <a:ea typeface="Calibri"/>
                        <a:cs typeface="Times New Roman"/>
                      </a:endParaRPr>
                    </a:p>
                  </a:txBody>
                  <a:tcPr marL="55219" marR="55219" marT="36481" marB="36481" anchor="ctr"/>
                </a:tc>
                <a:tc>
                  <a:txBody>
                    <a:bodyPr/>
                    <a:lstStyle/>
                    <a:p>
                      <a:pPr algn="ctr" fontAlgn="base">
                        <a:lnSpc>
                          <a:spcPct val="115000"/>
                        </a:lnSpc>
                        <a:spcBef>
                          <a:spcPts val="575"/>
                        </a:spcBef>
                        <a:spcAft>
                          <a:spcPts val="0"/>
                        </a:spcAft>
                      </a:pPr>
                      <a:r>
                        <a:rPr lang="ro-RO" sz="2400" b="1" kern="1200" dirty="0">
                          <a:effectLst/>
                          <a:latin typeface="+mn-lt"/>
                        </a:rPr>
                        <a:t>7</a:t>
                      </a:r>
                      <a:endParaRPr lang="ru-RU" sz="2400" b="1" dirty="0">
                        <a:effectLst/>
                        <a:latin typeface="+mn-lt"/>
                        <a:ea typeface="Calibri"/>
                        <a:cs typeface="Times New Roman"/>
                      </a:endParaRPr>
                    </a:p>
                  </a:txBody>
                  <a:tcPr marL="55219" marR="55219" marT="36481" marB="36481" anchor="ctr"/>
                </a:tc>
                <a:extLst>
                  <a:ext uri="{0D108BD9-81ED-4DB2-BD59-A6C34878D82A}">
                    <a16:rowId xmlns="" xmlns:a16="http://schemas.microsoft.com/office/drawing/2014/main" val="10004"/>
                  </a:ext>
                </a:extLst>
              </a:tr>
              <a:tr h="388497">
                <a:tc rowSpan="2">
                  <a:txBody>
                    <a:bodyPr/>
                    <a:lstStyle/>
                    <a:p>
                      <a:pPr fontAlgn="base">
                        <a:lnSpc>
                          <a:spcPct val="115000"/>
                        </a:lnSpc>
                        <a:spcBef>
                          <a:spcPts val="575"/>
                        </a:spcBef>
                        <a:spcAft>
                          <a:spcPts val="0"/>
                        </a:spcAft>
                      </a:pPr>
                      <a:r>
                        <a:rPr lang="ro-RO" sz="2000" kern="1200" dirty="0">
                          <a:effectLst/>
                          <a:latin typeface="+mn-lt"/>
                        </a:rPr>
                        <a:t>                                              - fundamentale</a:t>
                      </a:r>
                      <a:endParaRPr lang="ru-RU" sz="2000" dirty="0">
                        <a:effectLst/>
                        <a:latin typeface="+mn-lt"/>
                      </a:endParaRPr>
                    </a:p>
                    <a:p>
                      <a:pPr fontAlgn="base">
                        <a:lnSpc>
                          <a:spcPct val="115000"/>
                        </a:lnSpc>
                        <a:spcAft>
                          <a:spcPts val="0"/>
                        </a:spcAft>
                      </a:pPr>
                      <a:r>
                        <a:rPr lang="ro-RO" sz="2000" kern="1200" dirty="0">
                          <a:effectLst/>
                          <a:latin typeface="+mn-lt"/>
                        </a:rPr>
                        <a:t>            </a:t>
                      </a:r>
                      <a:r>
                        <a:rPr lang="ro-RO" sz="2000" kern="1200" dirty="0" smtClean="0">
                          <a:effectLst/>
                          <a:latin typeface="+mn-lt"/>
                        </a:rPr>
                        <a:t>                                  </a:t>
                      </a:r>
                      <a:r>
                        <a:rPr lang="ro-RO" sz="2000" kern="1200" dirty="0">
                          <a:effectLst/>
                          <a:latin typeface="+mn-lt"/>
                        </a:rPr>
                        <a:t>- aplicative</a:t>
                      </a:r>
                      <a:endParaRPr lang="ru-RU" sz="2000" dirty="0">
                        <a:effectLst/>
                        <a:latin typeface="+mn-lt"/>
                        <a:ea typeface="Calibri"/>
                        <a:cs typeface="Times New Roman"/>
                      </a:endParaRPr>
                    </a:p>
                  </a:txBody>
                  <a:tcPr marL="55219" marR="55219" marT="36481" marB="36481" anchor="ctr"/>
                </a:tc>
                <a:tc>
                  <a:txBody>
                    <a:bodyPr/>
                    <a:lstStyle/>
                    <a:p>
                      <a:pPr algn="ctr" fontAlgn="base">
                        <a:lnSpc>
                          <a:spcPct val="115000"/>
                        </a:lnSpc>
                        <a:spcBef>
                          <a:spcPts val="575"/>
                        </a:spcBef>
                        <a:spcAft>
                          <a:spcPts val="0"/>
                        </a:spcAft>
                      </a:pPr>
                      <a:r>
                        <a:rPr lang="ro-RO" sz="2000" kern="1200" dirty="0">
                          <a:effectLst/>
                          <a:latin typeface="+mn-lt"/>
                        </a:rPr>
                        <a:t>2</a:t>
                      </a:r>
                      <a:endParaRPr lang="ru-RU" sz="2000" dirty="0">
                        <a:effectLst/>
                        <a:latin typeface="+mn-lt"/>
                        <a:ea typeface="Calibri"/>
                        <a:cs typeface="Times New Roman"/>
                      </a:endParaRPr>
                    </a:p>
                  </a:txBody>
                  <a:tcPr marL="55219" marR="55219" marT="36481" marB="36481" anchor="ctr"/>
                </a:tc>
                <a:extLst>
                  <a:ext uri="{0D108BD9-81ED-4DB2-BD59-A6C34878D82A}">
                    <a16:rowId xmlns="" xmlns:a16="http://schemas.microsoft.com/office/drawing/2014/main" val="10005"/>
                  </a:ext>
                </a:extLst>
              </a:tr>
              <a:tr h="497082">
                <a:tc vMerge="1">
                  <a:txBody>
                    <a:bodyPr/>
                    <a:lstStyle/>
                    <a:p>
                      <a:endParaRPr lang="ru-RU"/>
                    </a:p>
                  </a:txBody>
                  <a:tcPr/>
                </a:tc>
                <a:tc>
                  <a:txBody>
                    <a:bodyPr/>
                    <a:lstStyle/>
                    <a:p>
                      <a:pPr algn="ctr" fontAlgn="base">
                        <a:lnSpc>
                          <a:spcPct val="115000"/>
                        </a:lnSpc>
                        <a:spcBef>
                          <a:spcPts val="575"/>
                        </a:spcBef>
                        <a:spcAft>
                          <a:spcPts val="0"/>
                        </a:spcAft>
                      </a:pPr>
                      <a:r>
                        <a:rPr lang="ro-RO" sz="2000" kern="1200" dirty="0">
                          <a:effectLst/>
                          <a:latin typeface="+mn-lt"/>
                        </a:rPr>
                        <a:t>5</a:t>
                      </a:r>
                      <a:endParaRPr lang="ru-RU" sz="2000" dirty="0">
                        <a:effectLst/>
                        <a:latin typeface="+mn-lt"/>
                        <a:ea typeface="Calibri"/>
                        <a:cs typeface="Times New Roman"/>
                      </a:endParaRPr>
                    </a:p>
                  </a:txBody>
                  <a:tcPr marL="55219" marR="55219" marT="36481" marB="36481" anchor="ctr"/>
                </a:tc>
                <a:extLst>
                  <a:ext uri="{0D108BD9-81ED-4DB2-BD59-A6C34878D82A}">
                    <a16:rowId xmlns="" xmlns:a16="http://schemas.microsoft.com/office/drawing/2014/main" val="10006"/>
                  </a:ext>
                </a:extLst>
              </a:tr>
              <a:tr h="388497">
                <a:tc>
                  <a:txBody>
                    <a:bodyPr/>
                    <a:lstStyle/>
                    <a:p>
                      <a:pPr fontAlgn="base">
                        <a:lnSpc>
                          <a:spcPct val="115000"/>
                        </a:lnSpc>
                        <a:spcBef>
                          <a:spcPts val="575"/>
                        </a:spcBef>
                        <a:spcAft>
                          <a:spcPts val="0"/>
                        </a:spcAft>
                      </a:pPr>
                      <a:r>
                        <a:rPr lang="ro-RO" sz="2000" b="0" dirty="0" smtClean="0">
                          <a:effectLst/>
                          <a:latin typeface="+mn-lt"/>
                        </a:rPr>
                        <a:t>                                              - tineri </a:t>
                      </a:r>
                      <a:r>
                        <a:rPr lang="ro-RO" sz="2000" b="0" dirty="0">
                          <a:effectLst/>
                          <a:latin typeface="+mn-lt"/>
                        </a:rPr>
                        <a:t>cercetători</a:t>
                      </a:r>
                      <a:endParaRPr lang="ru-RU" sz="2000" b="0" dirty="0">
                        <a:effectLst/>
                        <a:latin typeface="+mn-lt"/>
                        <a:ea typeface="Calibri"/>
                        <a:cs typeface="Times New Roman"/>
                      </a:endParaRPr>
                    </a:p>
                  </a:txBody>
                  <a:tcPr marL="55219" marR="55219" marT="36481" marB="36481" anchor="ctr"/>
                </a:tc>
                <a:tc>
                  <a:txBody>
                    <a:bodyPr/>
                    <a:lstStyle/>
                    <a:p>
                      <a:pPr algn="ctr" fontAlgn="base">
                        <a:lnSpc>
                          <a:spcPct val="115000"/>
                        </a:lnSpc>
                        <a:spcBef>
                          <a:spcPts val="575"/>
                        </a:spcBef>
                        <a:spcAft>
                          <a:spcPts val="0"/>
                        </a:spcAft>
                      </a:pPr>
                      <a:r>
                        <a:rPr lang="ro-RO" sz="2000" b="0" kern="1200" dirty="0" smtClean="0">
                          <a:effectLst/>
                          <a:latin typeface="+mn-lt"/>
                          <a:ea typeface="+mn-ea"/>
                          <a:cs typeface="+mn-cs"/>
                        </a:rPr>
                        <a:t>1</a:t>
                      </a:r>
                      <a:endParaRPr lang="ru-RU" sz="2000" b="0" dirty="0">
                        <a:effectLst/>
                        <a:latin typeface="+mn-lt"/>
                        <a:ea typeface="Calibri"/>
                        <a:cs typeface="Times New Roman"/>
                      </a:endParaRPr>
                    </a:p>
                  </a:txBody>
                  <a:tcPr marL="55219" marR="55219" marT="36481" marB="36481" anchor="ctr"/>
                </a:tc>
                <a:extLst>
                  <a:ext uri="{0D108BD9-81ED-4DB2-BD59-A6C34878D82A}">
                    <a16:rowId xmlns="" xmlns:a16="http://schemas.microsoft.com/office/drawing/2014/main" val="10007"/>
                  </a:ext>
                </a:extLst>
              </a:tr>
              <a:tr h="388497">
                <a:tc>
                  <a:txBody>
                    <a:bodyPr/>
                    <a:lstStyle/>
                    <a:p>
                      <a:pPr fontAlgn="base">
                        <a:lnSpc>
                          <a:spcPct val="115000"/>
                        </a:lnSpc>
                        <a:spcBef>
                          <a:spcPts val="575"/>
                        </a:spcBef>
                        <a:spcAft>
                          <a:spcPts val="0"/>
                        </a:spcAft>
                      </a:pPr>
                      <a:r>
                        <a:rPr lang="ro-RO" sz="2000" b="0" dirty="0">
                          <a:effectLst/>
                          <a:latin typeface="+mn-lt"/>
                        </a:rPr>
                        <a:t>   </a:t>
                      </a:r>
                      <a:r>
                        <a:rPr lang="ro-RO" sz="2000" b="0" dirty="0" smtClean="0">
                          <a:effectLst/>
                          <a:latin typeface="+mn-lt"/>
                        </a:rPr>
                        <a:t>                                            - bilateral</a:t>
                      </a:r>
                      <a:endParaRPr lang="ru-RU" sz="2000" b="0" dirty="0">
                        <a:effectLst/>
                        <a:latin typeface="+mn-lt"/>
                        <a:ea typeface="Calibri"/>
                        <a:cs typeface="Times New Roman"/>
                      </a:endParaRPr>
                    </a:p>
                  </a:txBody>
                  <a:tcPr marL="55219" marR="55219" marT="36481" marB="36481" anchor="ctr"/>
                </a:tc>
                <a:tc>
                  <a:txBody>
                    <a:bodyPr/>
                    <a:lstStyle/>
                    <a:p>
                      <a:pPr algn="ctr" fontAlgn="base">
                        <a:lnSpc>
                          <a:spcPct val="115000"/>
                        </a:lnSpc>
                        <a:spcBef>
                          <a:spcPts val="575"/>
                        </a:spcBef>
                        <a:spcAft>
                          <a:spcPts val="0"/>
                        </a:spcAft>
                      </a:pPr>
                      <a:r>
                        <a:rPr lang="ro-RO" sz="2000" b="0" dirty="0">
                          <a:effectLst/>
                          <a:latin typeface="+mn-lt"/>
                        </a:rPr>
                        <a:t>1</a:t>
                      </a:r>
                      <a:endParaRPr lang="ru-RU" sz="2000" b="0" dirty="0">
                        <a:effectLst/>
                        <a:latin typeface="+mn-lt"/>
                        <a:ea typeface="Calibri"/>
                        <a:cs typeface="Times New Roman"/>
                      </a:endParaRPr>
                    </a:p>
                  </a:txBody>
                  <a:tcPr marL="55219" marR="55219" marT="36481" marB="36481" anchor="ctr"/>
                </a:tc>
                <a:extLst>
                  <a:ext uri="{0D108BD9-81ED-4DB2-BD59-A6C34878D82A}">
                    <a16:rowId xmlns="" xmlns:a16="http://schemas.microsoft.com/office/drawing/2014/main" val="10008"/>
                  </a:ext>
                </a:extLst>
              </a:tr>
              <a:tr h="799954">
                <a:tc>
                  <a:txBody>
                    <a:bodyPr/>
                    <a:lstStyle/>
                    <a:p>
                      <a:pPr fontAlgn="base">
                        <a:lnSpc>
                          <a:spcPct val="115000"/>
                        </a:lnSpc>
                        <a:spcBef>
                          <a:spcPts val="575"/>
                        </a:spcBef>
                        <a:spcAft>
                          <a:spcPts val="0"/>
                        </a:spcAft>
                      </a:pPr>
                      <a:r>
                        <a:rPr lang="ro-RO" sz="2000" b="0" kern="1200" dirty="0">
                          <a:effectLst/>
                          <a:latin typeface="+mn-lt"/>
                        </a:rPr>
                        <a:t>   </a:t>
                      </a:r>
                      <a:r>
                        <a:rPr lang="ro-RO" sz="2000" b="0" kern="1200" dirty="0" smtClean="0">
                          <a:effectLst/>
                          <a:latin typeface="+mn-lt"/>
                        </a:rPr>
                        <a:t>                                            - </a:t>
                      </a:r>
                      <a:r>
                        <a:rPr lang="en-US" sz="2000" b="0" kern="1200" dirty="0" smtClean="0">
                          <a:effectLst/>
                          <a:latin typeface="+mn-lt"/>
                        </a:rPr>
                        <a:t>transfer</a:t>
                      </a:r>
                      <a:r>
                        <a:rPr lang="en-US" sz="2000" b="0" kern="1200" baseline="0" dirty="0" smtClean="0">
                          <a:effectLst/>
                          <a:latin typeface="+mn-lt"/>
                        </a:rPr>
                        <a:t> </a:t>
                      </a:r>
                      <a:r>
                        <a:rPr lang="en-US" sz="2000" b="0" kern="1200" baseline="0" dirty="0" err="1" smtClean="0">
                          <a:effectLst/>
                          <a:latin typeface="+mn-lt"/>
                        </a:rPr>
                        <a:t>tehnologic</a:t>
                      </a:r>
                      <a:endParaRPr lang="ro-RO" sz="2000" b="0" kern="1200" baseline="0" dirty="0" smtClean="0">
                        <a:effectLst/>
                        <a:latin typeface="+mn-lt"/>
                      </a:endParaRPr>
                    </a:p>
                  </a:txBody>
                  <a:tcPr marL="55219" marR="55219" marT="36481" marB="36481" anchor="ctr"/>
                </a:tc>
                <a:tc>
                  <a:txBody>
                    <a:bodyPr/>
                    <a:lstStyle/>
                    <a:p>
                      <a:pPr algn="ctr" fontAlgn="base">
                        <a:lnSpc>
                          <a:spcPct val="115000"/>
                        </a:lnSpc>
                        <a:spcBef>
                          <a:spcPts val="575"/>
                        </a:spcBef>
                        <a:spcAft>
                          <a:spcPts val="0"/>
                        </a:spcAft>
                      </a:pPr>
                      <a:r>
                        <a:rPr lang="ro-RO" sz="2000" b="0" kern="1200" dirty="0" smtClean="0">
                          <a:effectLst/>
                          <a:latin typeface="+mn-lt"/>
                        </a:rPr>
                        <a:t>1</a:t>
                      </a:r>
                    </a:p>
                  </a:txBody>
                  <a:tcPr marL="55219" marR="55219" marT="36481" marB="36481" anchor="ct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1910620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a:graphicFrameLocks/>
          </p:cNvGraphicFramePr>
          <p:nvPr>
            <p:extLst>
              <p:ext uri="{D42A27DB-BD31-4B8C-83A1-F6EECF244321}">
                <p14:modId xmlns:p14="http://schemas.microsoft.com/office/powerpoint/2010/main" val="1688907328"/>
              </p:ext>
            </p:extLst>
          </p:nvPr>
        </p:nvGraphicFramePr>
        <p:xfrm>
          <a:off x="179513" y="692697"/>
          <a:ext cx="8758577" cy="6026711"/>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1331640" y="260649"/>
            <a:ext cx="7488832" cy="55399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42900" indent="-342900" algn="ctr"/>
            <a:r>
              <a:rPr lang="ro-RO" sz="3000" b="1" i="1" dirty="0" smtClean="0">
                <a:solidFill>
                  <a:srgbClr val="002060"/>
                </a:solidFill>
              </a:rPr>
              <a:t>Volumul de finanțare</a:t>
            </a:r>
            <a:r>
              <a:rPr lang="ro-RO" sz="3000" dirty="0" smtClean="0">
                <a:solidFill>
                  <a:srgbClr val="002060"/>
                </a:solidFill>
              </a:rPr>
              <a:t>,</a:t>
            </a:r>
            <a:r>
              <a:rPr lang="ro-RO" sz="3000" b="1" i="1" dirty="0" smtClean="0">
                <a:solidFill>
                  <a:srgbClr val="002060"/>
                </a:solidFill>
              </a:rPr>
              <a:t> 2018 </a:t>
            </a:r>
            <a:r>
              <a:rPr lang="ro-RO" sz="3000" i="1" dirty="0" smtClean="0">
                <a:solidFill>
                  <a:srgbClr val="002060"/>
                </a:solidFill>
              </a:rPr>
              <a:t>(milioane lei)</a:t>
            </a:r>
            <a:endParaRPr lang="ro-RO" sz="3000" i="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
            <a:ext cx="7653535" cy="45719"/>
          </a:xfrm>
        </p:spPr>
        <p:txBody>
          <a:bodyPr>
            <a:normAutofit fontScale="90000"/>
          </a:bodyPr>
          <a:lstStyle/>
          <a:p>
            <a:r>
              <a:rPr lang="ro-RO" dirty="0" smtClean="0"/>
              <a:t/>
            </a:r>
            <a:br>
              <a:rPr lang="ro-RO" dirty="0" smtClean="0"/>
            </a:br>
            <a:r>
              <a:rPr lang="ro-RO" dirty="0" smtClean="0"/>
              <a:t/>
            </a:r>
            <a:br>
              <a:rPr lang="ro-RO" dirty="0" smtClean="0"/>
            </a:br>
            <a:r>
              <a:rPr lang="ro-RO" sz="2000" b="1" u="sng" dirty="0" smtClean="0"/>
              <a:t>GRĂDINA BOTANICĂ NAȚIONALĂ (INSTITUT) ”ALEXANDRU CIUBOTARU” </a:t>
            </a:r>
            <a:br>
              <a:rPr lang="ro-RO" sz="2000" b="1" u="sng" dirty="0" smtClean="0"/>
            </a:br>
            <a:r>
              <a:rPr lang="ro-RO" sz="2000" b="1" u="sng" dirty="0" smtClean="0"/>
              <a:t>PATRIMONIU NAȚIONAL</a:t>
            </a:r>
            <a:br>
              <a:rPr lang="ro-RO" sz="2000" b="1" u="sng" dirty="0" smtClean="0"/>
            </a:br>
            <a:endParaRPr lang="ro-RO" sz="2000" b="1" u="sng" dirty="0"/>
          </a:p>
        </p:txBody>
      </p:sp>
      <p:sp>
        <p:nvSpPr>
          <p:cNvPr id="5" name="Прямоугольник 4"/>
          <p:cNvSpPr/>
          <p:nvPr/>
        </p:nvSpPr>
        <p:spPr>
          <a:xfrm>
            <a:off x="251520" y="6114203"/>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o-RO"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Прямоугольник 13"/>
          <p:cNvSpPr/>
          <p:nvPr/>
        </p:nvSpPr>
        <p:spPr>
          <a:xfrm>
            <a:off x="506759" y="980728"/>
            <a:ext cx="7998231" cy="923330"/>
          </a:xfrm>
          <a:prstGeom prst="rect">
            <a:avLst/>
          </a:prstGeom>
        </p:spPr>
        <p:txBody>
          <a:bodyPr wrap="square" anchor="ctr">
            <a:spAutoFit/>
          </a:bodyPr>
          <a:lstStyle/>
          <a:p>
            <a:pPr algn="just"/>
            <a:r>
              <a:rPr lang="ro-RO" i="1" dirty="0"/>
              <a:t> </a:t>
            </a:r>
            <a:r>
              <a:rPr lang="ro-RO" i="1" dirty="0" smtClean="0"/>
              <a:t>  </a:t>
            </a:r>
            <a:r>
              <a:rPr lang="ro-RO" b="1" i="1" dirty="0" smtClean="0">
                <a:solidFill>
                  <a:srgbClr val="147616"/>
                </a:solidFill>
              </a:rPr>
              <a:t>Motto</a:t>
            </a:r>
            <a:r>
              <a:rPr lang="ro-RO" dirty="0" smtClean="0"/>
              <a:t>:</a:t>
            </a:r>
          </a:p>
          <a:p>
            <a:pPr algn="just"/>
            <a:r>
              <a:rPr lang="ro-RO" i="1" dirty="0" smtClean="0"/>
              <a:t>  “Gradinile botanice fac parte integratoare din rosturile culturale ale unui popor şi din comoara culturală a omenirii” Al. Borza (1922)</a:t>
            </a:r>
            <a:r>
              <a:rPr lang="ro-RO" dirty="0" smtClean="0"/>
              <a:t>. </a:t>
            </a:r>
            <a:endParaRPr lang="ro-RO" dirty="0"/>
          </a:p>
        </p:txBody>
      </p:sp>
      <p:sp>
        <p:nvSpPr>
          <p:cNvPr id="16" name="Прямоугольник 15"/>
          <p:cNvSpPr/>
          <p:nvPr/>
        </p:nvSpPr>
        <p:spPr>
          <a:xfrm>
            <a:off x="584109" y="2429908"/>
            <a:ext cx="7920880" cy="2339102"/>
          </a:xfrm>
          <a:prstGeom prst="rect">
            <a:avLst/>
          </a:prstGeom>
        </p:spPr>
        <p:txBody>
          <a:bodyPr wrap="square" anchor="ctr">
            <a:spAutoFit/>
          </a:bodyPr>
          <a:lstStyle/>
          <a:p>
            <a:pPr algn="just"/>
            <a:r>
              <a:rPr lang="en-US" dirty="0" smtClean="0"/>
              <a:t>  </a:t>
            </a:r>
            <a:r>
              <a:rPr lang="ro-RO" dirty="0" smtClean="0"/>
              <a:t>Conform definiției date de Botanic Gardens Conservation International 1999, Grădina Botanică, este o instituţie care deține colecții de plante (vii sau conservate) bine identificate și pe care le folosește în scopuri științifice, de conservare a fitodiversitatii, de educație și popularizare".</a:t>
            </a:r>
            <a:endParaRPr lang="ro-RO" dirty="0"/>
          </a:p>
          <a:p>
            <a:pPr algn="just"/>
            <a:r>
              <a:rPr lang="ro-RO" dirty="0" smtClean="0"/>
              <a:t>   În acest context  în viziunea mea, misiunea </a:t>
            </a:r>
            <a:r>
              <a:rPr lang="ro-RO" dirty="0"/>
              <a:t>Grădinii Botanice </a:t>
            </a:r>
            <a:r>
              <a:rPr lang="ro-RO" dirty="0" smtClean="0"/>
              <a:t>constă :</a:t>
            </a:r>
          </a:p>
          <a:p>
            <a:pPr algn="just"/>
            <a:r>
              <a:rPr lang="ro-RO" sz="2800" i="1" dirty="0" smtClean="0">
                <a:solidFill>
                  <a:srgbClr val="00B050"/>
                </a:solidFill>
              </a:rPr>
              <a:t> </a:t>
            </a:r>
            <a:r>
              <a:rPr lang="ro-RO" sz="2800" b="1" dirty="0" smtClean="0"/>
              <a:t>Promovarea conservării</a:t>
            </a:r>
            <a:r>
              <a:rPr lang="en-US" sz="2800" b="1" dirty="0" smtClean="0"/>
              <a:t>, </a:t>
            </a:r>
            <a:r>
              <a:rPr lang="ro-RO" sz="2800" b="1" dirty="0" smtClean="0"/>
              <a:t>introducerii și aclimatizării diversităţii plantelor şi a educaţiei  ecologice. </a:t>
            </a:r>
            <a:endParaRPr lang="ro-RO" sz="2800" b="1" dirty="0"/>
          </a:p>
        </p:txBody>
      </p:sp>
    </p:spTree>
    <p:extLst>
      <p:ext uri="{BB962C8B-B14F-4D97-AF65-F5344CB8AC3E}">
        <p14:creationId xmlns:p14="http://schemas.microsoft.com/office/powerpoint/2010/main" val="3115797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
            <a:ext cx="7653535" cy="418058"/>
          </a:xfrm>
        </p:spPr>
        <p:txBody>
          <a:bodyPr>
            <a:normAutofit fontScale="90000"/>
          </a:bodyPr>
          <a:lstStyle/>
          <a:p>
            <a:r>
              <a:rPr lang="en-US" dirty="0" smtClean="0"/>
              <a:t/>
            </a:r>
            <a:br>
              <a:rPr lang="en-US" dirty="0" smtClean="0"/>
            </a:br>
            <a:r>
              <a:rPr lang="en-US" dirty="0"/>
              <a:t/>
            </a:r>
            <a:br>
              <a:rPr lang="en-US" dirty="0"/>
            </a:br>
            <a:r>
              <a:rPr lang="ro-RO" sz="2000" b="1" u="sng" dirty="0" smtClean="0"/>
              <a:t>GRĂDINA BOTANICĂ NAȚIONALĂ (INSTITUT) ”ALEXANDRU CIUBOTARU” </a:t>
            </a:r>
            <a:br>
              <a:rPr lang="ro-RO" sz="2000" b="1" u="sng" dirty="0" smtClean="0"/>
            </a:br>
            <a:r>
              <a:rPr lang="ro-RO" sz="2000" b="1" u="sng" dirty="0" smtClean="0"/>
              <a:t>PATRIMONIU NAȚIONAL</a:t>
            </a:r>
            <a:endParaRPr lang="ru-RU" sz="2000" b="1" u="sng" dirty="0"/>
          </a:p>
        </p:txBody>
      </p:sp>
      <p:sp>
        <p:nvSpPr>
          <p:cNvPr id="5" name="Прямоугольник 4"/>
          <p:cNvSpPr/>
          <p:nvPr/>
        </p:nvSpPr>
        <p:spPr>
          <a:xfrm>
            <a:off x="251520" y="6114203"/>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Прямоугольник 16"/>
          <p:cNvSpPr/>
          <p:nvPr/>
        </p:nvSpPr>
        <p:spPr>
          <a:xfrm>
            <a:off x="303549" y="1240162"/>
            <a:ext cx="8660940" cy="4016484"/>
          </a:xfrm>
          <a:prstGeom prst="rect">
            <a:avLst/>
          </a:prstGeom>
        </p:spPr>
        <p:txBody>
          <a:bodyPr wrap="square" anchor="ctr">
            <a:spAutoFit/>
          </a:bodyPr>
          <a:lstStyle/>
          <a:p>
            <a:pPr algn="just"/>
            <a:r>
              <a:rPr lang="ro-RO" sz="2400" b="1" i="1" dirty="0" smtClean="0"/>
              <a:t>  </a:t>
            </a:r>
            <a:r>
              <a:rPr lang="ro-RO" sz="2400" b="1" dirty="0" smtClean="0"/>
              <a:t>Întru realizarea acestei misiuni propun programul de dezvoltare  a Grădinii Botanice pe următorii 4 ani (2018-2022).</a:t>
            </a:r>
          </a:p>
          <a:p>
            <a:pPr algn="just"/>
            <a:endParaRPr lang="ro-RO" dirty="0"/>
          </a:p>
          <a:p>
            <a:pPr algn="just"/>
            <a:r>
              <a:rPr lang="en-US" sz="3600" b="1" cap="all" dirty="0" smtClean="0">
                <a:solidFill>
                  <a:srgbClr val="00B050"/>
                </a:solidFill>
              </a:rPr>
              <a:t>	</a:t>
            </a:r>
            <a:r>
              <a:rPr lang="ro-RO" sz="3600" b="1" u="sng" cap="all" dirty="0" smtClean="0"/>
              <a:t>Scopul programului</a:t>
            </a:r>
          </a:p>
          <a:p>
            <a:r>
              <a:rPr lang="ro-RO" sz="2400" b="1" dirty="0" smtClean="0"/>
              <a:t>  </a:t>
            </a:r>
            <a:r>
              <a:rPr lang="ro-RO" sz="3600" b="1" dirty="0" smtClean="0"/>
              <a:t>Fortificarea capacităţilor instituţionale a Grădinii Botanice, prin revigorarea organizațional-managerială şi alinierea la standardele europene</a:t>
            </a:r>
            <a:r>
              <a:rPr lang="ro-RO" sz="3600" dirty="0" smtClean="0"/>
              <a:t>.</a:t>
            </a:r>
          </a:p>
        </p:txBody>
      </p:sp>
    </p:spTree>
    <p:extLst>
      <p:ext uri="{BB962C8B-B14F-4D97-AF65-F5344CB8AC3E}">
        <p14:creationId xmlns:p14="http://schemas.microsoft.com/office/powerpoint/2010/main" val="1858164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
            <a:ext cx="7653535" cy="418058"/>
          </a:xfrm>
        </p:spPr>
        <p:txBody>
          <a:bodyPr>
            <a:normAutofit fontScale="90000"/>
          </a:bodyPr>
          <a:lstStyle/>
          <a:p>
            <a:r>
              <a:rPr lang="en-US" dirty="0" smtClean="0"/>
              <a:t/>
            </a:r>
            <a:br>
              <a:rPr lang="en-US" dirty="0" smtClean="0"/>
            </a:br>
            <a:r>
              <a:rPr lang="en-US" dirty="0"/>
              <a:t/>
            </a:r>
            <a:br>
              <a:rPr lang="en-US" dirty="0"/>
            </a:br>
            <a:r>
              <a:rPr lang="ro-RO" sz="2000" b="1" u="sng" dirty="0" smtClean="0"/>
              <a:t>GRĂDINA BOTANICĂ NAȚIONALĂ (INSTITUT) ”ALEXANDRU CIUBOTARU” </a:t>
            </a:r>
            <a:br>
              <a:rPr lang="ro-RO" sz="2000" b="1" u="sng" dirty="0" smtClean="0"/>
            </a:br>
            <a:r>
              <a:rPr lang="ro-RO" sz="2000" b="1" u="sng" dirty="0" smtClean="0"/>
              <a:t>PATRIMONIU NAȚIONAL</a:t>
            </a:r>
            <a:endParaRPr lang="ru-RU" sz="2000" b="1" u="sng" dirty="0"/>
          </a:p>
        </p:txBody>
      </p:sp>
      <p:sp>
        <p:nvSpPr>
          <p:cNvPr id="5" name="Прямоугольник 4"/>
          <p:cNvSpPr/>
          <p:nvPr/>
        </p:nvSpPr>
        <p:spPr>
          <a:xfrm>
            <a:off x="251520" y="6114203"/>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611560" y="1124745"/>
            <a:ext cx="8311752" cy="769441"/>
          </a:xfrm>
          <a:prstGeom prst="rect">
            <a:avLst/>
          </a:prstGeom>
        </p:spPr>
        <p:txBody>
          <a:bodyPr wrap="square" anchor="ctr">
            <a:spAutoFit/>
          </a:bodyPr>
          <a:lstStyle/>
          <a:p>
            <a:pPr fontAlgn="base"/>
            <a:r>
              <a:rPr lang="ro-RO" sz="2000" dirty="0"/>
              <a:t> </a:t>
            </a:r>
            <a:r>
              <a:rPr lang="ro-RO" sz="2000" dirty="0" smtClean="0"/>
              <a:t>    </a:t>
            </a:r>
            <a:r>
              <a:rPr lang="ro-RO" sz="2200" dirty="0" smtClean="0"/>
              <a:t>Ţinând cont de direcţiile strategice ale Grădinii Botanice programul vizează 4 compartimente de bază:</a:t>
            </a:r>
          </a:p>
        </p:txBody>
      </p:sp>
      <p:graphicFrame>
        <p:nvGraphicFramePr>
          <p:cNvPr id="4" name="Схема 3"/>
          <p:cNvGraphicFramePr/>
          <p:nvPr>
            <p:extLst>
              <p:ext uri="{D42A27DB-BD31-4B8C-83A1-F6EECF244321}">
                <p14:modId xmlns:p14="http://schemas.microsoft.com/office/powerpoint/2010/main" val="903836081"/>
              </p:ext>
            </p:extLst>
          </p:nvPr>
        </p:nvGraphicFramePr>
        <p:xfrm>
          <a:off x="647564" y="1916832"/>
          <a:ext cx="7920880"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3191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09028"/>
            <a:ext cx="7625605" cy="325661"/>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CULTURAL-NAȚIONAL </a:t>
            </a:r>
            <a:r>
              <a:rPr lang="ru-RU" sz="2000" b="1" i="1" u="sng" dirty="0">
                <a:solidFill>
                  <a:schemeClr val="accent3"/>
                </a:solidFill>
              </a:rPr>
              <a:t/>
            </a:r>
            <a:br>
              <a:rPr lang="ru-RU" sz="2000" b="1" i="1" u="sng" dirty="0">
                <a:solidFill>
                  <a:schemeClr val="accent3"/>
                </a:solidFill>
              </a:rPr>
            </a:br>
            <a:endParaRPr lang="ru-RU" sz="2000" b="1" i="1" u="sng" dirty="0">
              <a:solidFill>
                <a:schemeClr val="accent3"/>
              </a:solidFill>
            </a:endParaRPr>
          </a:p>
        </p:txBody>
      </p:sp>
      <p:sp>
        <p:nvSpPr>
          <p:cNvPr id="5" name="Прямоугольник 4"/>
          <p:cNvSpPr/>
          <p:nvPr/>
        </p:nvSpPr>
        <p:spPr>
          <a:xfrm>
            <a:off x="214283" y="6272084"/>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Схема 11"/>
          <p:cNvGraphicFramePr/>
          <p:nvPr>
            <p:extLst>
              <p:ext uri="{D42A27DB-BD31-4B8C-83A1-F6EECF244321}">
                <p14:modId xmlns:p14="http://schemas.microsoft.com/office/powerpoint/2010/main" val="986878844"/>
              </p:ext>
            </p:extLst>
          </p:nvPr>
        </p:nvGraphicFramePr>
        <p:xfrm>
          <a:off x="803805" y="716067"/>
          <a:ext cx="8160684" cy="5665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9" y="-209029"/>
            <a:ext cx="7625605" cy="418058"/>
          </a:xfrm>
        </p:spPr>
        <p:txBody>
          <a:bodyPr>
            <a:normAutofit fontScale="90000"/>
          </a:bodyPr>
          <a:lstStyle/>
          <a:p>
            <a:r>
              <a:rPr lang="en-US" dirty="0" smtClean="0"/>
              <a:t/>
            </a:r>
            <a:br>
              <a:rPr lang="en-US" dirty="0" smtClean="0"/>
            </a:br>
            <a:r>
              <a:rPr lang="en-US" dirty="0"/>
              <a:t/>
            </a:r>
            <a:br>
              <a:rPr lang="en-US" dirty="0"/>
            </a:br>
            <a:r>
              <a:rPr lang="ro-RO" sz="2000" b="1" u="sng" dirty="0" smtClean="0"/>
              <a:t> GRĂDINA BOTANICĂ NAȚIONALĂ (INSTITUT) ”ALEXANDRU CIUBOTARU” </a:t>
            </a:r>
            <a:br>
              <a:rPr lang="ro-RO" sz="2000" b="1" u="sng" dirty="0" smtClean="0"/>
            </a:br>
            <a:r>
              <a:rPr lang="ro-RO" sz="2000" b="1" u="sng" dirty="0" smtClean="0"/>
              <a:t>PATRIMONIU CULTURAL-NAȚIONAL</a:t>
            </a:r>
            <a:endParaRPr lang="ru-RU" sz="2000" b="1" i="1" u="sng" dirty="0">
              <a:solidFill>
                <a:schemeClr val="accent3"/>
              </a:solidFill>
            </a:endParaRPr>
          </a:p>
        </p:txBody>
      </p:sp>
      <p:sp>
        <p:nvSpPr>
          <p:cNvPr id="5" name="Прямоугольник 4"/>
          <p:cNvSpPr/>
          <p:nvPr/>
        </p:nvSpPr>
        <p:spPr>
          <a:xfrm>
            <a:off x="214283" y="6234848"/>
            <a:ext cx="8712968" cy="584775"/>
          </a:xfrm>
          <a:prstGeom prst="rect">
            <a:avLst/>
          </a:prstGeom>
        </p:spPr>
        <p:txBody>
          <a:bodyPr wrap="square" anchor="ctr">
            <a:spAutoFit/>
          </a:bodyPr>
          <a:lstStyle/>
          <a:p>
            <a:pPr algn="ctr"/>
            <a:r>
              <a:rPr lang="ro-RO" sz="1600" b="1" dirty="0" smtClean="0"/>
              <a:t>PROGRAM DE DEZVOLTARE A GRĂDINII BOTANICE NAȚIONALE (INSTITUT) ”ALEXANDRU CIUBOTARU” PENTRU ANII 2018-2022.</a:t>
            </a:r>
            <a:endParaRPr lang="ru-RU" sz="1600" b="1"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6" y="44624"/>
            <a:ext cx="1029072"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Схема 11"/>
          <p:cNvGraphicFramePr/>
          <p:nvPr>
            <p:extLst>
              <p:ext uri="{D42A27DB-BD31-4B8C-83A1-F6EECF244321}">
                <p14:modId xmlns:p14="http://schemas.microsoft.com/office/powerpoint/2010/main" val="1195310779"/>
              </p:ext>
            </p:extLst>
          </p:nvPr>
        </p:nvGraphicFramePr>
        <p:xfrm>
          <a:off x="642910" y="1000108"/>
          <a:ext cx="8358247" cy="514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612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3059</TotalTime>
  <Words>2339</Words>
  <Application>Microsoft Office PowerPoint</Application>
  <PresentationFormat>Экран (4:3)</PresentationFormat>
  <Paragraphs>242</Paragraphs>
  <Slides>25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25</vt:i4>
      </vt:variant>
    </vt:vector>
  </HeadingPairs>
  <TitlesOfParts>
    <vt:vector size="31" baseType="lpstr">
      <vt:lpstr>Arial</vt:lpstr>
      <vt:lpstr>Bookman Old Style</vt:lpstr>
      <vt:lpstr>Calibri</vt:lpstr>
      <vt:lpstr>Calibri (Основной текст)</vt:lpstr>
      <vt:lpstr>Times New Roman</vt:lpstr>
      <vt:lpstr>Тема Office</vt:lpstr>
      <vt:lpstr>MINISTERUL EDUCAȚIEI, CULTURII ȘI CERCETĂRII  PROGRAM DE MANAGEMENT A GRĂDINII BOTANICE NAȚIONALE (INSTITUT) ”ALEXANDRU CIUBOTARU”  PENTRU PERIOPADA 2018-2022</vt:lpstr>
      <vt:lpstr>GRĂDINA BOTANICĂ NAȚIONALĂ (INSTITUT) ”ALEXANDRU CIUBOTARU ” PATRIMONIU NAȚIONAL</vt:lpstr>
      <vt:lpstr>Презентация PowerPoint</vt:lpstr>
      <vt:lpstr>Презентация PowerPoint</vt:lpstr>
      <vt:lpstr>  GRĂDINA BOTANICĂ NAȚIONALĂ (INSTITUT) ”ALEXANDRU CIUBOTARU”  PATRIMONIU NAȚIONAL </vt:lpstr>
      <vt:lpstr>  GRĂDINA BOTANICĂ NAȚIONALĂ (INSTITUT) ”ALEXANDRU CIUBOTARU”  PATRIMONIU NAȚIONAL</vt:lpstr>
      <vt:lpstr>  GRĂDINA BOTANICĂ NAȚIONALĂ (INSTITUT) ”ALEXANDRU CIUBOTARU”  PATRIMONIU NAȚIONAL</vt:lpstr>
      <vt:lpstr>   GRĂDINA BOTANICĂ NAȚIONALĂ (INSTITUT) ”ALEXANDRU CIUBOTARU”  PATRIMONIU CULTURAL-NAȚIONAL  </vt:lpstr>
      <vt:lpstr>   GRĂDINA BOTANICĂ NAȚIONALĂ (INSTITUT) ”ALEXANDRU CIUBOTARU”  PATRIMONIU CULTURAL-NAȚIONAL</vt:lpstr>
      <vt:lpstr>   GRĂDINA BOTANICĂ NAȚIONALĂ (INSTITUT) ”ALEXANDRU CIUBOTARU”  PATRIMONIU CULTURAL-NAȚIONAL  </vt:lpstr>
      <vt:lpstr>GRĂDINA BOTANICĂ NAȚIONALĂ (INSTITUT) ”ALEXANDRU CIUBOTARU”  PATRIMONIU CULTURAL-NAȚIONAL</vt:lpstr>
      <vt:lpstr>   GRĂDINA BOTANICĂ NAȚIONALĂ (INSTITUT) ”ALEXANDRU CIUBOTARU”  PATRIMONIU NAȚIONAL  </vt:lpstr>
      <vt:lpstr>   GRĂDINA BOTANICĂ NAȚIONALĂ (INSTITUT) ”ALEXANDRU CIUBOTARU”  PATRIMONIU NAȚIONAL  </vt:lpstr>
      <vt:lpstr>   GRĂDINA BOTANICĂ NAȚIONALĂ (INSTITUT) ”ALEXANDRU CIUBOTARU”  PATRIMONIU NAȚIONAL  </vt:lpstr>
      <vt:lpstr>   GRĂDINA BOTANICĂ NAȚIONALĂ (INSTITUT) ”ALEXANDRU CIUBOTARU”  PATRIMONIU CULTURAL-NAȚIONAL  </vt:lpstr>
      <vt:lpstr>   GRĂDINA BOTANICĂ NAȚIONALĂ (INSTITUT) ”ALEXANDRU CIUBOTARU”  PATRIMONIU NAȚIONAL  </vt:lpstr>
      <vt:lpstr>   GRĂDINA BOTANICĂ NAȚIONALĂ (INSTITUT) ”ALEXANDRU CIUBOTARU”  PATRIMONIU NAȚIONAL  </vt:lpstr>
      <vt:lpstr>Презентация PowerPoint</vt:lpstr>
      <vt:lpstr>Презентация PowerPoint</vt:lpstr>
      <vt:lpstr>  GRĂDINA BOTANICĂ NAȚIONALĂ (INSTITUT) ”ALEXANDRU CIUBOTARU ” PATRIMONIU NAȚIONAL   </vt:lpstr>
      <vt:lpstr>  GRĂDINA BOTANICĂ NAȚIONALĂ (INSTITUT) ”ALEXANDRU CIUBOTARU”  PATRIMONIU NAȚIONAL  </vt:lpstr>
      <vt:lpstr>   GRĂDINA BOTANICĂ NAȚIONALĂ (INSTITUT) ”ALEXANDRU CIUBOTARU”  PATRIMONIU NAȚIONAL  </vt:lpstr>
      <vt:lpstr>   GRĂDINA BOTANICĂ NAȚIONALĂ (INSTITUT) ”ALEXANDRU CIUBOTARU”  PATRIMONIU NAȚIONAL  </vt:lpstr>
      <vt:lpstr>REZULTATE MANAGERIALE ÎN 2018 </vt:lpstr>
      <vt:lpstr>   GRĂDINA BOTANICĂ NAȚIONALĂ (INSTITUT) ”ALEXANDRU CIUBOTARU”  PATRIMONIU NAȚIONAL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Vikki</dc:creator>
  <cp:lastModifiedBy>Angela</cp:lastModifiedBy>
  <cp:revision>339</cp:revision>
  <dcterms:created xsi:type="dcterms:W3CDTF">2014-07-04T17:48:36Z</dcterms:created>
  <dcterms:modified xsi:type="dcterms:W3CDTF">2018-11-19T08:21:03Z</dcterms:modified>
</cp:coreProperties>
</file>